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2.xml" ContentType="application/vnd.openxmlformats-officedocument.presentationml.tag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1.xml" ContentType="application/vnd.openxmlformats-officedocument.presentationml.notesSlide+xml"/>
  <Override PartName="/ppt/tags/tag42.xml" ContentType="application/vnd.openxmlformats-officedocument.presentationml.tags+xml"/>
  <Override PartName="/ppt/notesSlides/notesSlide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8"/>
  </p:notesMasterIdLst>
  <p:sldIdLst>
    <p:sldId id="354" r:id="rId2"/>
    <p:sldId id="258" r:id="rId3"/>
    <p:sldId id="448" r:id="rId4"/>
    <p:sldId id="257" r:id="rId5"/>
    <p:sldId id="360" r:id="rId6"/>
    <p:sldId id="259" r:id="rId7"/>
    <p:sldId id="260" r:id="rId8"/>
    <p:sldId id="261" r:id="rId9"/>
    <p:sldId id="262" r:id="rId10"/>
    <p:sldId id="263" r:id="rId11"/>
    <p:sldId id="361" r:id="rId12"/>
    <p:sldId id="362" r:id="rId13"/>
    <p:sldId id="363" r:id="rId14"/>
    <p:sldId id="364" r:id="rId15"/>
    <p:sldId id="382" r:id="rId16"/>
    <p:sldId id="365" r:id="rId17"/>
    <p:sldId id="453" r:id="rId18"/>
    <p:sldId id="366" r:id="rId19"/>
    <p:sldId id="367" r:id="rId20"/>
    <p:sldId id="368" r:id="rId21"/>
    <p:sldId id="297" r:id="rId22"/>
    <p:sldId id="369" r:id="rId23"/>
    <p:sldId id="370" r:id="rId24"/>
    <p:sldId id="371" r:id="rId25"/>
    <p:sldId id="372" r:id="rId26"/>
    <p:sldId id="373" r:id="rId27"/>
    <p:sldId id="375" r:id="rId28"/>
    <p:sldId id="376" r:id="rId29"/>
    <p:sldId id="447" r:id="rId30"/>
    <p:sldId id="280" r:id="rId31"/>
    <p:sldId id="377" r:id="rId32"/>
    <p:sldId id="298" r:id="rId33"/>
    <p:sldId id="299" r:id="rId34"/>
    <p:sldId id="300" r:id="rId35"/>
    <p:sldId id="301" r:id="rId36"/>
    <p:sldId id="282" r:id="rId37"/>
    <p:sldId id="283" r:id="rId38"/>
    <p:sldId id="284" r:id="rId39"/>
    <p:sldId id="285" r:id="rId40"/>
    <p:sldId id="302" r:id="rId41"/>
    <p:sldId id="303" r:id="rId42"/>
    <p:sldId id="304" r:id="rId43"/>
    <p:sldId id="286" r:id="rId44"/>
    <p:sldId id="287" r:id="rId45"/>
    <p:sldId id="288" r:id="rId46"/>
    <p:sldId id="289" r:id="rId47"/>
    <p:sldId id="305" r:id="rId48"/>
    <p:sldId id="306" r:id="rId49"/>
    <p:sldId id="307" r:id="rId50"/>
    <p:sldId id="290" r:id="rId51"/>
    <p:sldId id="291" r:id="rId52"/>
    <p:sldId id="308" r:id="rId53"/>
    <p:sldId id="309" r:id="rId54"/>
    <p:sldId id="310" r:id="rId55"/>
    <p:sldId id="292" r:id="rId56"/>
    <p:sldId id="311" r:id="rId57"/>
    <p:sldId id="312" r:id="rId58"/>
    <p:sldId id="313" r:id="rId59"/>
    <p:sldId id="293" r:id="rId60"/>
    <p:sldId id="294" r:id="rId61"/>
    <p:sldId id="295" r:id="rId62"/>
    <p:sldId id="296" r:id="rId63"/>
    <p:sldId id="378" r:id="rId64"/>
    <p:sldId id="379" r:id="rId65"/>
    <p:sldId id="380" r:id="rId66"/>
    <p:sldId id="381" r:id="rId67"/>
    <p:sldId id="454" r:id="rId68"/>
    <p:sldId id="455" r:id="rId69"/>
    <p:sldId id="456" r:id="rId70"/>
    <p:sldId id="446" r:id="rId71"/>
    <p:sldId id="384" r:id="rId72"/>
    <p:sldId id="385" r:id="rId73"/>
    <p:sldId id="386" r:id="rId74"/>
    <p:sldId id="387" r:id="rId75"/>
    <p:sldId id="388" r:id="rId76"/>
    <p:sldId id="389" r:id="rId77"/>
    <p:sldId id="390" r:id="rId78"/>
    <p:sldId id="391" r:id="rId79"/>
    <p:sldId id="392" r:id="rId80"/>
    <p:sldId id="393" r:id="rId81"/>
    <p:sldId id="394" r:id="rId82"/>
    <p:sldId id="395" r:id="rId83"/>
    <p:sldId id="396" r:id="rId84"/>
    <p:sldId id="397" r:id="rId85"/>
    <p:sldId id="398" r:id="rId86"/>
    <p:sldId id="399" r:id="rId87"/>
    <p:sldId id="400" r:id="rId88"/>
    <p:sldId id="401" r:id="rId89"/>
    <p:sldId id="402" r:id="rId90"/>
    <p:sldId id="403" r:id="rId91"/>
    <p:sldId id="404" r:id="rId92"/>
    <p:sldId id="405" r:id="rId93"/>
    <p:sldId id="445" r:id="rId94"/>
    <p:sldId id="407" r:id="rId95"/>
    <p:sldId id="408" r:id="rId96"/>
    <p:sldId id="409" r:id="rId97"/>
    <p:sldId id="410" r:id="rId98"/>
    <p:sldId id="411" r:id="rId99"/>
    <p:sldId id="412" r:id="rId100"/>
    <p:sldId id="413" r:id="rId101"/>
    <p:sldId id="414" r:id="rId102"/>
    <p:sldId id="415" r:id="rId103"/>
    <p:sldId id="416" r:id="rId104"/>
    <p:sldId id="417" r:id="rId105"/>
    <p:sldId id="418" r:id="rId106"/>
    <p:sldId id="419" r:id="rId107"/>
    <p:sldId id="451" r:id="rId108"/>
    <p:sldId id="421" r:id="rId109"/>
    <p:sldId id="422" r:id="rId110"/>
    <p:sldId id="423" r:id="rId111"/>
    <p:sldId id="424" r:id="rId112"/>
    <p:sldId id="449" r:id="rId113"/>
    <p:sldId id="426" r:id="rId114"/>
    <p:sldId id="457" r:id="rId115"/>
    <p:sldId id="427" r:id="rId116"/>
    <p:sldId id="428" r:id="rId117"/>
    <p:sldId id="429" r:id="rId118"/>
    <p:sldId id="430" r:id="rId119"/>
    <p:sldId id="431" r:id="rId120"/>
    <p:sldId id="432" r:id="rId121"/>
    <p:sldId id="450" r:id="rId122"/>
    <p:sldId id="433" r:id="rId123"/>
    <p:sldId id="434" r:id="rId124"/>
    <p:sldId id="435" r:id="rId125"/>
    <p:sldId id="436" r:id="rId126"/>
    <p:sldId id="437" r:id="rId127"/>
    <p:sldId id="438" r:id="rId128"/>
    <p:sldId id="439" r:id="rId129"/>
    <p:sldId id="440" r:id="rId130"/>
    <p:sldId id="441" r:id="rId131"/>
    <p:sldId id="442" r:id="rId132"/>
    <p:sldId id="443" r:id="rId133"/>
    <p:sldId id="452" r:id="rId134"/>
    <p:sldId id="444" r:id="rId135"/>
    <p:sldId id="321" r:id="rId136"/>
    <p:sldId id="359" r:id="rId1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AEC"/>
    <a:srgbClr val="F8F8FA"/>
    <a:srgbClr val="264D6E"/>
    <a:srgbClr val="E9F1F8"/>
    <a:srgbClr val="CDD0D3"/>
    <a:srgbClr val="C40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97" autoAdjust="0"/>
    <p:restoredTop sz="94618" autoAdjust="0"/>
  </p:normalViewPr>
  <p:slideViewPr>
    <p:cSldViewPr snapToGrid="0" showGuides="1">
      <p:cViewPr>
        <p:scale>
          <a:sx n="100" d="100"/>
          <a:sy n="100" d="100"/>
        </p:scale>
        <p:origin x="960" y="264"/>
      </p:cViewPr>
      <p:guideLst>
        <p:guide orient="horz" pos="2160"/>
        <p:guide pos="3820"/>
      </p:guideLst>
    </p:cSldViewPr>
  </p:slideViewPr>
  <p:outlineViewPr>
    <p:cViewPr>
      <p:scale>
        <a:sx n="33" d="100"/>
        <a:sy n="33" d="100"/>
      </p:scale>
      <p:origin x="0" y="-2388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6179F6-C9F0-4BFF-8106-58653B5F30EA}" type="doc">
      <dgm:prSet loTypeId="urn:microsoft.com/office/officeart/2008/layout/VerticalCurvedList" loCatId="list" qsTypeId="urn:microsoft.com/office/officeart/2005/8/quickstyle/simple1" qsCatId="simple" csTypeId="urn:microsoft.com/office/officeart/2005/8/colors/accent0_3" csCatId="mainScheme" phldr="1"/>
      <dgm:spPr/>
      <dgm:t>
        <a:bodyPr/>
        <a:lstStyle/>
        <a:p>
          <a:endParaRPr lang="zh-CN" altLang="en-US"/>
        </a:p>
      </dgm:t>
    </dgm:pt>
    <dgm:pt modelId="{E7790845-DA62-4A9F-BC5A-840344918740}">
      <dgm:prSet/>
      <dgm:spPr/>
      <dgm:t>
        <a:bodyPr/>
        <a:lstStyle/>
        <a:p>
          <a:r>
            <a:rPr lang="zh-CN" dirty="0"/>
            <a:t>（</a:t>
          </a:r>
          <a:r>
            <a:rPr lang="en-US" dirty="0"/>
            <a:t>1</a:t>
          </a:r>
          <a:r>
            <a:rPr lang="zh-CN" dirty="0"/>
            <a:t>）明确系统应具备什么功能，这些功能是否满足客户的基本需求，并与系统开发人员达成一致。</a:t>
          </a:r>
        </a:p>
      </dgm:t>
    </dgm:pt>
    <dgm:pt modelId="{F6030D03-349D-476B-9FAD-68B947D40998}" type="parTrans" cxnId="{78331D8D-4B27-4A85-8929-A055F841FAA6}">
      <dgm:prSet/>
      <dgm:spPr/>
      <dgm:t>
        <a:bodyPr/>
        <a:lstStyle/>
        <a:p>
          <a:endParaRPr lang="zh-CN" altLang="en-US"/>
        </a:p>
      </dgm:t>
    </dgm:pt>
    <dgm:pt modelId="{ABA078E4-C888-49DB-944B-A754F251E139}" type="sibTrans" cxnId="{78331D8D-4B27-4A85-8929-A055F841FAA6}">
      <dgm:prSet/>
      <dgm:spPr/>
      <dgm:t>
        <a:bodyPr/>
        <a:lstStyle/>
        <a:p>
          <a:endParaRPr lang="zh-CN" altLang="en-US"/>
        </a:p>
      </dgm:t>
    </dgm:pt>
    <dgm:pt modelId="{9B31C752-6920-4AE7-A9BD-18CD9C2012CC}">
      <dgm:prSet/>
      <dgm:spPr/>
      <dgm:t>
        <a:bodyPr/>
        <a:lstStyle/>
        <a:p>
          <a:r>
            <a:rPr lang="zh-CN" dirty="0"/>
            <a:t>（</a:t>
          </a:r>
          <a:r>
            <a:rPr lang="en-US" dirty="0"/>
            <a:t>2</a:t>
          </a:r>
          <a:r>
            <a:rPr lang="zh-CN" dirty="0"/>
            <a:t>）为系统的功能提供清晰一致的描述，用例模型应用于系统开发的整个过程，为后阶段的系统设计和开发工作打下良好的基础。</a:t>
          </a:r>
        </a:p>
      </dgm:t>
    </dgm:pt>
    <dgm:pt modelId="{D02AAD0B-486B-4B0C-AAAA-8583E62DB5AF}" type="parTrans" cxnId="{1C98011B-A715-4D19-817A-B0B2777D3196}">
      <dgm:prSet/>
      <dgm:spPr/>
      <dgm:t>
        <a:bodyPr/>
        <a:lstStyle/>
        <a:p>
          <a:endParaRPr lang="zh-CN" altLang="en-US"/>
        </a:p>
      </dgm:t>
    </dgm:pt>
    <dgm:pt modelId="{4FD2171F-A213-4434-9FBF-404CE92B7173}" type="sibTrans" cxnId="{1C98011B-A715-4D19-817A-B0B2777D3196}">
      <dgm:prSet/>
      <dgm:spPr/>
      <dgm:t>
        <a:bodyPr/>
        <a:lstStyle/>
        <a:p>
          <a:endParaRPr lang="zh-CN" altLang="en-US"/>
        </a:p>
      </dgm:t>
    </dgm:pt>
    <dgm:pt modelId="{233FAA5A-1A6F-435E-8E9E-8F7C7D5EE838}">
      <dgm:prSet/>
      <dgm:spPr/>
      <dgm:t>
        <a:bodyPr/>
        <a:lstStyle/>
        <a:p>
          <a:r>
            <a:rPr lang="zh-CN"/>
            <a:t>（</a:t>
          </a:r>
          <a:r>
            <a:rPr lang="en-US"/>
            <a:t>3</a:t>
          </a:r>
          <a:r>
            <a:rPr lang="zh-CN"/>
            <a:t>）为系统测试打下基础，可以用于验证最终实现的系统所完成的功能是否符合客户的最初需求。</a:t>
          </a:r>
        </a:p>
      </dgm:t>
    </dgm:pt>
    <dgm:pt modelId="{5996BC7A-04C7-4D58-8B46-9357F446242F}" type="parTrans" cxnId="{72D07958-B75B-4EC2-8031-B2DB60EB52FB}">
      <dgm:prSet/>
      <dgm:spPr/>
      <dgm:t>
        <a:bodyPr/>
        <a:lstStyle/>
        <a:p>
          <a:endParaRPr lang="zh-CN" altLang="en-US"/>
        </a:p>
      </dgm:t>
    </dgm:pt>
    <dgm:pt modelId="{8D5009C2-5BBE-4FBE-9A0C-C1D957165C1A}" type="sibTrans" cxnId="{72D07958-B75B-4EC2-8031-B2DB60EB52FB}">
      <dgm:prSet/>
      <dgm:spPr/>
      <dgm:t>
        <a:bodyPr/>
        <a:lstStyle/>
        <a:p>
          <a:endParaRPr lang="zh-CN" altLang="en-US"/>
        </a:p>
      </dgm:t>
    </dgm:pt>
    <dgm:pt modelId="{92E9BA54-D689-4EB7-AA85-86E090FD2B09}">
      <dgm:prSet/>
      <dgm:spPr/>
      <dgm:t>
        <a:bodyPr/>
        <a:lstStyle/>
        <a:p>
          <a:r>
            <a:rPr lang="zh-CN"/>
            <a:t>（</a:t>
          </a:r>
          <a:r>
            <a:rPr lang="en-US"/>
            <a:t>4</a:t>
          </a:r>
          <a:r>
            <a:rPr lang="zh-CN"/>
            <a:t>）通过从需求的功能用例出发跟踪进入到系统中具体实现的类和方法，可以检查其是否正确。</a:t>
          </a:r>
        </a:p>
      </dgm:t>
    </dgm:pt>
    <dgm:pt modelId="{6ED2C7E1-03AB-4C12-831A-BAA58096B373}" type="parTrans" cxnId="{636CBA7E-1DD4-4BA8-9892-4174EE4E7968}">
      <dgm:prSet/>
      <dgm:spPr/>
      <dgm:t>
        <a:bodyPr/>
        <a:lstStyle/>
        <a:p>
          <a:endParaRPr lang="zh-CN" altLang="en-US"/>
        </a:p>
      </dgm:t>
    </dgm:pt>
    <dgm:pt modelId="{DAC182B5-06A9-4FD3-BB36-7EE48B337886}" type="sibTrans" cxnId="{636CBA7E-1DD4-4BA8-9892-4174EE4E7968}">
      <dgm:prSet/>
      <dgm:spPr/>
      <dgm:t>
        <a:bodyPr/>
        <a:lstStyle/>
        <a:p>
          <a:endParaRPr lang="zh-CN" altLang="en-US"/>
        </a:p>
      </dgm:t>
    </dgm:pt>
    <dgm:pt modelId="{881467E4-4382-439B-AB6F-95595AEE3EB1}" type="pres">
      <dgm:prSet presAssocID="{0F6179F6-C9F0-4BFF-8106-58653B5F30EA}" presName="Name0" presStyleCnt="0">
        <dgm:presLayoutVars>
          <dgm:chMax val="7"/>
          <dgm:chPref val="7"/>
          <dgm:dir/>
        </dgm:presLayoutVars>
      </dgm:prSet>
      <dgm:spPr/>
    </dgm:pt>
    <dgm:pt modelId="{82BA1000-9B7C-40C3-9D7D-7C30DBADAAEC}" type="pres">
      <dgm:prSet presAssocID="{0F6179F6-C9F0-4BFF-8106-58653B5F30EA}" presName="Name1" presStyleCnt="0"/>
      <dgm:spPr/>
    </dgm:pt>
    <dgm:pt modelId="{1FF9551C-ED67-473B-BDAD-1AC4C58CA4A4}" type="pres">
      <dgm:prSet presAssocID="{0F6179F6-C9F0-4BFF-8106-58653B5F30EA}" presName="cycle" presStyleCnt="0"/>
      <dgm:spPr/>
    </dgm:pt>
    <dgm:pt modelId="{E04183ED-75C2-447C-8939-4A9D83155DC1}" type="pres">
      <dgm:prSet presAssocID="{0F6179F6-C9F0-4BFF-8106-58653B5F30EA}" presName="srcNode" presStyleLbl="node1" presStyleIdx="0" presStyleCnt="4"/>
      <dgm:spPr/>
    </dgm:pt>
    <dgm:pt modelId="{D5B64619-ACDA-40E1-AC9E-948131127A3A}" type="pres">
      <dgm:prSet presAssocID="{0F6179F6-C9F0-4BFF-8106-58653B5F30EA}" presName="conn" presStyleLbl="parChTrans1D2" presStyleIdx="0" presStyleCnt="1"/>
      <dgm:spPr/>
    </dgm:pt>
    <dgm:pt modelId="{23D25577-F91E-4FB1-AA0F-4BA761B0A259}" type="pres">
      <dgm:prSet presAssocID="{0F6179F6-C9F0-4BFF-8106-58653B5F30EA}" presName="extraNode" presStyleLbl="node1" presStyleIdx="0" presStyleCnt="4"/>
      <dgm:spPr/>
    </dgm:pt>
    <dgm:pt modelId="{6DECCCEE-7588-4044-85AF-670CD138F045}" type="pres">
      <dgm:prSet presAssocID="{0F6179F6-C9F0-4BFF-8106-58653B5F30EA}" presName="dstNode" presStyleLbl="node1" presStyleIdx="0" presStyleCnt="4"/>
      <dgm:spPr/>
    </dgm:pt>
    <dgm:pt modelId="{C7368C19-5E3E-4A32-8B76-BBA447DE6969}" type="pres">
      <dgm:prSet presAssocID="{E7790845-DA62-4A9F-BC5A-840344918740}" presName="text_1" presStyleLbl="node1" presStyleIdx="0" presStyleCnt="4">
        <dgm:presLayoutVars>
          <dgm:bulletEnabled val="1"/>
        </dgm:presLayoutVars>
      </dgm:prSet>
      <dgm:spPr/>
    </dgm:pt>
    <dgm:pt modelId="{D09CE9E9-54FE-4E34-BE3E-FCECA66CFFC5}" type="pres">
      <dgm:prSet presAssocID="{E7790845-DA62-4A9F-BC5A-840344918740}" presName="accent_1" presStyleCnt="0"/>
      <dgm:spPr/>
    </dgm:pt>
    <dgm:pt modelId="{08E19808-B2AD-4928-BA0B-0B4A0254B1EA}" type="pres">
      <dgm:prSet presAssocID="{E7790845-DA62-4A9F-BC5A-840344918740}" presName="accentRepeatNode" presStyleLbl="solidFgAcc1" presStyleIdx="0" presStyleCnt="4"/>
      <dgm:spPr/>
    </dgm:pt>
    <dgm:pt modelId="{1186BD69-12C9-4800-A779-2DC90EAFB117}" type="pres">
      <dgm:prSet presAssocID="{9B31C752-6920-4AE7-A9BD-18CD9C2012CC}" presName="text_2" presStyleLbl="node1" presStyleIdx="1" presStyleCnt="4">
        <dgm:presLayoutVars>
          <dgm:bulletEnabled val="1"/>
        </dgm:presLayoutVars>
      </dgm:prSet>
      <dgm:spPr/>
    </dgm:pt>
    <dgm:pt modelId="{B3912D6C-BB64-4F35-999F-0B501E75D1E0}" type="pres">
      <dgm:prSet presAssocID="{9B31C752-6920-4AE7-A9BD-18CD9C2012CC}" presName="accent_2" presStyleCnt="0"/>
      <dgm:spPr/>
    </dgm:pt>
    <dgm:pt modelId="{C425DE77-7A8D-4211-AE60-D81343B21F2C}" type="pres">
      <dgm:prSet presAssocID="{9B31C752-6920-4AE7-A9BD-18CD9C2012CC}" presName="accentRepeatNode" presStyleLbl="solidFgAcc1" presStyleIdx="1" presStyleCnt="4"/>
      <dgm:spPr/>
    </dgm:pt>
    <dgm:pt modelId="{7AA96AA5-099E-49F6-A7AA-E4007892292A}" type="pres">
      <dgm:prSet presAssocID="{233FAA5A-1A6F-435E-8E9E-8F7C7D5EE838}" presName="text_3" presStyleLbl="node1" presStyleIdx="2" presStyleCnt="4">
        <dgm:presLayoutVars>
          <dgm:bulletEnabled val="1"/>
        </dgm:presLayoutVars>
      </dgm:prSet>
      <dgm:spPr/>
    </dgm:pt>
    <dgm:pt modelId="{7242224D-46C7-48DC-A1CB-08046A645018}" type="pres">
      <dgm:prSet presAssocID="{233FAA5A-1A6F-435E-8E9E-8F7C7D5EE838}" presName="accent_3" presStyleCnt="0"/>
      <dgm:spPr/>
    </dgm:pt>
    <dgm:pt modelId="{076D39D8-2418-48FA-8BC5-1BAF8428FD46}" type="pres">
      <dgm:prSet presAssocID="{233FAA5A-1A6F-435E-8E9E-8F7C7D5EE838}" presName="accentRepeatNode" presStyleLbl="solidFgAcc1" presStyleIdx="2" presStyleCnt="4"/>
      <dgm:spPr>
        <a:solidFill>
          <a:schemeClr val="tx2"/>
        </a:solidFill>
      </dgm:spPr>
    </dgm:pt>
    <dgm:pt modelId="{0BECC1BA-DC24-46FD-988F-6C05628ED240}" type="pres">
      <dgm:prSet presAssocID="{92E9BA54-D689-4EB7-AA85-86E090FD2B09}" presName="text_4" presStyleLbl="node1" presStyleIdx="3" presStyleCnt="4">
        <dgm:presLayoutVars>
          <dgm:bulletEnabled val="1"/>
        </dgm:presLayoutVars>
      </dgm:prSet>
      <dgm:spPr/>
    </dgm:pt>
    <dgm:pt modelId="{AF1AE03B-CF63-46E6-B4AA-6FFF66D85476}" type="pres">
      <dgm:prSet presAssocID="{92E9BA54-D689-4EB7-AA85-86E090FD2B09}" presName="accent_4" presStyleCnt="0"/>
      <dgm:spPr/>
    </dgm:pt>
    <dgm:pt modelId="{20ABE61E-48B9-461E-9E97-BF7F40B23353}" type="pres">
      <dgm:prSet presAssocID="{92E9BA54-D689-4EB7-AA85-86E090FD2B09}" presName="accentRepeatNode" presStyleLbl="solidFgAcc1" presStyleIdx="3" presStyleCnt="4"/>
      <dgm:spPr>
        <a:solidFill>
          <a:schemeClr val="tx2"/>
        </a:solidFill>
      </dgm:spPr>
    </dgm:pt>
  </dgm:ptLst>
  <dgm:cxnLst>
    <dgm:cxn modelId="{1C98011B-A715-4D19-817A-B0B2777D3196}" srcId="{0F6179F6-C9F0-4BFF-8106-58653B5F30EA}" destId="{9B31C752-6920-4AE7-A9BD-18CD9C2012CC}" srcOrd="1" destOrd="0" parTransId="{D02AAD0B-486B-4B0C-AAAA-8583E62DB5AF}" sibTransId="{4FD2171F-A213-4434-9FBF-404CE92B7173}"/>
    <dgm:cxn modelId="{D4F2E734-53B0-439F-8098-3C77D952031E}" type="presOf" srcId="{ABA078E4-C888-49DB-944B-A754F251E139}" destId="{D5B64619-ACDA-40E1-AC9E-948131127A3A}" srcOrd="0" destOrd="0" presId="urn:microsoft.com/office/officeart/2008/layout/VerticalCurvedList"/>
    <dgm:cxn modelId="{C06FEF5D-B1F0-46B0-8BFF-8CBB81D554F4}" type="presOf" srcId="{0F6179F6-C9F0-4BFF-8106-58653B5F30EA}" destId="{881467E4-4382-439B-AB6F-95595AEE3EB1}" srcOrd="0" destOrd="0" presId="urn:microsoft.com/office/officeart/2008/layout/VerticalCurvedList"/>
    <dgm:cxn modelId="{A3F69D71-C946-409A-BAFB-D1CD613081CB}" type="presOf" srcId="{9B31C752-6920-4AE7-A9BD-18CD9C2012CC}" destId="{1186BD69-12C9-4800-A779-2DC90EAFB117}" srcOrd="0" destOrd="0" presId="urn:microsoft.com/office/officeart/2008/layout/VerticalCurvedList"/>
    <dgm:cxn modelId="{72D07958-B75B-4EC2-8031-B2DB60EB52FB}" srcId="{0F6179F6-C9F0-4BFF-8106-58653B5F30EA}" destId="{233FAA5A-1A6F-435E-8E9E-8F7C7D5EE838}" srcOrd="2" destOrd="0" parTransId="{5996BC7A-04C7-4D58-8B46-9357F446242F}" sibTransId="{8D5009C2-5BBE-4FBE-9A0C-C1D957165C1A}"/>
    <dgm:cxn modelId="{636CBA7E-1DD4-4BA8-9892-4174EE4E7968}" srcId="{0F6179F6-C9F0-4BFF-8106-58653B5F30EA}" destId="{92E9BA54-D689-4EB7-AA85-86E090FD2B09}" srcOrd="3" destOrd="0" parTransId="{6ED2C7E1-03AB-4C12-831A-BAA58096B373}" sibTransId="{DAC182B5-06A9-4FD3-BB36-7EE48B337886}"/>
    <dgm:cxn modelId="{DC06A78B-D1C6-4601-AD5F-4A283C2BE0DF}" type="presOf" srcId="{E7790845-DA62-4A9F-BC5A-840344918740}" destId="{C7368C19-5E3E-4A32-8B76-BBA447DE6969}" srcOrd="0" destOrd="0" presId="urn:microsoft.com/office/officeart/2008/layout/VerticalCurvedList"/>
    <dgm:cxn modelId="{78331D8D-4B27-4A85-8929-A055F841FAA6}" srcId="{0F6179F6-C9F0-4BFF-8106-58653B5F30EA}" destId="{E7790845-DA62-4A9F-BC5A-840344918740}" srcOrd="0" destOrd="0" parTransId="{F6030D03-349D-476B-9FAD-68B947D40998}" sibTransId="{ABA078E4-C888-49DB-944B-A754F251E139}"/>
    <dgm:cxn modelId="{4AF0BAA9-4C8D-40DC-BC1F-2336A714BF3B}" type="presOf" srcId="{92E9BA54-D689-4EB7-AA85-86E090FD2B09}" destId="{0BECC1BA-DC24-46FD-988F-6C05628ED240}" srcOrd="0" destOrd="0" presId="urn:microsoft.com/office/officeart/2008/layout/VerticalCurvedList"/>
    <dgm:cxn modelId="{7FD5D6F6-1B00-4B5F-A412-50FBF59FE7F4}" type="presOf" srcId="{233FAA5A-1A6F-435E-8E9E-8F7C7D5EE838}" destId="{7AA96AA5-099E-49F6-A7AA-E4007892292A}" srcOrd="0" destOrd="0" presId="urn:microsoft.com/office/officeart/2008/layout/VerticalCurvedList"/>
    <dgm:cxn modelId="{84ED0286-7E7A-48A4-BD9F-30B8E0BA981B}" type="presParOf" srcId="{881467E4-4382-439B-AB6F-95595AEE3EB1}" destId="{82BA1000-9B7C-40C3-9D7D-7C30DBADAAEC}" srcOrd="0" destOrd="0" presId="urn:microsoft.com/office/officeart/2008/layout/VerticalCurvedList"/>
    <dgm:cxn modelId="{B087CF26-9559-4EE7-94B4-C7CA77A76C1A}" type="presParOf" srcId="{82BA1000-9B7C-40C3-9D7D-7C30DBADAAEC}" destId="{1FF9551C-ED67-473B-BDAD-1AC4C58CA4A4}" srcOrd="0" destOrd="0" presId="urn:microsoft.com/office/officeart/2008/layout/VerticalCurvedList"/>
    <dgm:cxn modelId="{3C631E2B-1658-4FF5-8488-ADF4925832CC}" type="presParOf" srcId="{1FF9551C-ED67-473B-BDAD-1AC4C58CA4A4}" destId="{E04183ED-75C2-447C-8939-4A9D83155DC1}" srcOrd="0" destOrd="0" presId="urn:microsoft.com/office/officeart/2008/layout/VerticalCurvedList"/>
    <dgm:cxn modelId="{267F32CB-27AE-4923-998F-3989DCA6F937}" type="presParOf" srcId="{1FF9551C-ED67-473B-BDAD-1AC4C58CA4A4}" destId="{D5B64619-ACDA-40E1-AC9E-948131127A3A}" srcOrd="1" destOrd="0" presId="urn:microsoft.com/office/officeart/2008/layout/VerticalCurvedList"/>
    <dgm:cxn modelId="{03798F5E-BB90-4026-A1CF-C9BAB7109959}" type="presParOf" srcId="{1FF9551C-ED67-473B-BDAD-1AC4C58CA4A4}" destId="{23D25577-F91E-4FB1-AA0F-4BA761B0A259}" srcOrd="2" destOrd="0" presId="urn:microsoft.com/office/officeart/2008/layout/VerticalCurvedList"/>
    <dgm:cxn modelId="{72C488E8-E98C-4F98-91EA-2A58640D0A8E}" type="presParOf" srcId="{1FF9551C-ED67-473B-BDAD-1AC4C58CA4A4}" destId="{6DECCCEE-7588-4044-85AF-670CD138F045}" srcOrd="3" destOrd="0" presId="urn:microsoft.com/office/officeart/2008/layout/VerticalCurvedList"/>
    <dgm:cxn modelId="{5BB82E2F-35C7-411E-AD00-9605A57B84C2}" type="presParOf" srcId="{82BA1000-9B7C-40C3-9D7D-7C30DBADAAEC}" destId="{C7368C19-5E3E-4A32-8B76-BBA447DE6969}" srcOrd="1" destOrd="0" presId="urn:microsoft.com/office/officeart/2008/layout/VerticalCurvedList"/>
    <dgm:cxn modelId="{8A3575DC-2381-4092-B0C6-4B4D6E699D9B}" type="presParOf" srcId="{82BA1000-9B7C-40C3-9D7D-7C30DBADAAEC}" destId="{D09CE9E9-54FE-4E34-BE3E-FCECA66CFFC5}" srcOrd="2" destOrd="0" presId="urn:microsoft.com/office/officeart/2008/layout/VerticalCurvedList"/>
    <dgm:cxn modelId="{5ABE6AB6-1DB8-41B2-BDD0-BCFFE98B3E32}" type="presParOf" srcId="{D09CE9E9-54FE-4E34-BE3E-FCECA66CFFC5}" destId="{08E19808-B2AD-4928-BA0B-0B4A0254B1EA}" srcOrd="0" destOrd="0" presId="urn:microsoft.com/office/officeart/2008/layout/VerticalCurvedList"/>
    <dgm:cxn modelId="{789495D8-29D1-4C76-A494-158A21BF7B18}" type="presParOf" srcId="{82BA1000-9B7C-40C3-9D7D-7C30DBADAAEC}" destId="{1186BD69-12C9-4800-A779-2DC90EAFB117}" srcOrd="3" destOrd="0" presId="urn:microsoft.com/office/officeart/2008/layout/VerticalCurvedList"/>
    <dgm:cxn modelId="{5FC4349A-3091-4572-92BC-483857314646}" type="presParOf" srcId="{82BA1000-9B7C-40C3-9D7D-7C30DBADAAEC}" destId="{B3912D6C-BB64-4F35-999F-0B501E75D1E0}" srcOrd="4" destOrd="0" presId="urn:microsoft.com/office/officeart/2008/layout/VerticalCurvedList"/>
    <dgm:cxn modelId="{A655F5A2-CDDF-4026-BD92-AC879C187C34}" type="presParOf" srcId="{B3912D6C-BB64-4F35-999F-0B501E75D1E0}" destId="{C425DE77-7A8D-4211-AE60-D81343B21F2C}" srcOrd="0" destOrd="0" presId="urn:microsoft.com/office/officeart/2008/layout/VerticalCurvedList"/>
    <dgm:cxn modelId="{AB6F261E-4FA9-44CB-8DB1-536B3CBC59DF}" type="presParOf" srcId="{82BA1000-9B7C-40C3-9D7D-7C30DBADAAEC}" destId="{7AA96AA5-099E-49F6-A7AA-E4007892292A}" srcOrd="5" destOrd="0" presId="urn:microsoft.com/office/officeart/2008/layout/VerticalCurvedList"/>
    <dgm:cxn modelId="{CC71174F-23E1-48C5-B4A5-68E242DE85C1}" type="presParOf" srcId="{82BA1000-9B7C-40C3-9D7D-7C30DBADAAEC}" destId="{7242224D-46C7-48DC-A1CB-08046A645018}" srcOrd="6" destOrd="0" presId="urn:microsoft.com/office/officeart/2008/layout/VerticalCurvedList"/>
    <dgm:cxn modelId="{C2124FDA-8650-4DE6-B9FC-A230E56AFECA}" type="presParOf" srcId="{7242224D-46C7-48DC-A1CB-08046A645018}" destId="{076D39D8-2418-48FA-8BC5-1BAF8428FD46}" srcOrd="0" destOrd="0" presId="urn:microsoft.com/office/officeart/2008/layout/VerticalCurvedList"/>
    <dgm:cxn modelId="{5E2A1583-BAA3-4CE5-A2C5-8E25E95DC519}" type="presParOf" srcId="{82BA1000-9B7C-40C3-9D7D-7C30DBADAAEC}" destId="{0BECC1BA-DC24-46FD-988F-6C05628ED240}" srcOrd="7" destOrd="0" presId="urn:microsoft.com/office/officeart/2008/layout/VerticalCurvedList"/>
    <dgm:cxn modelId="{DE0027DC-8506-455E-A3D1-E594C5D1BA89}" type="presParOf" srcId="{82BA1000-9B7C-40C3-9D7D-7C30DBADAAEC}" destId="{AF1AE03B-CF63-46E6-B4AA-6FFF66D85476}" srcOrd="8" destOrd="0" presId="urn:microsoft.com/office/officeart/2008/layout/VerticalCurvedList"/>
    <dgm:cxn modelId="{987F9AC8-18B5-4100-A52E-9FA39E918C83}" type="presParOf" srcId="{AF1AE03B-CF63-46E6-B4AA-6FFF66D85476}" destId="{20ABE61E-48B9-461E-9E97-BF7F40B23353}"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81A2BFC-55C0-4A2E-AC6F-3A1D7AE1715A}" type="doc">
      <dgm:prSet loTypeId="urn:microsoft.com/office/officeart/2005/8/layout/vList2" loCatId="list" qsTypeId="urn:microsoft.com/office/officeart/2005/8/quickstyle/simple1" qsCatId="simple" csTypeId="urn:microsoft.com/office/officeart/2005/8/colors/accent3_2" csCatId="accent3"/>
      <dgm:spPr/>
      <dgm:t>
        <a:bodyPr/>
        <a:lstStyle/>
        <a:p>
          <a:endParaRPr lang="zh-CN" altLang="en-US"/>
        </a:p>
      </dgm:t>
    </dgm:pt>
    <dgm:pt modelId="{AC61A204-1A14-4AF2-80F0-39519F6474DC}">
      <dgm:prSet/>
      <dgm:spPr/>
      <dgm:t>
        <a:bodyPr/>
        <a:lstStyle/>
        <a:p>
          <a:r>
            <a:rPr lang="en-US" dirty="0">
              <a:solidFill>
                <a:schemeClr val="tx1"/>
              </a:solidFill>
            </a:rPr>
            <a:t>1</a:t>
          </a:r>
          <a:r>
            <a:rPr lang="zh-CN" dirty="0">
              <a:solidFill>
                <a:schemeClr val="tx1"/>
              </a:solidFill>
            </a:rPr>
            <a:t>）收集涉及的抽象概念（类和属性）</a:t>
          </a:r>
        </a:p>
      </dgm:t>
    </dgm:pt>
    <dgm:pt modelId="{01654E63-E6D6-47FF-B6AA-908E3138AA61}" type="parTrans" cxnId="{77DE4566-9367-42A3-B252-AACF2DC9CF31}">
      <dgm:prSet/>
      <dgm:spPr/>
      <dgm:t>
        <a:bodyPr/>
        <a:lstStyle/>
        <a:p>
          <a:endParaRPr lang="zh-CN" altLang="en-US"/>
        </a:p>
      </dgm:t>
    </dgm:pt>
    <dgm:pt modelId="{0FF96AE1-B65E-4081-A750-951750700B4A}" type="sibTrans" cxnId="{77DE4566-9367-42A3-B252-AACF2DC9CF31}">
      <dgm:prSet/>
      <dgm:spPr/>
      <dgm:t>
        <a:bodyPr/>
        <a:lstStyle/>
        <a:p>
          <a:endParaRPr lang="zh-CN" altLang="en-US"/>
        </a:p>
      </dgm:t>
    </dgm:pt>
    <dgm:pt modelId="{08916FB4-3DE1-490C-A46E-0BFDF6F373CD}">
      <dgm:prSet/>
      <dgm:spPr/>
      <dgm:t>
        <a:bodyPr/>
        <a:lstStyle/>
        <a:p>
          <a:r>
            <a:rPr lang="en-US" dirty="0">
              <a:solidFill>
                <a:schemeClr val="tx1"/>
              </a:solidFill>
            </a:rPr>
            <a:t>2</a:t>
          </a:r>
          <a:r>
            <a:rPr lang="zh-CN" dirty="0">
              <a:solidFill>
                <a:schemeClr val="tx1"/>
              </a:solidFill>
            </a:rPr>
            <a:t>）识别前置后置条件和必须保持的信息</a:t>
          </a:r>
        </a:p>
      </dgm:t>
    </dgm:pt>
    <dgm:pt modelId="{21244F75-B3B0-4DB7-8A3C-9FB34951720F}" type="parTrans" cxnId="{B031DB52-BDCB-4D92-A9C0-E3A8CF44798D}">
      <dgm:prSet/>
      <dgm:spPr/>
      <dgm:t>
        <a:bodyPr/>
        <a:lstStyle/>
        <a:p>
          <a:endParaRPr lang="zh-CN" altLang="en-US"/>
        </a:p>
      </dgm:t>
    </dgm:pt>
    <dgm:pt modelId="{89E444BA-AAA7-424B-91A5-0572767364E5}" type="sibTrans" cxnId="{B031DB52-BDCB-4D92-A9C0-E3A8CF44798D}">
      <dgm:prSet/>
      <dgm:spPr/>
      <dgm:t>
        <a:bodyPr/>
        <a:lstStyle/>
        <a:p>
          <a:endParaRPr lang="zh-CN" altLang="en-US"/>
        </a:p>
      </dgm:t>
    </dgm:pt>
    <dgm:pt modelId="{3616A98E-9BC7-4CCB-BF12-DF3DE6E62682}">
      <dgm:prSet/>
      <dgm:spPr/>
      <dgm:t>
        <a:bodyPr/>
        <a:lstStyle/>
        <a:p>
          <a:r>
            <a:rPr lang="en-US" dirty="0">
              <a:solidFill>
                <a:schemeClr val="tx1"/>
              </a:solidFill>
            </a:rPr>
            <a:t>3</a:t>
          </a:r>
          <a:r>
            <a:rPr lang="zh-CN" dirty="0">
              <a:solidFill>
                <a:schemeClr val="tx1"/>
              </a:solidFill>
            </a:rPr>
            <a:t>）说明随时间发生的活动，表示为活动节点</a:t>
          </a:r>
        </a:p>
      </dgm:t>
    </dgm:pt>
    <dgm:pt modelId="{746E3370-BFB0-4F62-8116-04766D53FA99}" type="parTrans" cxnId="{E1D6ECC1-4B18-4E25-88C6-ADD128E059BA}">
      <dgm:prSet/>
      <dgm:spPr/>
      <dgm:t>
        <a:bodyPr/>
        <a:lstStyle/>
        <a:p>
          <a:endParaRPr lang="zh-CN" altLang="en-US"/>
        </a:p>
      </dgm:t>
    </dgm:pt>
    <dgm:pt modelId="{8F061B08-6111-4987-9CD3-CF51A6A6E8A0}" type="sibTrans" cxnId="{E1D6ECC1-4B18-4E25-88C6-ADD128E059BA}">
      <dgm:prSet/>
      <dgm:spPr/>
      <dgm:t>
        <a:bodyPr/>
        <a:lstStyle/>
        <a:p>
          <a:endParaRPr lang="zh-CN" altLang="en-US"/>
        </a:p>
      </dgm:t>
    </dgm:pt>
    <dgm:pt modelId="{3BC0BE64-4958-44C5-AD2C-5A37068401EB}">
      <dgm:prSet/>
      <dgm:spPr/>
      <dgm:t>
        <a:bodyPr/>
        <a:lstStyle/>
        <a:p>
          <a:r>
            <a:rPr lang="en-US" dirty="0">
              <a:solidFill>
                <a:schemeClr val="tx1"/>
              </a:solidFill>
            </a:rPr>
            <a:t>4</a:t>
          </a:r>
          <a:r>
            <a:rPr lang="zh-CN" dirty="0">
              <a:solidFill>
                <a:schemeClr val="tx1"/>
              </a:solidFill>
            </a:rPr>
            <a:t>）使用分支、循环等语句</a:t>
          </a:r>
        </a:p>
      </dgm:t>
    </dgm:pt>
    <dgm:pt modelId="{0861EA17-3EC2-447A-ABAE-50BCAB1A771B}" type="parTrans" cxnId="{22E5FA4B-0C3B-40C2-940D-D6C67244238B}">
      <dgm:prSet/>
      <dgm:spPr/>
      <dgm:t>
        <a:bodyPr/>
        <a:lstStyle/>
        <a:p>
          <a:endParaRPr lang="zh-CN" altLang="en-US"/>
        </a:p>
      </dgm:t>
    </dgm:pt>
    <dgm:pt modelId="{978A0699-57F7-427F-9ACD-38D34E226A4B}" type="sibTrans" cxnId="{22E5FA4B-0C3B-40C2-940D-D6C67244238B}">
      <dgm:prSet/>
      <dgm:spPr/>
      <dgm:t>
        <a:bodyPr/>
        <a:lstStyle/>
        <a:p>
          <a:endParaRPr lang="zh-CN" altLang="en-US"/>
        </a:p>
      </dgm:t>
    </dgm:pt>
    <dgm:pt modelId="{23D73E08-4361-45FE-96BB-502C88C51343}">
      <dgm:prSet/>
      <dgm:spPr/>
      <dgm:t>
        <a:bodyPr/>
        <a:lstStyle/>
        <a:p>
          <a:r>
            <a:rPr lang="en-US" dirty="0">
              <a:solidFill>
                <a:schemeClr val="tx1"/>
              </a:solidFill>
            </a:rPr>
            <a:t>5</a:t>
          </a:r>
          <a:r>
            <a:rPr lang="zh-CN" dirty="0">
              <a:solidFill>
                <a:schemeClr val="tx1"/>
              </a:solidFill>
            </a:rPr>
            <a:t>）当操作属于主动类时使用分岔、汇合</a:t>
          </a:r>
        </a:p>
      </dgm:t>
    </dgm:pt>
    <dgm:pt modelId="{380D0978-8AD2-4681-9DD1-1E736B8F3B09}" type="parTrans" cxnId="{D72EC8D8-DAE9-4145-9AEF-E3EEAA5829DC}">
      <dgm:prSet/>
      <dgm:spPr/>
      <dgm:t>
        <a:bodyPr/>
        <a:lstStyle/>
        <a:p>
          <a:endParaRPr lang="zh-CN" altLang="en-US"/>
        </a:p>
      </dgm:t>
    </dgm:pt>
    <dgm:pt modelId="{F0053444-B24D-46A4-BAA4-CFA4237D94E0}" type="sibTrans" cxnId="{D72EC8D8-DAE9-4145-9AEF-E3EEAA5829DC}">
      <dgm:prSet/>
      <dgm:spPr/>
      <dgm:t>
        <a:bodyPr/>
        <a:lstStyle/>
        <a:p>
          <a:endParaRPr lang="zh-CN" altLang="en-US"/>
        </a:p>
      </dgm:t>
    </dgm:pt>
    <dgm:pt modelId="{0D3861A8-8BD7-4082-A040-0B5057928B3F}" type="pres">
      <dgm:prSet presAssocID="{381A2BFC-55C0-4A2E-AC6F-3A1D7AE1715A}" presName="linear" presStyleCnt="0">
        <dgm:presLayoutVars>
          <dgm:animLvl val="lvl"/>
          <dgm:resizeHandles val="exact"/>
        </dgm:presLayoutVars>
      </dgm:prSet>
      <dgm:spPr/>
    </dgm:pt>
    <dgm:pt modelId="{0CC29912-284D-4228-8B74-9428B7B389B6}" type="pres">
      <dgm:prSet presAssocID="{AC61A204-1A14-4AF2-80F0-39519F6474DC}" presName="parentText" presStyleLbl="node1" presStyleIdx="0" presStyleCnt="5">
        <dgm:presLayoutVars>
          <dgm:chMax val="0"/>
          <dgm:bulletEnabled val="1"/>
        </dgm:presLayoutVars>
      </dgm:prSet>
      <dgm:spPr/>
    </dgm:pt>
    <dgm:pt modelId="{A475583B-5CD7-4282-BA20-60C1C0E10AD8}" type="pres">
      <dgm:prSet presAssocID="{0FF96AE1-B65E-4081-A750-951750700B4A}" presName="spacer" presStyleCnt="0"/>
      <dgm:spPr/>
    </dgm:pt>
    <dgm:pt modelId="{07A34839-1C70-41A6-BDD1-22EA1DF255E2}" type="pres">
      <dgm:prSet presAssocID="{08916FB4-3DE1-490C-A46E-0BFDF6F373CD}" presName="parentText" presStyleLbl="node1" presStyleIdx="1" presStyleCnt="5">
        <dgm:presLayoutVars>
          <dgm:chMax val="0"/>
          <dgm:bulletEnabled val="1"/>
        </dgm:presLayoutVars>
      </dgm:prSet>
      <dgm:spPr/>
    </dgm:pt>
    <dgm:pt modelId="{3B9373C1-67E8-4BCB-B736-1F993C6ADD1D}" type="pres">
      <dgm:prSet presAssocID="{89E444BA-AAA7-424B-91A5-0572767364E5}" presName="spacer" presStyleCnt="0"/>
      <dgm:spPr/>
    </dgm:pt>
    <dgm:pt modelId="{2B7A2E6F-0193-4E27-9C4A-69649CC2FE23}" type="pres">
      <dgm:prSet presAssocID="{3616A98E-9BC7-4CCB-BF12-DF3DE6E62682}" presName="parentText" presStyleLbl="node1" presStyleIdx="2" presStyleCnt="5">
        <dgm:presLayoutVars>
          <dgm:chMax val="0"/>
          <dgm:bulletEnabled val="1"/>
        </dgm:presLayoutVars>
      </dgm:prSet>
      <dgm:spPr/>
    </dgm:pt>
    <dgm:pt modelId="{22B11FF3-C74C-41F1-984E-8491A3364BE1}" type="pres">
      <dgm:prSet presAssocID="{8F061B08-6111-4987-9CD3-CF51A6A6E8A0}" presName="spacer" presStyleCnt="0"/>
      <dgm:spPr/>
    </dgm:pt>
    <dgm:pt modelId="{671CF38D-50B2-479A-B048-B1DCCA0AD03A}" type="pres">
      <dgm:prSet presAssocID="{3BC0BE64-4958-44C5-AD2C-5A37068401EB}" presName="parentText" presStyleLbl="node1" presStyleIdx="3" presStyleCnt="5">
        <dgm:presLayoutVars>
          <dgm:chMax val="0"/>
          <dgm:bulletEnabled val="1"/>
        </dgm:presLayoutVars>
      </dgm:prSet>
      <dgm:spPr/>
    </dgm:pt>
    <dgm:pt modelId="{7F95CEA7-CEFB-4C4D-90F7-046124E627BD}" type="pres">
      <dgm:prSet presAssocID="{978A0699-57F7-427F-9ACD-38D34E226A4B}" presName="spacer" presStyleCnt="0"/>
      <dgm:spPr/>
    </dgm:pt>
    <dgm:pt modelId="{496CD383-F652-4581-860D-73D42765EB4A}" type="pres">
      <dgm:prSet presAssocID="{23D73E08-4361-45FE-96BB-502C88C51343}" presName="parentText" presStyleLbl="node1" presStyleIdx="4" presStyleCnt="5">
        <dgm:presLayoutVars>
          <dgm:chMax val="0"/>
          <dgm:bulletEnabled val="1"/>
        </dgm:presLayoutVars>
      </dgm:prSet>
      <dgm:spPr/>
    </dgm:pt>
  </dgm:ptLst>
  <dgm:cxnLst>
    <dgm:cxn modelId="{19047825-396A-4880-A2D3-A6EA6028C87F}" type="presOf" srcId="{3BC0BE64-4958-44C5-AD2C-5A37068401EB}" destId="{671CF38D-50B2-479A-B048-B1DCCA0AD03A}" srcOrd="0" destOrd="0" presId="urn:microsoft.com/office/officeart/2005/8/layout/vList2"/>
    <dgm:cxn modelId="{77DE4566-9367-42A3-B252-AACF2DC9CF31}" srcId="{381A2BFC-55C0-4A2E-AC6F-3A1D7AE1715A}" destId="{AC61A204-1A14-4AF2-80F0-39519F6474DC}" srcOrd="0" destOrd="0" parTransId="{01654E63-E6D6-47FF-B6AA-908E3138AA61}" sibTransId="{0FF96AE1-B65E-4081-A750-951750700B4A}"/>
    <dgm:cxn modelId="{22E5FA4B-0C3B-40C2-940D-D6C67244238B}" srcId="{381A2BFC-55C0-4A2E-AC6F-3A1D7AE1715A}" destId="{3BC0BE64-4958-44C5-AD2C-5A37068401EB}" srcOrd="3" destOrd="0" parTransId="{0861EA17-3EC2-447A-ABAE-50BCAB1A771B}" sibTransId="{978A0699-57F7-427F-9ACD-38D34E226A4B}"/>
    <dgm:cxn modelId="{B031DB52-BDCB-4D92-A9C0-E3A8CF44798D}" srcId="{381A2BFC-55C0-4A2E-AC6F-3A1D7AE1715A}" destId="{08916FB4-3DE1-490C-A46E-0BFDF6F373CD}" srcOrd="1" destOrd="0" parTransId="{21244F75-B3B0-4DB7-8A3C-9FB34951720F}" sibTransId="{89E444BA-AAA7-424B-91A5-0572767364E5}"/>
    <dgm:cxn modelId="{BC03E952-843B-4480-8278-267B5D574AAF}" type="presOf" srcId="{381A2BFC-55C0-4A2E-AC6F-3A1D7AE1715A}" destId="{0D3861A8-8BD7-4082-A040-0B5057928B3F}" srcOrd="0" destOrd="0" presId="urn:microsoft.com/office/officeart/2005/8/layout/vList2"/>
    <dgm:cxn modelId="{AE07FF52-29F1-47C1-BE22-F6565DBEC436}" type="presOf" srcId="{23D73E08-4361-45FE-96BB-502C88C51343}" destId="{496CD383-F652-4581-860D-73D42765EB4A}" srcOrd="0" destOrd="0" presId="urn:microsoft.com/office/officeart/2005/8/layout/vList2"/>
    <dgm:cxn modelId="{1F4B8FBD-9790-48A3-A7A9-8776B79A56E9}" type="presOf" srcId="{3616A98E-9BC7-4CCB-BF12-DF3DE6E62682}" destId="{2B7A2E6F-0193-4E27-9C4A-69649CC2FE23}" srcOrd="0" destOrd="0" presId="urn:microsoft.com/office/officeart/2005/8/layout/vList2"/>
    <dgm:cxn modelId="{E1D6ECC1-4B18-4E25-88C6-ADD128E059BA}" srcId="{381A2BFC-55C0-4A2E-AC6F-3A1D7AE1715A}" destId="{3616A98E-9BC7-4CCB-BF12-DF3DE6E62682}" srcOrd="2" destOrd="0" parTransId="{746E3370-BFB0-4F62-8116-04766D53FA99}" sibTransId="{8F061B08-6111-4987-9CD3-CF51A6A6E8A0}"/>
    <dgm:cxn modelId="{B6D0B1C3-7729-4C6E-89DC-89346E5BFA1F}" type="presOf" srcId="{AC61A204-1A14-4AF2-80F0-39519F6474DC}" destId="{0CC29912-284D-4228-8B74-9428B7B389B6}" srcOrd="0" destOrd="0" presId="urn:microsoft.com/office/officeart/2005/8/layout/vList2"/>
    <dgm:cxn modelId="{BACBB8C8-02E2-41F0-9044-D1F5AA7186A2}" type="presOf" srcId="{08916FB4-3DE1-490C-A46E-0BFDF6F373CD}" destId="{07A34839-1C70-41A6-BDD1-22EA1DF255E2}" srcOrd="0" destOrd="0" presId="urn:microsoft.com/office/officeart/2005/8/layout/vList2"/>
    <dgm:cxn modelId="{D72EC8D8-DAE9-4145-9AEF-E3EEAA5829DC}" srcId="{381A2BFC-55C0-4A2E-AC6F-3A1D7AE1715A}" destId="{23D73E08-4361-45FE-96BB-502C88C51343}" srcOrd="4" destOrd="0" parTransId="{380D0978-8AD2-4681-9DD1-1E736B8F3B09}" sibTransId="{F0053444-B24D-46A4-BAA4-CFA4237D94E0}"/>
    <dgm:cxn modelId="{1FDD22C3-B298-4F53-AF67-D889EA5D3490}" type="presParOf" srcId="{0D3861A8-8BD7-4082-A040-0B5057928B3F}" destId="{0CC29912-284D-4228-8B74-9428B7B389B6}" srcOrd="0" destOrd="0" presId="urn:microsoft.com/office/officeart/2005/8/layout/vList2"/>
    <dgm:cxn modelId="{745E9811-9A4A-4D76-8A81-7D700C423CFE}" type="presParOf" srcId="{0D3861A8-8BD7-4082-A040-0B5057928B3F}" destId="{A475583B-5CD7-4282-BA20-60C1C0E10AD8}" srcOrd="1" destOrd="0" presId="urn:microsoft.com/office/officeart/2005/8/layout/vList2"/>
    <dgm:cxn modelId="{E0C137D7-0358-4185-BED2-FF3EB6974524}" type="presParOf" srcId="{0D3861A8-8BD7-4082-A040-0B5057928B3F}" destId="{07A34839-1C70-41A6-BDD1-22EA1DF255E2}" srcOrd="2" destOrd="0" presId="urn:microsoft.com/office/officeart/2005/8/layout/vList2"/>
    <dgm:cxn modelId="{8DBE74FD-BE5C-4E84-B320-D15000FD42FB}" type="presParOf" srcId="{0D3861A8-8BD7-4082-A040-0B5057928B3F}" destId="{3B9373C1-67E8-4BCB-B736-1F993C6ADD1D}" srcOrd="3" destOrd="0" presId="urn:microsoft.com/office/officeart/2005/8/layout/vList2"/>
    <dgm:cxn modelId="{FE781838-CC25-4DFA-94D2-793A226268DA}" type="presParOf" srcId="{0D3861A8-8BD7-4082-A040-0B5057928B3F}" destId="{2B7A2E6F-0193-4E27-9C4A-69649CC2FE23}" srcOrd="4" destOrd="0" presId="urn:microsoft.com/office/officeart/2005/8/layout/vList2"/>
    <dgm:cxn modelId="{ED7A0C02-CCA5-432B-A648-CE7FB8F4AAA3}" type="presParOf" srcId="{0D3861A8-8BD7-4082-A040-0B5057928B3F}" destId="{22B11FF3-C74C-41F1-984E-8491A3364BE1}" srcOrd="5" destOrd="0" presId="urn:microsoft.com/office/officeart/2005/8/layout/vList2"/>
    <dgm:cxn modelId="{05C949FB-5FB2-46AA-B5D1-B5879CE12E17}" type="presParOf" srcId="{0D3861A8-8BD7-4082-A040-0B5057928B3F}" destId="{671CF38D-50B2-479A-B048-B1DCCA0AD03A}" srcOrd="6" destOrd="0" presId="urn:microsoft.com/office/officeart/2005/8/layout/vList2"/>
    <dgm:cxn modelId="{8B21E77D-61E3-4FAA-B57A-6DE87E0142E1}" type="presParOf" srcId="{0D3861A8-8BD7-4082-A040-0B5057928B3F}" destId="{7F95CEA7-CEFB-4C4D-90F7-046124E627BD}" srcOrd="7" destOrd="0" presId="urn:microsoft.com/office/officeart/2005/8/layout/vList2"/>
    <dgm:cxn modelId="{894A9743-75F2-4DAA-89A6-1FF2192BA740}" type="presParOf" srcId="{0D3861A8-8BD7-4082-A040-0B5057928B3F}" destId="{496CD383-F652-4581-860D-73D42765EB4A}" srcOrd="8"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92EF99-03C4-43AB-80FC-AE715DF70368}" type="doc">
      <dgm:prSet loTypeId="urn:microsoft.com/office/officeart/2005/8/layout/chevron1" loCatId="process" qsTypeId="urn:microsoft.com/office/officeart/2005/8/quickstyle/simple1" qsCatId="simple" csTypeId="urn:microsoft.com/office/officeart/2005/8/colors/accent3_4" csCatId="accent3"/>
      <dgm:spPr/>
      <dgm:t>
        <a:bodyPr/>
        <a:lstStyle/>
        <a:p>
          <a:endParaRPr lang="zh-CN" altLang="en-US"/>
        </a:p>
      </dgm:t>
    </dgm:pt>
    <dgm:pt modelId="{7AE305D9-938C-43EA-82EC-8A530D85957E}">
      <dgm:prSet/>
      <dgm:spPr/>
      <dgm:t>
        <a:bodyPr/>
        <a:lstStyle/>
        <a:p>
          <a:r>
            <a:rPr lang="en-US" dirty="0"/>
            <a:t>(1)	</a:t>
          </a:r>
          <a:r>
            <a:rPr lang="zh-CN" dirty="0"/>
            <a:t>参与者</a:t>
          </a:r>
          <a:r>
            <a:rPr lang="en-US" dirty="0"/>
            <a:t>(Actor)</a:t>
          </a:r>
          <a:r>
            <a:rPr lang="zh-CN" dirty="0"/>
            <a:t>：也称为角色，它代表系统的用户。</a:t>
          </a:r>
        </a:p>
      </dgm:t>
    </dgm:pt>
    <dgm:pt modelId="{10775834-C44C-41FE-A2F3-467BF8693C6C}" type="parTrans" cxnId="{D5196892-E625-4E6A-AA85-7DB504FD7275}">
      <dgm:prSet/>
      <dgm:spPr/>
      <dgm:t>
        <a:bodyPr/>
        <a:lstStyle/>
        <a:p>
          <a:endParaRPr lang="zh-CN" altLang="en-US"/>
        </a:p>
      </dgm:t>
    </dgm:pt>
    <dgm:pt modelId="{930D94D5-46A1-4DE4-84DD-B12BFAEABB74}" type="sibTrans" cxnId="{D5196892-E625-4E6A-AA85-7DB504FD7275}">
      <dgm:prSet/>
      <dgm:spPr/>
      <dgm:t>
        <a:bodyPr/>
        <a:lstStyle/>
        <a:p>
          <a:endParaRPr lang="zh-CN" altLang="en-US"/>
        </a:p>
      </dgm:t>
    </dgm:pt>
    <dgm:pt modelId="{967E9042-77AA-48B5-A300-461B0D5342A5}">
      <dgm:prSet/>
      <dgm:spPr/>
      <dgm:t>
        <a:bodyPr/>
        <a:lstStyle/>
        <a:p>
          <a:r>
            <a:rPr lang="en-US" dirty="0"/>
            <a:t>(2)	</a:t>
          </a:r>
          <a:r>
            <a:rPr lang="zh-CN" dirty="0"/>
            <a:t>系统边界</a:t>
          </a:r>
          <a:r>
            <a:rPr lang="en-US" dirty="0"/>
            <a:t>(</a:t>
          </a:r>
          <a:r>
            <a:rPr lang="en-US" dirty="0" err="1"/>
            <a:t>SystemScope</a:t>
          </a:r>
          <a:r>
            <a:rPr lang="en-US" dirty="0"/>
            <a:t>):</a:t>
          </a:r>
          <a:r>
            <a:rPr lang="zh-CN" dirty="0"/>
            <a:t>它确定系统的范围。</a:t>
          </a:r>
        </a:p>
      </dgm:t>
    </dgm:pt>
    <dgm:pt modelId="{5ED6064B-208B-4644-B1A5-987C70460F24}" type="parTrans" cxnId="{A46D26FA-6C6E-4996-800C-0916BFB821B5}">
      <dgm:prSet/>
      <dgm:spPr/>
      <dgm:t>
        <a:bodyPr/>
        <a:lstStyle/>
        <a:p>
          <a:endParaRPr lang="zh-CN" altLang="en-US"/>
        </a:p>
      </dgm:t>
    </dgm:pt>
    <dgm:pt modelId="{92E06503-72F9-45C8-BB22-94F134A23E1D}" type="sibTrans" cxnId="{A46D26FA-6C6E-4996-800C-0916BFB821B5}">
      <dgm:prSet/>
      <dgm:spPr/>
      <dgm:t>
        <a:bodyPr/>
        <a:lstStyle/>
        <a:p>
          <a:endParaRPr lang="zh-CN" altLang="en-US"/>
        </a:p>
      </dgm:t>
    </dgm:pt>
    <dgm:pt modelId="{B49857B0-09DE-4A12-A923-8422FEB2C7C3}">
      <dgm:prSet/>
      <dgm:spPr/>
      <dgm:t>
        <a:bodyPr/>
        <a:lstStyle/>
        <a:p>
          <a:r>
            <a:rPr lang="en-US" dirty="0"/>
            <a:t>(3)	</a:t>
          </a:r>
          <a:r>
            <a:rPr lang="zh-CN" dirty="0"/>
            <a:t>用例</a:t>
          </a:r>
          <a:r>
            <a:rPr lang="en-US" dirty="0"/>
            <a:t>(</a:t>
          </a:r>
          <a:r>
            <a:rPr lang="en-US" dirty="0" err="1"/>
            <a:t>UseCase</a:t>
          </a:r>
          <a:r>
            <a:rPr lang="en-US" dirty="0"/>
            <a:t>)</a:t>
          </a:r>
          <a:r>
            <a:rPr lang="zh-CN" dirty="0"/>
            <a:t>：它代表系统提供的服务。</a:t>
          </a:r>
        </a:p>
      </dgm:t>
    </dgm:pt>
    <dgm:pt modelId="{8C916C46-FDC2-46E5-BE7A-65895C464179}" type="parTrans" cxnId="{CC6D0092-CDC8-48A1-8863-9740678D935D}">
      <dgm:prSet/>
      <dgm:spPr/>
      <dgm:t>
        <a:bodyPr/>
        <a:lstStyle/>
        <a:p>
          <a:endParaRPr lang="zh-CN" altLang="en-US"/>
        </a:p>
      </dgm:t>
    </dgm:pt>
    <dgm:pt modelId="{52267601-034F-4826-82AB-E738D8BB5C13}" type="sibTrans" cxnId="{CC6D0092-CDC8-48A1-8863-9740678D935D}">
      <dgm:prSet/>
      <dgm:spPr/>
      <dgm:t>
        <a:bodyPr/>
        <a:lstStyle/>
        <a:p>
          <a:endParaRPr lang="zh-CN" altLang="en-US"/>
        </a:p>
      </dgm:t>
    </dgm:pt>
    <dgm:pt modelId="{8E641A29-FE9D-43B5-8010-9D336D7E250F}">
      <dgm:prSet/>
      <dgm:spPr/>
      <dgm:t>
        <a:bodyPr/>
        <a:lstStyle/>
        <a:p>
          <a:r>
            <a:rPr lang="en-US" dirty="0"/>
            <a:t>(4)	</a:t>
          </a:r>
          <a:r>
            <a:rPr lang="zh-CN" dirty="0"/>
            <a:t>关联</a:t>
          </a:r>
          <a:r>
            <a:rPr lang="en-US" dirty="0"/>
            <a:t>(Association)</a:t>
          </a:r>
          <a:r>
            <a:rPr lang="zh-CN" dirty="0"/>
            <a:t>：它表示参与者与用例间的关系。</a:t>
          </a:r>
        </a:p>
      </dgm:t>
    </dgm:pt>
    <dgm:pt modelId="{D24F0B0A-27F3-42CC-89D7-270F8F622F4C}" type="parTrans" cxnId="{4EFFE8C5-6E98-4E77-8303-50B3E542A716}">
      <dgm:prSet/>
      <dgm:spPr/>
      <dgm:t>
        <a:bodyPr/>
        <a:lstStyle/>
        <a:p>
          <a:endParaRPr lang="zh-CN" altLang="en-US"/>
        </a:p>
      </dgm:t>
    </dgm:pt>
    <dgm:pt modelId="{A5534F5D-11C7-4E41-B42C-CE3FDBEDC988}" type="sibTrans" cxnId="{4EFFE8C5-6E98-4E77-8303-50B3E542A716}">
      <dgm:prSet/>
      <dgm:spPr/>
      <dgm:t>
        <a:bodyPr/>
        <a:lstStyle/>
        <a:p>
          <a:endParaRPr lang="zh-CN" altLang="en-US"/>
        </a:p>
      </dgm:t>
    </dgm:pt>
    <dgm:pt modelId="{F7468550-BAC1-419A-B1A5-7A6278A17A3D}" type="pres">
      <dgm:prSet presAssocID="{8292EF99-03C4-43AB-80FC-AE715DF70368}" presName="Name0" presStyleCnt="0">
        <dgm:presLayoutVars>
          <dgm:dir/>
          <dgm:animLvl val="lvl"/>
          <dgm:resizeHandles val="exact"/>
        </dgm:presLayoutVars>
      </dgm:prSet>
      <dgm:spPr/>
    </dgm:pt>
    <dgm:pt modelId="{43B99C1C-6A55-4579-BF99-EA21BCB4D6F3}" type="pres">
      <dgm:prSet presAssocID="{7AE305D9-938C-43EA-82EC-8A530D85957E}" presName="parTxOnly" presStyleLbl="node1" presStyleIdx="0" presStyleCnt="4">
        <dgm:presLayoutVars>
          <dgm:chMax val="0"/>
          <dgm:chPref val="0"/>
          <dgm:bulletEnabled val="1"/>
        </dgm:presLayoutVars>
      </dgm:prSet>
      <dgm:spPr/>
    </dgm:pt>
    <dgm:pt modelId="{BF6A05AD-E5B3-4C20-A330-B28CB08A641A}" type="pres">
      <dgm:prSet presAssocID="{930D94D5-46A1-4DE4-84DD-B12BFAEABB74}" presName="parTxOnlySpace" presStyleCnt="0"/>
      <dgm:spPr/>
    </dgm:pt>
    <dgm:pt modelId="{E55B97F7-C42F-4068-BB9B-7102152C1075}" type="pres">
      <dgm:prSet presAssocID="{967E9042-77AA-48B5-A300-461B0D5342A5}" presName="parTxOnly" presStyleLbl="node1" presStyleIdx="1" presStyleCnt="4">
        <dgm:presLayoutVars>
          <dgm:chMax val="0"/>
          <dgm:chPref val="0"/>
          <dgm:bulletEnabled val="1"/>
        </dgm:presLayoutVars>
      </dgm:prSet>
      <dgm:spPr/>
    </dgm:pt>
    <dgm:pt modelId="{8319DD7C-45F2-4D83-BB6C-FDBE6B632565}" type="pres">
      <dgm:prSet presAssocID="{92E06503-72F9-45C8-BB22-94F134A23E1D}" presName="parTxOnlySpace" presStyleCnt="0"/>
      <dgm:spPr/>
    </dgm:pt>
    <dgm:pt modelId="{A2DDC325-0327-4AEF-8C94-D2418DCEB261}" type="pres">
      <dgm:prSet presAssocID="{B49857B0-09DE-4A12-A923-8422FEB2C7C3}" presName="parTxOnly" presStyleLbl="node1" presStyleIdx="2" presStyleCnt="4">
        <dgm:presLayoutVars>
          <dgm:chMax val="0"/>
          <dgm:chPref val="0"/>
          <dgm:bulletEnabled val="1"/>
        </dgm:presLayoutVars>
      </dgm:prSet>
      <dgm:spPr/>
    </dgm:pt>
    <dgm:pt modelId="{2062B89F-E6BF-4E6A-8BA9-0C47BA831C0F}" type="pres">
      <dgm:prSet presAssocID="{52267601-034F-4826-82AB-E738D8BB5C13}" presName="parTxOnlySpace" presStyleCnt="0"/>
      <dgm:spPr/>
    </dgm:pt>
    <dgm:pt modelId="{D1D4B09B-1263-4B98-8644-10318EB9AADF}" type="pres">
      <dgm:prSet presAssocID="{8E641A29-FE9D-43B5-8010-9D336D7E250F}" presName="parTxOnly" presStyleLbl="node1" presStyleIdx="3" presStyleCnt="4">
        <dgm:presLayoutVars>
          <dgm:chMax val="0"/>
          <dgm:chPref val="0"/>
          <dgm:bulletEnabled val="1"/>
        </dgm:presLayoutVars>
      </dgm:prSet>
      <dgm:spPr/>
    </dgm:pt>
  </dgm:ptLst>
  <dgm:cxnLst>
    <dgm:cxn modelId="{7C4CA776-B7F6-4BE8-8E03-C8F6A077FCCB}" type="presOf" srcId="{8E641A29-FE9D-43B5-8010-9D336D7E250F}" destId="{D1D4B09B-1263-4B98-8644-10318EB9AADF}" srcOrd="0" destOrd="0" presId="urn:microsoft.com/office/officeart/2005/8/layout/chevron1"/>
    <dgm:cxn modelId="{CC6D0092-CDC8-48A1-8863-9740678D935D}" srcId="{8292EF99-03C4-43AB-80FC-AE715DF70368}" destId="{B49857B0-09DE-4A12-A923-8422FEB2C7C3}" srcOrd="2" destOrd="0" parTransId="{8C916C46-FDC2-46E5-BE7A-65895C464179}" sibTransId="{52267601-034F-4826-82AB-E738D8BB5C13}"/>
    <dgm:cxn modelId="{D5196892-E625-4E6A-AA85-7DB504FD7275}" srcId="{8292EF99-03C4-43AB-80FC-AE715DF70368}" destId="{7AE305D9-938C-43EA-82EC-8A530D85957E}" srcOrd="0" destOrd="0" parTransId="{10775834-C44C-41FE-A2F3-467BF8693C6C}" sibTransId="{930D94D5-46A1-4DE4-84DD-B12BFAEABB74}"/>
    <dgm:cxn modelId="{3474AFA2-81BC-4D42-BC3D-3D5172954A09}" type="presOf" srcId="{8292EF99-03C4-43AB-80FC-AE715DF70368}" destId="{F7468550-BAC1-419A-B1A5-7A6278A17A3D}" srcOrd="0" destOrd="0" presId="urn:microsoft.com/office/officeart/2005/8/layout/chevron1"/>
    <dgm:cxn modelId="{6D5E04A8-5062-48BC-8C72-AE7E5C1D5394}" type="presOf" srcId="{967E9042-77AA-48B5-A300-461B0D5342A5}" destId="{E55B97F7-C42F-4068-BB9B-7102152C1075}" srcOrd="0" destOrd="0" presId="urn:microsoft.com/office/officeart/2005/8/layout/chevron1"/>
    <dgm:cxn modelId="{F9D36AB7-C165-4EE8-8672-F1C21A403DC8}" type="presOf" srcId="{B49857B0-09DE-4A12-A923-8422FEB2C7C3}" destId="{A2DDC325-0327-4AEF-8C94-D2418DCEB261}" srcOrd="0" destOrd="0" presId="urn:microsoft.com/office/officeart/2005/8/layout/chevron1"/>
    <dgm:cxn modelId="{AED824BF-EA5B-4BFC-9DCB-535479763657}" type="presOf" srcId="{7AE305D9-938C-43EA-82EC-8A530D85957E}" destId="{43B99C1C-6A55-4579-BF99-EA21BCB4D6F3}" srcOrd="0" destOrd="0" presId="urn:microsoft.com/office/officeart/2005/8/layout/chevron1"/>
    <dgm:cxn modelId="{4EFFE8C5-6E98-4E77-8303-50B3E542A716}" srcId="{8292EF99-03C4-43AB-80FC-AE715DF70368}" destId="{8E641A29-FE9D-43B5-8010-9D336D7E250F}" srcOrd="3" destOrd="0" parTransId="{D24F0B0A-27F3-42CC-89D7-270F8F622F4C}" sibTransId="{A5534F5D-11C7-4E41-B42C-CE3FDBEDC988}"/>
    <dgm:cxn modelId="{A46D26FA-6C6E-4996-800C-0916BFB821B5}" srcId="{8292EF99-03C4-43AB-80FC-AE715DF70368}" destId="{967E9042-77AA-48B5-A300-461B0D5342A5}" srcOrd="1" destOrd="0" parTransId="{5ED6064B-208B-4644-B1A5-987C70460F24}" sibTransId="{92E06503-72F9-45C8-BB22-94F134A23E1D}"/>
    <dgm:cxn modelId="{A0735DB8-C5EC-465F-9CC5-A75183C1C70D}" type="presParOf" srcId="{F7468550-BAC1-419A-B1A5-7A6278A17A3D}" destId="{43B99C1C-6A55-4579-BF99-EA21BCB4D6F3}" srcOrd="0" destOrd="0" presId="urn:microsoft.com/office/officeart/2005/8/layout/chevron1"/>
    <dgm:cxn modelId="{91A89C0B-170B-47D8-85AD-47038791116C}" type="presParOf" srcId="{F7468550-BAC1-419A-B1A5-7A6278A17A3D}" destId="{BF6A05AD-E5B3-4C20-A330-B28CB08A641A}" srcOrd="1" destOrd="0" presId="urn:microsoft.com/office/officeart/2005/8/layout/chevron1"/>
    <dgm:cxn modelId="{18C02811-C873-4F99-8668-7D6B3785A9C5}" type="presParOf" srcId="{F7468550-BAC1-419A-B1A5-7A6278A17A3D}" destId="{E55B97F7-C42F-4068-BB9B-7102152C1075}" srcOrd="2" destOrd="0" presId="urn:microsoft.com/office/officeart/2005/8/layout/chevron1"/>
    <dgm:cxn modelId="{3021BAE9-D094-4BED-A208-561B540ACA71}" type="presParOf" srcId="{F7468550-BAC1-419A-B1A5-7A6278A17A3D}" destId="{8319DD7C-45F2-4D83-BB6C-FDBE6B632565}" srcOrd="3" destOrd="0" presId="urn:microsoft.com/office/officeart/2005/8/layout/chevron1"/>
    <dgm:cxn modelId="{B011EDED-8B7B-4F11-A3CA-851CF1B5882B}" type="presParOf" srcId="{F7468550-BAC1-419A-B1A5-7A6278A17A3D}" destId="{A2DDC325-0327-4AEF-8C94-D2418DCEB261}" srcOrd="4" destOrd="0" presId="urn:microsoft.com/office/officeart/2005/8/layout/chevron1"/>
    <dgm:cxn modelId="{1B7A5B33-890C-4E8C-9C6B-3C2003B1AC20}" type="presParOf" srcId="{F7468550-BAC1-419A-B1A5-7A6278A17A3D}" destId="{2062B89F-E6BF-4E6A-8BA9-0C47BA831C0F}" srcOrd="5" destOrd="0" presId="urn:microsoft.com/office/officeart/2005/8/layout/chevron1"/>
    <dgm:cxn modelId="{70AEA6A6-40B3-4392-8F31-FD512844DBE9}" type="presParOf" srcId="{F7468550-BAC1-419A-B1A5-7A6278A17A3D}" destId="{D1D4B09B-1263-4B98-8644-10318EB9AADF}"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C2FA7B-5D7A-418C-813C-B3A58B9FF793}"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zh-CN" altLang="en-US"/>
        </a:p>
      </dgm:t>
    </dgm:pt>
    <dgm:pt modelId="{689A4B85-FB54-4FD4-9B52-A698B2B95B2E}">
      <dgm:prSet/>
      <dgm:spPr/>
      <dgm:t>
        <a:bodyPr/>
        <a:lstStyle/>
        <a:p>
          <a:r>
            <a:rPr lang="en-US" b="1" dirty="0"/>
            <a:t>1</a:t>
          </a:r>
          <a:r>
            <a:rPr lang="zh-CN" b="1" dirty="0"/>
            <a:t>）如何从系统中识别出角色</a:t>
          </a:r>
          <a:endParaRPr lang="zh-CN" dirty="0"/>
        </a:p>
      </dgm:t>
    </dgm:pt>
    <dgm:pt modelId="{47D66678-017A-4C29-B68E-2F8F9B44B742}" type="parTrans" cxnId="{030D434A-B113-478D-A29A-A686D8259BDD}">
      <dgm:prSet/>
      <dgm:spPr/>
      <dgm:t>
        <a:bodyPr/>
        <a:lstStyle/>
        <a:p>
          <a:endParaRPr lang="zh-CN" altLang="en-US"/>
        </a:p>
      </dgm:t>
    </dgm:pt>
    <dgm:pt modelId="{D86BFD35-24F1-4B93-9DD4-86F1DC70BEE5}" type="sibTrans" cxnId="{030D434A-B113-478D-A29A-A686D8259BDD}">
      <dgm:prSet/>
      <dgm:spPr/>
      <dgm:t>
        <a:bodyPr/>
        <a:lstStyle/>
        <a:p>
          <a:endParaRPr lang="zh-CN" altLang="en-US"/>
        </a:p>
      </dgm:t>
    </dgm:pt>
    <dgm:pt modelId="{E19C82AC-2A9D-4CBE-B85E-793EDFC2FBDB}">
      <dgm:prSet/>
      <dgm:spPr/>
      <dgm:t>
        <a:bodyPr/>
        <a:lstStyle/>
        <a:p>
          <a:r>
            <a:rPr lang="zh-CN"/>
            <a:t>获取系统用例首先要找出系统的角色，我们可以从系统要完成的业务中识别系统的角色。</a:t>
          </a:r>
        </a:p>
      </dgm:t>
    </dgm:pt>
    <dgm:pt modelId="{1A806086-6C65-4932-B6CF-35611AF670E9}" type="parTrans" cxnId="{C883F3E1-E00C-42FE-801F-73329BEA08D0}">
      <dgm:prSet/>
      <dgm:spPr/>
      <dgm:t>
        <a:bodyPr/>
        <a:lstStyle/>
        <a:p>
          <a:endParaRPr lang="zh-CN" altLang="en-US"/>
        </a:p>
      </dgm:t>
    </dgm:pt>
    <dgm:pt modelId="{C3C15F6B-D43E-48DD-9BFA-C311829A9593}" type="sibTrans" cxnId="{C883F3E1-E00C-42FE-801F-73329BEA08D0}">
      <dgm:prSet/>
      <dgm:spPr/>
      <dgm:t>
        <a:bodyPr/>
        <a:lstStyle/>
        <a:p>
          <a:endParaRPr lang="zh-CN" altLang="en-US"/>
        </a:p>
      </dgm:t>
    </dgm:pt>
    <dgm:pt modelId="{CAAA8648-E979-4FAD-BF9C-A3BDB501E0F8}">
      <dgm:prSet/>
      <dgm:spPr/>
      <dgm:t>
        <a:bodyPr/>
        <a:lstStyle/>
        <a:p>
          <a:r>
            <a:rPr lang="zh-CN"/>
            <a:t>通过与用户的交流，让用户回答一些问题来识别角色。可以参考以下问题。</a:t>
          </a:r>
        </a:p>
      </dgm:t>
    </dgm:pt>
    <dgm:pt modelId="{4D02F40B-357C-459B-951C-0826D69AF940}" type="parTrans" cxnId="{C3E4E56A-C60C-4EF0-AA3E-2AAF9478DFF6}">
      <dgm:prSet/>
      <dgm:spPr/>
      <dgm:t>
        <a:bodyPr/>
        <a:lstStyle/>
        <a:p>
          <a:endParaRPr lang="zh-CN" altLang="en-US"/>
        </a:p>
      </dgm:t>
    </dgm:pt>
    <dgm:pt modelId="{6F418E3C-349B-471B-877B-0D840E1BD23C}" type="sibTrans" cxnId="{C3E4E56A-C60C-4EF0-AA3E-2AAF9478DFF6}">
      <dgm:prSet/>
      <dgm:spPr/>
      <dgm:t>
        <a:bodyPr/>
        <a:lstStyle/>
        <a:p>
          <a:endParaRPr lang="zh-CN" altLang="en-US"/>
        </a:p>
      </dgm:t>
    </dgm:pt>
    <dgm:pt modelId="{DF67F99B-A27A-498E-A061-0630E542631E}">
      <dgm:prSet/>
      <dgm:spPr/>
      <dgm:t>
        <a:bodyPr/>
        <a:lstStyle/>
        <a:p>
          <a:r>
            <a:rPr lang="zh-CN"/>
            <a:t>（</a:t>
          </a:r>
          <a:r>
            <a:rPr lang="en-US"/>
            <a:t>1</a:t>
          </a:r>
          <a:r>
            <a:rPr lang="zh-CN"/>
            <a:t>）	谁将使用系统的主要功能？</a:t>
          </a:r>
        </a:p>
      </dgm:t>
    </dgm:pt>
    <dgm:pt modelId="{04F3379F-8197-43B0-BB5A-B5BAB89409D2}" type="parTrans" cxnId="{016A60B9-9486-411D-A3F3-4CA464F4DA7B}">
      <dgm:prSet/>
      <dgm:spPr/>
      <dgm:t>
        <a:bodyPr/>
        <a:lstStyle/>
        <a:p>
          <a:endParaRPr lang="zh-CN" altLang="en-US"/>
        </a:p>
      </dgm:t>
    </dgm:pt>
    <dgm:pt modelId="{8D4CF472-F61D-48C2-B0EA-01891B61DA19}" type="sibTrans" cxnId="{016A60B9-9486-411D-A3F3-4CA464F4DA7B}">
      <dgm:prSet/>
      <dgm:spPr/>
      <dgm:t>
        <a:bodyPr/>
        <a:lstStyle/>
        <a:p>
          <a:endParaRPr lang="zh-CN" altLang="en-US"/>
        </a:p>
      </dgm:t>
    </dgm:pt>
    <dgm:pt modelId="{F12BBD7E-BD7C-404C-A0DE-B088BA55542E}">
      <dgm:prSet/>
      <dgm:spPr/>
      <dgm:t>
        <a:bodyPr/>
        <a:lstStyle/>
        <a:p>
          <a:r>
            <a:rPr lang="zh-CN"/>
            <a:t>（</a:t>
          </a:r>
          <a:r>
            <a:rPr lang="en-US"/>
            <a:t>2</a:t>
          </a:r>
          <a:r>
            <a:rPr lang="zh-CN"/>
            <a:t>）	谁需要系统的支持以完成其日常工作任务？</a:t>
          </a:r>
        </a:p>
      </dgm:t>
    </dgm:pt>
    <dgm:pt modelId="{3E37066C-7454-48DD-B4EC-08163CEC9EC3}" type="parTrans" cxnId="{6E314B4D-2DAD-4E1F-A41E-B3CAED8410C4}">
      <dgm:prSet/>
      <dgm:spPr/>
      <dgm:t>
        <a:bodyPr/>
        <a:lstStyle/>
        <a:p>
          <a:endParaRPr lang="zh-CN" altLang="en-US"/>
        </a:p>
      </dgm:t>
    </dgm:pt>
    <dgm:pt modelId="{EFC09A46-B5C7-4889-81D0-5F8DCBBAA6D8}" type="sibTrans" cxnId="{6E314B4D-2DAD-4E1F-A41E-B3CAED8410C4}">
      <dgm:prSet/>
      <dgm:spPr/>
      <dgm:t>
        <a:bodyPr/>
        <a:lstStyle/>
        <a:p>
          <a:endParaRPr lang="zh-CN" altLang="en-US"/>
        </a:p>
      </dgm:t>
    </dgm:pt>
    <dgm:pt modelId="{FA4B2D6E-2D0E-4AE1-B987-DE878D6F7EC0}">
      <dgm:prSet/>
      <dgm:spPr/>
      <dgm:t>
        <a:bodyPr/>
        <a:lstStyle/>
        <a:p>
          <a:r>
            <a:rPr lang="zh-CN"/>
            <a:t>（</a:t>
          </a:r>
          <a:r>
            <a:rPr lang="en-US"/>
            <a:t>3</a:t>
          </a:r>
          <a:r>
            <a:rPr lang="zh-CN"/>
            <a:t>）	谁负责维护、管理并保持系统正常运行？</a:t>
          </a:r>
        </a:p>
      </dgm:t>
    </dgm:pt>
    <dgm:pt modelId="{6138E30B-AC87-4D98-A917-454B91B9DED2}" type="parTrans" cxnId="{70D89795-9ACD-46CE-8280-5253BD2FB454}">
      <dgm:prSet/>
      <dgm:spPr/>
      <dgm:t>
        <a:bodyPr/>
        <a:lstStyle/>
        <a:p>
          <a:endParaRPr lang="zh-CN" altLang="en-US"/>
        </a:p>
      </dgm:t>
    </dgm:pt>
    <dgm:pt modelId="{0CBBF61B-726A-4AC0-8D79-07E8D06DAB86}" type="sibTrans" cxnId="{70D89795-9ACD-46CE-8280-5253BD2FB454}">
      <dgm:prSet/>
      <dgm:spPr/>
      <dgm:t>
        <a:bodyPr/>
        <a:lstStyle/>
        <a:p>
          <a:endParaRPr lang="zh-CN" altLang="en-US"/>
        </a:p>
      </dgm:t>
    </dgm:pt>
    <dgm:pt modelId="{E5AB21F7-4A1E-46DA-A47C-077F2F675EF7}">
      <dgm:prSet/>
      <dgm:spPr/>
      <dgm:t>
        <a:bodyPr/>
        <a:lstStyle/>
        <a:p>
          <a:r>
            <a:rPr lang="zh-CN"/>
            <a:t>（</a:t>
          </a:r>
          <a:r>
            <a:rPr lang="en-US"/>
            <a:t>4</a:t>
          </a:r>
          <a:r>
            <a:rPr lang="zh-CN"/>
            <a:t>）	系统需要处理哪些硬设备？</a:t>
          </a:r>
        </a:p>
      </dgm:t>
    </dgm:pt>
    <dgm:pt modelId="{94909EC0-1A91-405D-90EE-425D0B21A80C}" type="parTrans" cxnId="{8E2E2FCE-409B-4AB1-9864-0B21DE8857D4}">
      <dgm:prSet/>
      <dgm:spPr/>
      <dgm:t>
        <a:bodyPr/>
        <a:lstStyle/>
        <a:p>
          <a:endParaRPr lang="zh-CN" altLang="en-US"/>
        </a:p>
      </dgm:t>
    </dgm:pt>
    <dgm:pt modelId="{95A468C9-C6D4-455B-AB4B-259EE1DA8689}" type="sibTrans" cxnId="{8E2E2FCE-409B-4AB1-9864-0B21DE8857D4}">
      <dgm:prSet/>
      <dgm:spPr/>
      <dgm:t>
        <a:bodyPr/>
        <a:lstStyle/>
        <a:p>
          <a:endParaRPr lang="zh-CN" altLang="en-US"/>
        </a:p>
      </dgm:t>
    </dgm:pt>
    <dgm:pt modelId="{AAE4A491-26DA-4BB5-94ED-74FC42065345}">
      <dgm:prSet/>
      <dgm:spPr/>
      <dgm:t>
        <a:bodyPr/>
        <a:lstStyle/>
        <a:p>
          <a:r>
            <a:rPr lang="zh-CN"/>
            <a:t>（</a:t>
          </a:r>
          <a:r>
            <a:rPr lang="en-US"/>
            <a:t>5</a:t>
          </a:r>
          <a:r>
            <a:rPr lang="zh-CN"/>
            <a:t>）	系统需要和哪些外部系统交互？</a:t>
          </a:r>
        </a:p>
      </dgm:t>
    </dgm:pt>
    <dgm:pt modelId="{D1768DAC-749F-48F3-9E98-7016ACF10D37}" type="parTrans" cxnId="{258EEF24-F987-41E1-91B7-55D723C84352}">
      <dgm:prSet/>
      <dgm:spPr/>
      <dgm:t>
        <a:bodyPr/>
        <a:lstStyle/>
        <a:p>
          <a:endParaRPr lang="zh-CN" altLang="en-US"/>
        </a:p>
      </dgm:t>
    </dgm:pt>
    <dgm:pt modelId="{EB428B88-5FFA-49E3-978B-0EA24BA32358}" type="sibTrans" cxnId="{258EEF24-F987-41E1-91B7-55D723C84352}">
      <dgm:prSet/>
      <dgm:spPr/>
      <dgm:t>
        <a:bodyPr/>
        <a:lstStyle/>
        <a:p>
          <a:endParaRPr lang="zh-CN" altLang="en-US"/>
        </a:p>
      </dgm:t>
    </dgm:pt>
    <dgm:pt modelId="{27064F1A-5A93-4993-82BC-9F422091EC1D}">
      <dgm:prSet/>
      <dgm:spPr/>
      <dgm:t>
        <a:bodyPr/>
        <a:lstStyle/>
        <a:p>
          <a:r>
            <a:rPr lang="zh-CN"/>
            <a:t>（</a:t>
          </a:r>
          <a:r>
            <a:rPr lang="en-US"/>
            <a:t>6</a:t>
          </a:r>
          <a:r>
            <a:rPr lang="zh-CN"/>
            <a:t>）	系统运行产生的结果谁比较感兴趣？</a:t>
          </a:r>
        </a:p>
      </dgm:t>
    </dgm:pt>
    <dgm:pt modelId="{5F83D27A-1166-44F3-93A5-CA3B9ECF7134}" type="parTrans" cxnId="{9BF2BF97-53DC-499C-A6EA-603F9FD2B6DB}">
      <dgm:prSet/>
      <dgm:spPr/>
      <dgm:t>
        <a:bodyPr/>
        <a:lstStyle/>
        <a:p>
          <a:endParaRPr lang="zh-CN" altLang="en-US"/>
        </a:p>
      </dgm:t>
    </dgm:pt>
    <dgm:pt modelId="{8332D59C-1588-45B1-A4C9-3520B17F5E3B}" type="sibTrans" cxnId="{9BF2BF97-53DC-499C-A6EA-603F9FD2B6DB}">
      <dgm:prSet/>
      <dgm:spPr/>
      <dgm:t>
        <a:bodyPr/>
        <a:lstStyle/>
        <a:p>
          <a:endParaRPr lang="zh-CN" altLang="en-US"/>
        </a:p>
      </dgm:t>
    </dgm:pt>
    <dgm:pt modelId="{9156AB17-885F-41B5-BE56-C631DE490104}">
      <dgm:prSet/>
      <dgm:spPr/>
      <dgm:t>
        <a:bodyPr/>
        <a:lstStyle/>
        <a:p>
          <a:r>
            <a:rPr lang="zh-CN"/>
            <a:t>这几个问题的答案往往包括所有与系统相关的用户。进一步分析这些用户，以及他们在系统中承担的作用就可以得到角色。</a:t>
          </a:r>
        </a:p>
      </dgm:t>
    </dgm:pt>
    <dgm:pt modelId="{B85AC726-84BB-4D2E-9E38-A9B2699AEC4E}" type="parTrans" cxnId="{120A40B8-6134-4BC9-B647-1107E41D6CF4}">
      <dgm:prSet/>
      <dgm:spPr/>
      <dgm:t>
        <a:bodyPr/>
        <a:lstStyle/>
        <a:p>
          <a:endParaRPr lang="zh-CN" altLang="en-US"/>
        </a:p>
      </dgm:t>
    </dgm:pt>
    <dgm:pt modelId="{C6534360-25D4-4D59-922C-3836F7D213A6}" type="sibTrans" cxnId="{120A40B8-6134-4BC9-B647-1107E41D6CF4}">
      <dgm:prSet/>
      <dgm:spPr/>
      <dgm:t>
        <a:bodyPr/>
        <a:lstStyle/>
        <a:p>
          <a:endParaRPr lang="zh-CN" altLang="en-US"/>
        </a:p>
      </dgm:t>
    </dgm:pt>
    <dgm:pt modelId="{2B5C3F40-A959-42BC-A6C3-FCAB16669EB7}" type="pres">
      <dgm:prSet presAssocID="{93C2FA7B-5D7A-418C-813C-B3A58B9FF793}" presName="linear" presStyleCnt="0">
        <dgm:presLayoutVars>
          <dgm:animLvl val="lvl"/>
          <dgm:resizeHandles val="exact"/>
        </dgm:presLayoutVars>
      </dgm:prSet>
      <dgm:spPr/>
    </dgm:pt>
    <dgm:pt modelId="{195D375F-4059-4507-92BB-E635DE72531C}" type="pres">
      <dgm:prSet presAssocID="{689A4B85-FB54-4FD4-9B52-A698B2B95B2E}" presName="parentText" presStyleLbl="node1" presStyleIdx="0" presStyleCnt="1">
        <dgm:presLayoutVars>
          <dgm:chMax val="0"/>
          <dgm:bulletEnabled val="1"/>
        </dgm:presLayoutVars>
      </dgm:prSet>
      <dgm:spPr/>
    </dgm:pt>
    <dgm:pt modelId="{A584E751-964D-48A0-9F90-2F90F34FEFC9}" type="pres">
      <dgm:prSet presAssocID="{689A4B85-FB54-4FD4-9B52-A698B2B95B2E}" presName="childText" presStyleLbl="revTx" presStyleIdx="0" presStyleCnt="1">
        <dgm:presLayoutVars>
          <dgm:bulletEnabled val="1"/>
        </dgm:presLayoutVars>
      </dgm:prSet>
      <dgm:spPr/>
    </dgm:pt>
  </dgm:ptLst>
  <dgm:cxnLst>
    <dgm:cxn modelId="{DE5C5B01-6A13-481A-AFA3-66A8B733E6BB}" type="presOf" srcId="{CAAA8648-E979-4FAD-BF9C-A3BDB501E0F8}" destId="{A584E751-964D-48A0-9F90-2F90F34FEFC9}" srcOrd="0" destOrd="1" presId="urn:microsoft.com/office/officeart/2005/8/layout/vList2"/>
    <dgm:cxn modelId="{F942EA10-C1F5-4CDD-9C1A-EF47DD6CE7B8}" type="presOf" srcId="{DF67F99B-A27A-498E-A061-0630E542631E}" destId="{A584E751-964D-48A0-9F90-2F90F34FEFC9}" srcOrd="0" destOrd="2" presId="urn:microsoft.com/office/officeart/2005/8/layout/vList2"/>
    <dgm:cxn modelId="{AF7F6114-9268-4EB4-B2B8-5736AB2E9DC6}" type="presOf" srcId="{689A4B85-FB54-4FD4-9B52-A698B2B95B2E}" destId="{195D375F-4059-4507-92BB-E635DE72531C}" srcOrd="0" destOrd="0" presId="urn:microsoft.com/office/officeart/2005/8/layout/vList2"/>
    <dgm:cxn modelId="{6F694923-11CA-4850-89AF-B5DB1F4C43DC}" type="presOf" srcId="{9156AB17-885F-41B5-BE56-C631DE490104}" destId="{A584E751-964D-48A0-9F90-2F90F34FEFC9}" srcOrd="0" destOrd="8" presId="urn:microsoft.com/office/officeart/2005/8/layout/vList2"/>
    <dgm:cxn modelId="{CD05C924-F156-48BC-925C-5DD20D0506F7}" type="presOf" srcId="{E5AB21F7-4A1E-46DA-A47C-077F2F675EF7}" destId="{A584E751-964D-48A0-9F90-2F90F34FEFC9}" srcOrd="0" destOrd="5" presId="urn:microsoft.com/office/officeart/2005/8/layout/vList2"/>
    <dgm:cxn modelId="{258EEF24-F987-41E1-91B7-55D723C84352}" srcId="{CAAA8648-E979-4FAD-BF9C-A3BDB501E0F8}" destId="{AAE4A491-26DA-4BB5-94ED-74FC42065345}" srcOrd="4" destOrd="0" parTransId="{D1768DAC-749F-48F3-9E98-7016ACF10D37}" sibTransId="{EB428B88-5FFA-49E3-978B-0EA24BA32358}"/>
    <dgm:cxn modelId="{6478FD3F-D344-43D7-A79E-FFEFE6DB91E8}" type="presOf" srcId="{27064F1A-5A93-4993-82BC-9F422091EC1D}" destId="{A584E751-964D-48A0-9F90-2F90F34FEFC9}" srcOrd="0" destOrd="7" presId="urn:microsoft.com/office/officeart/2005/8/layout/vList2"/>
    <dgm:cxn modelId="{E3A79464-C257-4A19-BB40-3F24FE525529}" type="presOf" srcId="{E19C82AC-2A9D-4CBE-B85E-793EDFC2FBDB}" destId="{A584E751-964D-48A0-9F90-2F90F34FEFC9}" srcOrd="0" destOrd="0" presId="urn:microsoft.com/office/officeart/2005/8/layout/vList2"/>
    <dgm:cxn modelId="{030D434A-B113-478D-A29A-A686D8259BDD}" srcId="{93C2FA7B-5D7A-418C-813C-B3A58B9FF793}" destId="{689A4B85-FB54-4FD4-9B52-A698B2B95B2E}" srcOrd="0" destOrd="0" parTransId="{47D66678-017A-4C29-B68E-2F8F9B44B742}" sibTransId="{D86BFD35-24F1-4B93-9DD4-86F1DC70BEE5}"/>
    <dgm:cxn modelId="{C3E4E56A-C60C-4EF0-AA3E-2AAF9478DFF6}" srcId="{689A4B85-FB54-4FD4-9B52-A698B2B95B2E}" destId="{CAAA8648-E979-4FAD-BF9C-A3BDB501E0F8}" srcOrd="1" destOrd="0" parTransId="{4D02F40B-357C-459B-951C-0826D69AF940}" sibTransId="{6F418E3C-349B-471B-877B-0D840E1BD23C}"/>
    <dgm:cxn modelId="{6E314B4D-2DAD-4E1F-A41E-B3CAED8410C4}" srcId="{CAAA8648-E979-4FAD-BF9C-A3BDB501E0F8}" destId="{F12BBD7E-BD7C-404C-A0DE-B088BA55542E}" srcOrd="1" destOrd="0" parTransId="{3E37066C-7454-48DD-B4EC-08163CEC9EC3}" sibTransId="{EFC09A46-B5C7-4889-81D0-5F8DCBBAA6D8}"/>
    <dgm:cxn modelId="{589ADD56-57AB-4983-8E00-CA81FE771DDF}" type="presOf" srcId="{93C2FA7B-5D7A-418C-813C-B3A58B9FF793}" destId="{2B5C3F40-A959-42BC-A6C3-FCAB16669EB7}" srcOrd="0" destOrd="0" presId="urn:microsoft.com/office/officeart/2005/8/layout/vList2"/>
    <dgm:cxn modelId="{D7D4DD78-656F-48E8-AF85-1BE956EED742}" type="presOf" srcId="{FA4B2D6E-2D0E-4AE1-B987-DE878D6F7EC0}" destId="{A584E751-964D-48A0-9F90-2F90F34FEFC9}" srcOrd="0" destOrd="4" presId="urn:microsoft.com/office/officeart/2005/8/layout/vList2"/>
    <dgm:cxn modelId="{70D89795-9ACD-46CE-8280-5253BD2FB454}" srcId="{CAAA8648-E979-4FAD-BF9C-A3BDB501E0F8}" destId="{FA4B2D6E-2D0E-4AE1-B987-DE878D6F7EC0}" srcOrd="2" destOrd="0" parTransId="{6138E30B-AC87-4D98-A917-454B91B9DED2}" sibTransId="{0CBBF61B-726A-4AC0-8D79-07E8D06DAB86}"/>
    <dgm:cxn modelId="{9BF2BF97-53DC-499C-A6EA-603F9FD2B6DB}" srcId="{CAAA8648-E979-4FAD-BF9C-A3BDB501E0F8}" destId="{27064F1A-5A93-4993-82BC-9F422091EC1D}" srcOrd="5" destOrd="0" parTransId="{5F83D27A-1166-44F3-93A5-CA3B9ECF7134}" sibTransId="{8332D59C-1588-45B1-A4C9-3520B17F5E3B}"/>
    <dgm:cxn modelId="{120A40B8-6134-4BC9-B647-1107E41D6CF4}" srcId="{689A4B85-FB54-4FD4-9B52-A698B2B95B2E}" destId="{9156AB17-885F-41B5-BE56-C631DE490104}" srcOrd="2" destOrd="0" parTransId="{B85AC726-84BB-4D2E-9E38-A9B2699AEC4E}" sibTransId="{C6534360-25D4-4D59-922C-3836F7D213A6}"/>
    <dgm:cxn modelId="{016A60B9-9486-411D-A3F3-4CA464F4DA7B}" srcId="{CAAA8648-E979-4FAD-BF9C-A3BDB501E0F8}" destId="{DF67F99B-A27A-498E-A061-0630E542631E}" srcOrd="0" destOrd="0" parTransId="{04F3379F-8197-43B0-BB5A-B5BAB89409D2}" sibTransId="{8D4CF472-F61D-48C2-B0EA-01891B61DA19}"/>
    <dgm:cxn modelId="{8E2E2FCE-409B-4AB1-9864-0B21DE8857D4}" srcId="{CAAA8648-E979-4FAD-BF9C-A3BDB501E0F8}" destId="{E5AB21F7-4A1E-46DA-A47C-077F2F675EF7}" srcOrd="3" destOrd="0" parTransId="{94909EC0-1A91-405D-90EE-425D0B21A80C}" sibTransId="{95A468C9-C6D4-455B-AB4B-259EE1DA8689}"/>
    <dgm:cxn modelId="{4B0F5BD2-4F74-429F-A467-5873403F8A73}" type="presOf" srcId="{AAE4A491-26DA-4BB5-94ED-74FC42065345}" destId="{A584E751-964D-48A0-9F90-2F90F34FEFC9}" srcOrd="0" destOrd="6" presId="urn:microsoft.com/office/officeart/2005/8/layout/vList2"/>
    <dgm:cxn modelId="{C883F3E1-E00C-42FE-801F-73329BEA08D0}" srcId="{689A4B85-FB54-4FD4-9B52-A698B2B95B2E}" destId="{E19C82AC-2A9D-4CBE-B85E-793EDFC2FBDB}" srcOrd="0" destOrd="0" parTransId="{1A806086-6C65-4932-B6CF-35611AF670E9}" sibTransId="{C3C15F6B-D43E-48DD-9BFA-C311829A9593}"/>
    <dgm:cxn modelId="{F20345E2-0BD1-4F03-982F-F72D80AFAE5D}" type="presOf" srcId="{F12BBD7E-BD7C-404C-A0DE-B088BA55542E}" destId="{A584E751-964D-48A0-9F90-2F90F34FEFC9}" srcOrd="0" destOrd="3" presId="urn:microsoft.com/office/officeart/2005/8/layout/vList2"/>
    <dgm:cxn modelId="{D3FF0BF1-063D-4BD2-A421-715B150EBC3E}" type="presParOf" srcId="{2B5C3F40-A959-42BC-A6C3-FCAB16669EB7}" destId="{195D375F-4059-4507-92BB-E635DE72531C}" srcOrd="0" destOrd="0" presId="urn:microsoft.com/office/officeart/2005/8/layout/vList2"/>
    <dgm:cxn modelId="{25DB25A9-4FA9-4B7E-B126-1A7DA8841D9A}" type="presParOf" srcId="{2B5C3F40-A959-42BC-A6C3-FCAB16669EB7}" destId="{A584E751-964D-48A0-9F90-2F90F34FEFC9}"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AE353ED-440B-4B8B-B691-470218EE9A18}" type="doc">
      <dgm:prSet loTypeId="urn:microsoft.com/office/officeart/2005/8/layout/process1" loCatId="process" qsTypeId="urn:microsoft.com/office/officeart/2005/8/quickstyle/simple1" qsCatId="simple" csTypeId="urn:microsoft.com/office/officeart/2005/8/colors/accent0_3" csCatId="mainScheme" phldr="1"/>
      <dgm:spPr/>
      <dgm:t>
        <a:bodyPr/>
        <a:lstStyle/>
        <a:p>
          <a:endParaRPr lang="zh-CN" altLang="en-US"/>
        </a:p>
      </dgm:t>
    </dgm:pt>
    <dgm:pt modelId="{DC2C9CAC-BAD0-48D7-BEE9-694404EF5368}">
      <dgm:prSet/>
      <dgm:spPr>
        <a:solidFill>
          <a:schemeClr val="bg1">
            <a:lumMod val="65000"/>
          </a:schemeClr>
        </a:solidFill>
      </dgm:spPr>
      <dgm:t>
        <a:bodyPr/>
        <a:lstStyle/>
        <a:p>
          <a:r>
            <a:rPr lang="en-US" b="1" dirty="0"/>
            <a:t>2</a:t>
          </a:r>
          <a:r>
            <a:rPr lang="zh-CN" b="1" dirty="0"/>
            <a:t>）如何从系统中识别用例</a:t>
          </a:r>
          <a:endParaRPr lang="zh-CN" dirty="0"/>
        </a:p>
      </dgm:t>
    </dgm:pt>
    <dgm:pt modelId="{3FB0EF2C-E87B-48B2-AAF4-CAB584739D52}" type="parTrans" cxnId="{693BCED8-D9E2-41BC-B9C5-2FC5A6A4BC41}">
      <dgm:prSet/>
      <dgm:spPr/>
      <dgm:t>
        <a:bodyPr/>
        <a:lstStyle/>
        <a:p>
          <a:endParaRPr lang="zh-CN" altLang="en-US"/>
        </a:p>
      </dgm:t>
    </dgm:pt>
    <dgm:pt modelId="{8275EE05-D22E-4B5B-890D-4BB70FE5E612}" type="sibTrans" cxnId="{693BCED8-D9E2-41BC-B9C5-2FC5A6A4BC41}">
      <dgm:prSet/>
      <dgm:spPr/>
      <dgm:t>
        <a:bodyPr/>
        <a:lstStyle/>
        <a:p>
          <a:endParaRPr lang="zh-CN" altLang="en-US"/>
        </a:p>
      </dgm:t>
    </dgm:pt>
    <dgm:pt modelId="{D2944B32-9D02-4600-9FCA-3D6A9954CA99}">
      <dgm:prSet/>
      <dgm:spPr>
        <a:solidFill>
          <a:schemeClr val="bg1">
            <a:lumMod val="65000"/>
          </a:schemeClr>
        </a:solidFill>
      </dgm:spPr>
      <dgm:t>
        <a:bodyPr/>
        <a:lstStyle/>
        <a:p>
          <a:r>
            <a:rPr lang="zh-CN"/>
            <a:t>用例的获取是需求分析阶段的主要任务之一。但对于一个大系统，要直接列出用例清单常常是十分困难的。这时可先列出角色清单，再对每个角色列出它的用例，问题就会变得容易得多。在识别出了角色之后，就可以通过回答下述问题来帮助识别用例。</a:t>
          </a:r>
        </a:p>
      </dgm:t>
    </dgm:pt>
    <dgm:pt modelId="{81808B37-5E09-4F9D-941E-6F6A7CF4B931}" type="parTrans" cxnId="{36480CE0-D179-467E-B824-CECD0D3911A1}">
      <dgm:prSet/>
      <dgm:spPr/>
      <dgm:t>
        <a:bodyPr/>
        <a:lstStyle/>
        <a:p>
          <a:endParaRPr lang="zh-CN" altLang="en-US"/>
        </a:p>
      </dgm:t>
    </dgm:pt>
    <dgm:pt modelId="{15DE1F16-F941-4E0E-86A4-984D858DD24D}" type="sibTrans" cxnId="{36480CE0-D179-467E-B824-CECD0D3911A1}">
      <dgm:prSet/>
      <dgm:spPr/>
      <dgm:t>
        <a:bodyPr/>
        <a:lstStyle/>
        <a:p>
          <a:endParaRPr lang="zh-CN" altLang="en-US"/>
        </a:p>
      </dgm:t>
    </dgm:pt>
    <dgm:pt modelId="{BFE2C398-C632-495B-A81D-65A20BE3DBDD}">
      <dgm:prSet/>
      <dgm:spPr>
        <a:solidFill>
          <a:schemeClr val="bg1">
            <a:lumMod val="65000"/>
          </a:schemeClr>
        </a:solidFill>
      </dgm:spPr>
      <dgm:t>
        <a:bodyPr/>
        <a:lstStyle/>
        <a:p>
          <a:r>
            <a:rPr lang="zh-CN"/>
            <a:t>（</a:t>
          </a:r>
          <a:r>
            <a:rPr lang="en-US"/>
            <a:t>1</a:t>
          </a:r>
          <a:r>
            <a:rPr lang="zh-CN"/>
            <a:t>）	每个角色执行的操作有什么？</a:t>
          </a:r>
        </a:p>
      </dgm:t>
    </dgm:pt>
    <dgm:pt modelId="{51183E9F-331D-44DD-97AD-D3ADC043B85B}" type="parTrans" cxnId="{0BC0A26D-804F-445F-9381-5CD8D4756E4A}">
      <dgm:prSet/>
      <dgm:spPr/>
      <dgm:t>
        <a:bodyPr/>
        <a:lstStyle/>
        <a:p>
          <a:endParaRPr lang="zh-CN" altLang="en-US"/>
        </a:p>
      </dgm:t>
    </dgm:pt>
    <dgm:pt modelId="{9383C9D1-B6B0-47D9-A1AA-E3908BD9EE94}" type="sibTrans" cxnId="{0BC0A26D-804F-445F-9381-5CD8D4756E4A}">
      <dgm:prSet/>
      <dgm:spPr/>
      <dgm:t>
        <a:bodyPr/>
        <a:lstStyle/>
        <a:p>
          <a:endParaRPr lang="zh-CN" altLang="en-US"/>
        </a:p>
      </dgm:t>
    </dgm:pt>
    <dgm:pt modelId="{4DA9352D-1C14-4670-B4C1-7FD31111D04D}">
      <dgm:prSet/>
      <dgm:spPr>
        <a:solidFill>
          <a:schemeClr val="bg1">
            <a:lumMod val="65000"/>
          </a:schemeClr>
        </a:solidFill>
      </dgm:spPr>
      <dgm:t>
        <a:bodyPr/>
        <a:lstStyle/>
        <a:p>
          <a:r>
            <a:rPr lang="zh-CN"/>
            <a:t>（</a:t>
          </a:r>
          <a:r>
            <a:rPr lang="en-US"/>
            <a:t>2</a:t>
          </a:r>
          <a:r>
            <a:rPr lang="zh-CN"/>
            <a:t>）	什么角色将要创建、存储、改变、删除或读取系统中的信息吗？</a:t>
          </a:r>
        </a:p>
      </dgm:t>
    </dgm:pt>
    <dgm:pt modelId="{A747703A-A039-43B7-A428-EAFC2F388AD0}" type="parTrans" cxnId="{88989307-C5B1-4533-87C9-528293BB23D7}">
      <dgm:prSet/>
      <dgm:spPr/>
      <dgm:t>
        <a:bodyPr/>
        <a:lstStyle/>
        <a:p>
          <a:endParaRPr lang="zh-CN" altLang="en-US"/>
        </a:p>
      </dgm:t>
    </dgm:pt>
    <dgm:pt modelId="{CDDA277F-8E7E-4E1C-95BD-D6E581F2C5B2}" type="sibTrans" cxnId="{88989307-C5B1-4533-87C9-528293BB23D7}">
      <dgm:prSet/>
      <dgm:spPr/>
      <dgm:t>
        <a:bodyPr/>
        <a:lstStyle/>
        <a:p>
          <a:endParaRPr lang="zh-CN" altLang="en-US"/>
        </a:p>
      </dgm:t>
    </dgm:pt>
    <dgm:pt modelId="{CF386553-D365-43B8-B93A-B8002D9D9076}">
      <dgm:prSet/>
      <dgm:spPr>
        <a:solidFill>
          <a:schemeClr val="bg1">
            <a:lumMod val="65000"/>
          </a:schemeClr>
        </a:solidFill>
      </dgm:spPr>
      <dgm:t>
        <a:bodyPr/>
        <a:lstStyle/>
        <a:p>
          <a:r>
            <a:rPr lang="zh-CN"/>
            <a:t>（</a:t>
          </a:r>
          <a:r>
            <a:rPr lang="en-US"/>
            <a:t>3</a:t>
          </a:r>
          <a:r>
            <a:rPr lang="zh-CN"/>
            <a:t>）	什么用例会创建、存储、改变、删除或读取这个信息？</a:t>
          </a:r>
        </a:p>
      </dgm:t>
    </dgm:pt>
    <dgm:pt modelId="{2E9DD144-1810-41A3-AF7C-4A6DAE5F6F60}" type="parTrans" cxnId="{82FE1675-E3EC-4A2F-9593-64F909FF1D96}">
      <dgm:prSet/>
      <dgm:spPr/>
      <dgm:t>
        <a:bodyPr/>
        <a:lstStyle/>
        <a:p>
          <a:endParaRPr lang="zh-CN" altLang="en-US"/>
        </a:p>
      </dgm:t>
    </dgm:pt>
    <dgm:pt modelId="{4590B6D3-384E-4DC6-9663-A85276046DC7}" type="sibTrans" cxnId="{82FE1675-E3EC-4A2F-9593-64F909FF1D96}">
      <dgm:prSet/>
      <dgm:spPr/>
      <dgm:t>
        <a:bodyPr/>
        <a:lstStyle/>
        <a:p>
          <a:endParaRPr lang="zh-CN" altLang="en-US"/>
        </a:p>
      </dgm:t>
    </dgm:pt>
    <dgm:pt modelId="{CB28416C-4A9D-4021-BFF8-30E6A7577E44}">
      <dgm:prSet/>
      <dgm:spPr>
        <a:solidFill>
          <a:schemeClr val="bg1">
            <a:lumMod val="65000"/>
          </a:schemeClr>
        </a:solidFill>
      </dgm:spPr>
      <dgm:t>
        <a:bodyPr/>
        <a:lstStyle/>
        <a:p>
          <a:r>
            <a:rPr lang="zh-CN"/>
            <a:t>（</a:t>
          </a:r>
          <a:r>
            <a:rPr lang="en-US"/>
            <a:t>4</a:t>
          </a:r>
          <a:r>
            <a:rPr lang="zh-CN"/>
            <a:t>）	角色需要通知系统外部的突然变化吗？</a:t>
          </a:r>
        </a:p>
      </dgm:t>
    </dgm:pt>
    <dgm:pt modelId="{C788B760-2B18-445C-97A6-E363CDDA7ECB}" type="parTrans" cxnId="{3E545983-CDBF-4217-A260-EB690DB6452A}">
      <dgm:prSet/>
      <dgm:spPr/>
      <dgm:t>
        <a:bodyPr/>
        <a:lstStyle/>
        <a:p>
          <a:endParaRPr lang="zh-CN" altLang="en-US"/>
        </a:p>
      </dgm:t>
    </dgm:pt>
    <dgm:pt modelId="{219D8E04-313F-4E5B-95EF-3EAF077E0B40}" type="sibTrans" cxnId="{3E545983-CDBF-4217-A260-EB690DB6452A}">
      <dgm:prSet/>
      <dgm:spPr/>
      <dgm:t>
        <a:bodyPr/>
        <a:lstStyle/>
        <a:p>
          <a:endParaRPr lang="zh-CN" altLang="en-US"/>
        </a:p>
      </dgm:t>
    </dgm:pt>
    <dgm:pt modelId="{D77509D5-E953-4A48-8260-814C7310E034}">
      <dgm:prSet/>
      <dgm:spPr>
        <a:solidFill>
          <a:schemeClr val="bg1">
            <a:lumMod val="65000"/>
          </a:schemeClr>
        </a:solidFill>
      </dgm:spPr>
      <dgm:t>
        <a:bodyPr/>
        <a:lstStyle/>
        <a:p>
          <a:r>
            <a:rPr lang="zh-CN"/>
            <a:t>（</a:t>
          </a:r>
          <a:r>
            <a:rPr lang="en-US"/>
            <a:t>5</a:t>
          </a:r>
          <a:r>
            <a:rPr lang="zh-CN"/>
            <a:t>）	系统需要通知角色正在发生的事情吗？</a:t>
          </a:r>
        </a:p>
      </dgm:t>
    </dgm:pt>
    <dgm:pt modelId="{3C98F044-0497-42D3-88FB-DC51D5945DBA}" type="parTrans" cxnId="{AEF0301A-82CA-4D9D-B2B2-8BC9AB03F9B7}">
      <dgm:prSet/>
      <dgm:spPr/>
      <dgm:t>
        <a:bodyPr/>
        <a:lstStyle/>
        <a:p>
          <a:endParaRPr lang="zh-CN" altLang="en-US"/>
        </a:p>
      </dgm:t>
    </dgm:pt>
    <dgm:pt modelId="{0CFA6B76-FFE1-4262-81A9-C1EA7C7C0866}" type="sibTrans" cxnId="{AEF0301A-82CA-4D9D-B2B2-8BC9AB03F9B7}">
      <dgm:prSet/>
      <dgm:spPr/>
      <dgm:t>
        <a:bodyPr/>
        <a:lstStyle/>
        <a:p>
          <a:endParaRPr lang="zh-CN" altLang="en-US"/>
        </a:p>
      </dgm:t>
    </dgm:pt>
    <dgm:pt modelId="{3C729333-86C1-47DD-9F01-839308D95C70}">
      <dgm:prSet/>
      <dgm:spPr>
        <a:solidFill>
          <a:schemeClr val="bg1">
            <a:lumMod val="65000"/>
          </a:schemeClr>
        </a:solidFill>
      </dgm:spPr>
      <dgm:t>
        <a:bodyPr/>
        <a:lstStyle/>
        <a:p>
          <a:r>
            <a:rPr lang="zh-CN"/>
            <a:t>（</a:t>
          </a:r>
          <a:r>
            <a:rPr lang="en-US"/>
            <a:t>6</a:t>
          </a:r>
          <a:r>
            <a:rPr lang="zh-CN"/>
            <a:t>）	什么用例将支持和维护系统？</a:t>
          </a:r>
        </a:p>
      </dgm:t>
    </dgm:pt>
    <dgm:pt modelId="{7D9B4A0B-AE6D-4AFC-8D92-9CC927B74B01}" type="parTrans" cxnId="{3743729D-E0CA-4659-A7F5-9148BF7BAB4E}">
      <dgm:prSet/>
      <dgm:spPr/>
      <dgm:t>
        <a:bodyPr/>
        <a:lstStyle/>
        <a:p>
          <a:endParaRPr lang="zh-CN" altLang="en-US"/>
        </a:p>
      </dgm:t>
    </dgm:pt>
    <dgm:pt modelId="{C29212C1-2224-4309-BF54-3B4A5F04D9C8}" type="sibTrans" cxnId="{3743729D-E0CA-4659-A7F5-9148BF7BAB4E}">
      <dgm:prSet/>
      <dgm:spPr/>
      <dgm:t>
        <a:bodyPr/>
        <a:lstStyle/>
        <a:p>
          <a:endParaRPr lang="zh-CN" altLang="en-US"/>
        </a:p>
      </dgm:t>
    </dgm:pt>
    <dgm:pt modelId="{E8454CF6-20E1-44E3-8BA4-0E655622569A}" type="pres">
      <dgm:prSet presAssocID="{FAE353ED-440B-4B8B-B691-470218EE9A18}" presName="Name0" presStyleCnt="0">
        <dgm:presLayoutVars>
          <dgm:dir/>
          <dgm:resizeHandles val="exact"/>
        </dgm:presLayoutVars>
      </dgm:prSet>
      <dgm:spPr/>
    </dgm:pt>
    <dgm:pt modelId="{A9015C84-8987-44C1-A08E-0695FB2EAA2D}" type="pres">
      <dgm:prSet presAssocID="{DC2C9CAC-BAD0-48D7-BEE9-694404EF5368}" presName="node" presStyleLbl="node1" presStyleIdx="0" presStyleCnt="1">
        <dgm:presLayoutVars>
          <dgm:bulletEnabled val="1"/>
        </dgm:presLayoutVars>
      </dgm:prSet>
      <dgm:spPr/>
    </dgm:pt>
  </dgm:ptLst>
  <dgm:cxnLst>
    <dgm:cxn modelId="{88989307-C5B1-4533-87C9-528293BB23D7}" srcId="{D2944B32-9D02-4600-9FCA-3D6A9954CA99}" destId="{4DA9352D-1C14-4670-B4C1-7FD31111D04D}" srcOrd="1" destOrd="0" parTransId="{A747703A-A039-43B7-A428-EAFC2F388AD0}" sibTransId="{CDDA277F-8E7E-4E1C-95BD-D6E581F2C5B2}"/>
    <dgm:cxn modelId="{AEF0301A-82CA-4D9D-B2B2-8BC9AB03F9B7}" srcId="{D2944B32-9D02-4600-9FCA-3D6A9954CA99}" destId="{D77509D5-E953-4A48-8260-814C7310E034}" srcOrd="4" destOrd="0" parTransId="{3C98F044-0497-42D3-88FB-DC51D5945DBA}" sibTransId="{0CFA6B76-FFE1-4262-81A9-C1EA7C7C0866}"/>
    <dgm:cxn modelId="{E31C5028-B30D-476A-B6DD-4407F7B8BBD2}" type="presOf" srcId="{3C729333-86C1-47DD-9F01-839308D95C70}" destId="{A9015C84-8987-44C1-A08E-0695FB2EAA2D}" srcOrd="0" destOrd="7" presId="urn:microsoft.com/office/officeart/2005/8/layout/process1"/>
    <dgm:cxn modelId="{C5BFF362-5421-43DE-A0B8-B421C4200B22}" type="presOf" srcId="{BFE2C398-C632-495B-A81D-65A20BE3DBDD}" destId="{A9015C84-8987-44C1-A08E-0695FB2EAA2D}" srcOrd="0" destOrd="2" presId="urn:microsoft.com/office/officeart/2005/8/layout/process1"/>
    <dgm:cxn modelId="{0BC0A26D-804F-445F-9381-5CD8D4756E4A}" srcId="{D2944B32-9D02-4600-9FCA-3D6A9954CA99}" destId="{BFE2C398-C632-495B-A81D-65A20BE3DBDD}" srcOrd="0" destOrd="0" parTransId="{51183E9F-331D-44DD-97AD-D3ADC043B85B}" sibTransId="{9383C9D1-B6B0-47D9-A1AA-E3908BD9EE94}"/>
    <dgm:cxn modelId="{5EA7944E-EF57-46B9-952A-FD22BB00CFDA}" type="presOf" srcId="{DC2C9CAC-BAD0-48D7-BEE9-694404EF5368}" destId="{A9015C84-8987-44C1-A08E-0695FB2EAA2D}" srcOrd="0" destOrd="0" presId="urn:microsoft.com/office/officeart/2005/8/layout/process1"/>
    <dgm:cxn modelId="{82FE1675-E3EC-4A2F-9593-64F909FF1D96}" srcId="{D2944B32-9D02-4600-9FCA-3D6A9954CA99}" destId="{CF386553-D365-43B8-B93A-B8002D9D9076}" srcOrd="2" destOrd="0" parTransId="{2E9DD144-1810-41A3-AF7C-4A6DAE5F6F60}" sibTransId="{4590B6D3-384E-4DC6-9663-A85276046DC7}"/>
    <dgm:cxn modelId="{FD9B4D80-7F81-481C-9B0B-28E05335069F}" type="presOf" srcId="{D2944B32-9D02-4600-9FCA-3D6A9954CA99}" destId="{A9015C84-8987-44C1-A08E-0695FB2EAA2D}" srcOrd="0" destOrd="1" presId="urn:microsoft.com/office/officeart/2005/8/layout/process1"/>
    <dgm:cxn modelId="{3E545983-CDBF-4217-A260-EB690DB6452A}" srcId="{D2944B32-9D02-4600-9FCA-3D6A9954CA99}" destId="{CB28416C-4A9D-4021-BFF8-30E6A7577E44}" srcOrd="3" destOrd="0" parTransId="{C788B760-2B18-445C-97A6-E363CDDA7ECB}" sibTransId="{219D8E04-313F-4E5B-95EF-3EAF077E0B40}"/>
    <dgm:cxn modelId="{3743729D-E0CA-4659-A7F5-9148BF7BAB4E}" srcId="{D2944B32-9D02-4600-9FCA-3D6A9954CA99}" destId="{3C729333-86C1-47DD-9F01-839308D95C70}" srcOrd="5" destOrd="0" parTransId="{7D9B4A0B-AE6D-4AFC-8D92-9CC927B74B01}" sibTransId="{C29212C1-2224-4309-BF54-3B4A5F04D9C8}"/>
    <dgm:cxn modelId="{E26BCCA6-4A5A-47C2-A0D1-443471A9E495}" type="presOf" srcId="{4DA9352D-1C14-4670-B4C1-7FD31111D04D}" destId="{A9015C84-8987-44C1-A08E-0695FB2EAA2D}" srcOrd="0" destOrd="3" presId="urn:microsoft.com/office/officeart/2005/8/layout/process1"/>
    <dgm:cxn modelId="{F1852EAB-9F92-4D1B-B0C2-ADD4AEBED2C2}" type="presOf" srcId="{D77509D5-E953-4A48-8260-814C7310E034}" destId="{A9015C84-8987-44C1-A08E-0695FB2EAA2D}" srcOrd="0" destOrd="6" presId="urn:microsoft.com/office/officeart/2005/8/layout/process1"/>
    <dgm:cxn modelId="{011C64CA-9632-4907-9951-FB63BDE44F15}" type="presOf" srcId="{CB28416C-4A9D-4021-BFF8-30E6A7577E44}" destId="{A9015C84-8987-44C1-A08E-0695FB2EAA2D}" srcOrd="0" destOrd="5" presId="urn:microsoft.com/office/officeart/2005/8/layout/process1"/>
    <dgm:cxn modelId="{693BCED8-D9E2-41BC-B9C5-2FC5A6A4BC41}" srcId="{FAE353ED-440B-4B8B-B691-470218EE9A18}" destId="{DC2C9CAC-BAD0-48D7-BEE9-694404EF5368}" srcOrd="0" destOrd="0" parTransId="{3FB0EF2C-E87B-48B2-AAF4-CAB584739D52}" sibTransId="{8275EE05-D22E-4B5B-890D-4BB70FE5E612}"/>
    <dgm:cxn modelId="{36480CE0-D179-467E-B824-CECD0D3911A1}" srcId="{DC2C9CAC-BAD0-48D7-BEE9-694404EF5368}" destId="{D2944B32-9D02-4600-9FCA-3D6A9954CA99}" srcOrd="0" destOrd="0" parTransId="{81808B37-5E09-4F9D-941E-6F6A7CF4B931}" sibTransId="{15DE1F16-F941-4E0E-86A4-984D858DD24D}"/>
    <dgm:cxn modelId="{FF8FF6F2-363F-4646-941D-234DF1DA8116}" type="presOf" srcId="{CF386553-D365-43B8-B93A-B8002D9D9076}" destId="{A9015C84-8987-44C1-A08E-0695FB2EAA2D}" srcOrd="0" destOrd="4" presId="urn:microsoft.com/office/officeart/2005/8/layout/process1"/>
    <dgm:cxn modelId="{8DC67EFF-1DB7-486D-951B-2556924F7CE6}" type="presOf" srcId="{FAE353ED-440B-4B8B-B691-470218EE9A18}" destId="{E8454CF6-20E1-44E3-8BA4-0E655622569A}" srcOrd="0" destOrd="0" presId="urn:microsoft.com/office/officeart/2005/8/layout/process1"/>
    <dgm:cxn modelId="{9526FF26-6A58-4F70-BD89-AD37CFAC6CF1}" type="presParOf" srcId="{E8454CF6-20E1-44E3-8BA4-0E655622569A}" destId="{A9015C84-8987-44C1-A08E-0695FB2EAA2D}"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F5171AC-481B-49FA-8384-291FEF6E57DA}" type="doc">
      <dgm:prSet loTypeId="urn:microsoft.com/office/officeart/2005/8/layout/list1" loCatId="list" qsTypeId="urn:microsoft.com/office/officeart/2005/8/quickstyle/simple1" qsCatId="simple" csTypeId="urn:microsoft.com/office/officeart/2005/8/colors/accent3_1" csCatId="accent3"/>
      <dgm:spPr/>
      <dgm:t>
        <a:bodyPr/>
        <a:lstStyle/>
        <a:p>
          <a:endParaRPr lang="zh-CN" altLang="en-US"/>
        </a:p>
      </dgm:t>
    </dgm:pt>
    <dgm:pt modelId="{B49688A4-FDF7-47ED-B629-39F5FF09E12F}">
      <dgm:prSet/>
      <dgm:spPr/>
      <dgm:t>
        <a:bodyPr/>
        <a:lstStyle/>
        <a:p>
          <a:r>
            <a:rPr lang="en-US" dirty="0"/>
            <a:t>2.	</a:t>
          </a:r>
          <a:r>
            <a:rPr lang="zh-CN" dirty="0"/>
            <a:t>区分用例优先次序</a:t>
          </a:r>
        </a:p>
      </dgm:t>
    </dgm:pt>
    <dgm:pt modelId="{1FB2F6F7-E04C-4975-87CA-4D878A9D08F2}" type="parTrans" cxnId="{359F8141-3697-4624-AC6D-A821A26E438A}">
      <dgm:prSet/>
      <dgm:spPr/>
      <dgm:t>
        <a:bodyPr/>
        <a:lstStyle/>
        <a:p>
          <a:endParaRPr lang="zh-CN" altLang="en-US"/>
        </a:p>
      </dgm:t>
    </dgm:pt>
    <dgm:pt modelId="{B3A019A3-ED91-472D-A155-A007D452E97D}" type="sibTrans" cxnId="{359F8141-3697-4624-AC6D-A821A26E438A}">
      <dgm:prSet/>
      <dgm:spPr/>
      <dgm:t>
        <a:bodyPr/>
        <a:lstStyle/>
        <a:p>
          <a:endParaRPr lang="zh-CN" altLang="en-US"/>
        </a:p>
      </dgm:t>
    </dgm:pt>
    <dgm:pt modelId="{3FB5B854-7247-4B13-B153-612E39A41233}">
      <dgm:prSet/>
      <dgm:spPr/>
      <dgm:t>
        <a:bodyPr/>
        <a:lstStyle/>
        <a:p>
          <a:r>
            <a:rPr lang="zh-CN" dirty="0"/>
            <a:t>某些用例必须在其他用例之前完成，因为它们之间要相互依赖</a:t>
          </a:r>
        </a:p>
      </dgm:t>
    </dgm:pt>
    <dgm:pt modelId="{24D4C0F1-F3B1-497D-87E5-627039AB3D11}" type="parTrans" cxnId="{48FAF63D-D93F-4D7C-88BB-665B0D6770D7}">
      <dgm:prSet/>
      <dgm:spPr/>
      <dgm:t>
        <a:bodyPr/>
        <a:lstStyle/>
        <a:p>
          <a:endParaRPr lang="zh-CN" altLang="en-US"/>
        </a:p>
      </dgm:t>
    </dgm:pt>
    <dgm:pt modelId="{EE59FE7E-8AC1-4BB4-BC92-035023D13926}" type="sibTrans" cxnId="{48FAF63D-D93F-4D7C-88BB-665B0D6770D7}">
      <dgm:prSet/>
      <dgm:spPr/>
      <dgm:t>
        <a:bodyPr/>
        <a:lstStyle/>
        <a:p>
          <a:endParaRPr lang="zh-CN" altLang="en-US"/>
        </a:p>
      </dgm:t>
    </dgm:pt>
    <dgm:pt modelId="{5B0CC14B-58E0-4CA4-8809-C896EB5BD124}">
      <dgm:prSet/>
      <dgm:spPr/>
      <dgm:t>
        <a:bodyPr/>
        <a:lstStyle/>
        <a:p>
          <a:r>
            <a:rPr lang="en-US"/>
            <a:t>3.	</a:t>
          </a:r>
          <a:r>
            <a:rPr lang="zh-CN"/>
            <a:t>构建用例图模型</a:t>
          </a:r>
        </a:p>
      </dgm:t>
    </dgm:pt>
    <dgm:pt modelId="{863B69FA-0571-49E1-AE88-F3B33C591C78}" type="parTrans" cxnId="{BF027201-EFB5-484D-8525-1B42714C3695}">
      <dgm:prSet/>
      <dgm:spPr/>
      <dgm:t>
        <a:bodyPr/>
        <a:lstStyle/>
        <a:p>
          <a:endParaRPr lang="zh-CN" altLang="en-US"/>
        </a:p>
      </dgm:t>
    </dgm:pt>
    <dgm:pt modelId="{001E69A9-D205-4D52-AADC-9CD848BEFC15}" type="sibTrans" cxnId="{BF027201-EFB5-484D-8525-1B42714C3695}">
      <dgm:prSet/>
      <dgm:spPr/>
      <dgm:t>
        <a:bodyPr/>
        <a:lstStyle/>
        <a:p>
          <a:endParaRPr lang="zh-CN" altLang="en-US"/>
        </a:p>
      </dgm:t>
    </dgm:pt>
    <dgm:pt modelId="{772A6E47-490F-4482-ABBF-800DF112C047}">
      <dgm:prSet/>
      <dgm:spPr/>
      <dgm:t>
        <a:bodyPr/>
        <a:lstStyle/>
        <a:p>
          <a:r>
            <a:rPr lang="zh-CN"/>
            <a:t>将已确定并细化的角色和用例放入用例图中。此时，再借助包含、扩展和泛化的关系给出用例之间的结构模型。</a:t>
          </a:r>
        </a:p>
      </dgm:t>
    </dgm:pt>
    <dgm:pt modelId="{65D0E5D9-B434-486E-9A15-2439081F9ECD}" type="parTrans" cxnId="{269BDBC3-D935-4DF2-9C9E-34063900D474}">
      <dgm:prSet/>
      <dgm:spPr/>
      <dgm:t>
        <a:bodyPr/>
        <a:lstStyle/>
        <a:p>
          <a:endParaRPr lang="zh-CN" altLang="en-US"/>
        </a:p>
      </dgm:t>
    </dgm:pt>
    <dgm:pt modelId="{2B361744-927A-48C7-B828-4D5E6AD93DF6}" type="sibTrans" cxnId="{269BDBC3-D935-4DF2-9C9E-34063900D474}">
      <dgm:prSet/>
      <dgm:spPr/>
      <dgm:t>
        <a:bodyPr/>
        <a:lstStyle/>
        <a:p>
          <a:endParaRPr lang="zh-CN" altLang="en-US"/>
        </a:p>
      </dgm:t>
    </dgm:pt>
    <dgm:pt modelId="{7864C4E7-1C45-4346-AC08-A7FFFBEE78F8}">
      <dgm:prSet/>
      <dgm:spPr/>
      <dgm:t>
        <a:bodyPr/>
        <a:lstStyle/>
        <a:p>
          <a:r>
            <a:rPr lang="zh-CN"/>
            <a:t>在系统需求分析中需考虑：系统用例图模型需要哪些视图，每个视图包含什么内容？视图中成员是否需构成包？下面针对上述的图书管理系统，为其建立系统的用例图模型。</a:t>
          </a:r>
        </a:p>
      </dgm:t>
    </dgm:pt>
    <dgm:pt modelId="{998D1EEF-87FC-40D2-BDB1-193086EC8EC5}" type="parTrans" cxnId="{C56E498B-0FA2-4D58-A5BD-7BC5C09FF8A1}">
      <dgm:prSet/>
      <dgm:spPr/>
      <dgm:t>
        <a:bodyPr/>
        <a:lstStyle/>
        <a:p>
          <a:endParaRPr lang="zh-CN" altLang="en-US"/>
        </a:p>
      </dgm:t>
    </dgm:pt>
    <dgm:pt modelId="{F65D8ABD-EE31-4099-890A-B194747C94ED}" type="sibTrans" cxnId="{C56E498B-0FA2-4D58-A5BD-7BC5C09FF8A1}">
      <dgm:prSet/>
      <dgm:spPr/>
      <dgm:t>
        <a:bodyPr/>
        <a:lstStyle/>
        <a:p>
          <a:endParaRPr lang="zh-CN" altLang="en-US"/>
        </a:p>
      </dgm:t>
    </dgm:pt>
    <dgm:pt modelId="{2E7CE302-993C-40C4-9151-C3A609C28BD4}" type="pres">
      <dgm:prSet presAssocID="{7F5171AC-481B-49FA-8384-291FEF6E57DA}" presName="linear" presStyleCnt="0">
        <dgm:presLayoutVars>
          <dgm:dir/>
          <dgm:animLvl val="lvl"/>
          <dgm:resizeHandles val="exact"/>
        </dgm:presLayoutVars>
      </dgm:prSet>
      <dgm:spPr/>
    </dgm:pt>
    <dgm:pt modelId="{DFE84B99-62E4-4294-A072-14166804D935}" type="pres">
      <dgm:prSet presAssocID="{B49688A4-FDF7-47ED-B629-39F5FF09E12F}" presName="parentLin" presStyleCnt="0"/>
      <dgm:spPr/>
    </dgm:pt>
    <dgm:pt modelId="{37DE1081-D0F9-453A-A6F3-DDF7CB9FF530}" type="pres">
      <dgm:prSet presAssocID="{B49688A4-FDF7-47ED-B629-39F5FF09E12F}" presName="parentLeftMargin" presStyleLbl="node1" presStyleIdx="0" presStyleCnt="2"/>
      <dgm:spPr/>
    </dgm:pt>
    <dgm:pt modelId="{5DA21D86-2183-4BCA-A4A0-1337B14C21FA}" type="pres">
      <dgm:prSet presAssocID="{B49688A4-FDF7-47ED-B629-39F5FF09E12F}" presName="parentText" presStyleLbl="node1" presStyleIdx="0" presStyleCnt="2">
        <dgm:presLayoutVars>
          <dgm:chMax val="0"/>
          <dgm:bulletEnabled val="1"/>
        </dgm:presLayoutVars>
      </dgm:prSet>
      <dgm:spPr/>
    </dgm:pt>
    <dgm:pt modelId="{20ED7C66-A80A-47EC-8B22-FF133A593462}" type="pres">
      <dgm:prSet presAssocID="{B49688A4-FDF7-47ED-B629-39F5FF09E12F}" presName="negativeSpace" presStyleCnt="0"/>
      <dgm:spPr/>
    </dgm:pt>
    <dgm:pt modelId="{5EC250E0-2B19-4CB0-A23E-6E6A2A16C4D7}" type="pres">
      <dgm:prSet presAssocID="{B49688A4-FDF7-47ED-B629-39F5FF09E12F}" presName="childText" presStyleLbl="conFgAcc1" presStyleIdx="0" presStyleCnt="2">
        <dgm:presLayoutVars>
          <dgm:bulletEnabled val="1"/>
        </dgm:presLayoutVars>
      </dgm:prSet>
      <dgm:spPr/>
    </dgm:pt>
    <dgm:pt modelId="{4A080BD3-6466-4A6A-BFED-6247D804FD4A}" type="pres">
      <dgm:prSet presAssocID="{B3A019A3-ED91-472D-A155-A007D452E97D}" presName="spaceBetweenRectangles" presStyleCnt="0"/>
      <dgm:spPr/>
    </dgm:pt>
    <dgm:pt modelId="{8797EE31-4B3E-46E2-B51B-2E1C802C7766}" type="pres">
      <dgm:prSet presAssocID="{5B0CC14B-58E0-4CA4-8809-C896EB5BD124}" presName="parentLin" presStyleCnt="0"/>
      <dgm:spPr/>
    </dgm:pt>
    <dgm:pt modelId="{5FACC90B-B8B6-42B2-9A54-56A4B17108DD}" type="pres">
      <dgm:prSet presAssocID="{5B0CC14B-58E0-4CA4-8809-C896EB5BD124}" presName="parentLeftMargin" presStyleLbl="node1" presStyleIdx="0" presStyleCnt="2"/>
      <dgm:spPr/>
    </dgm:pt>
    <dgm:pt modelId="{34B96811-FEA3-4EFE-9C97-4FD6544C7662}" type="pres">
      <dgm:prSet presAssocID="{5B0CC14B-58E0-4CA4-8809-C896EB5BD124}" presName="parentText" presStyleLbl="node1" presStyleIdx="1" presStyleCnt="2">
        <dgm:presLayoutVars>
          <dgm:chMax val="0"/>
          <dgm:bulletEnabled val="1"/>
        </dgm:presLayoutVars>
      </dgm:prSet>
      <dgm:spPr/>
    </dgm:pt>
    <dgm:pt modelId="{6A8DE4E7-978F-464B-B58E-E8F82D61EF55}" type="pres">
      <dgm:prSet presAssocID="{5B0CC14B-58E0-4CA4-8809-C896EB5BD124}" presName="negativeSpace" presStyleCnt="0"/>
      <dgm:spPr/>
    </dgm:pt>
    <dgm:pt modelId="{7DF0DFC1-2D1B-4997-8063-1CEEA8D68630}" type="pres">
      <dgm:prSet presAssocID="{5B0CC14B-58E0-4CA4-8809-C896EB5BD124}" presName="childText" presStyleLbl="conFgAcc1" presStyleIdx="1" presStyleCnt="2">
        <dgm:presLayoutVars>
          <dgm:bulletEnabled val="1"/>
        </dgm:presLayoutVars>
      </dgm:prSet>
      <dgm:spPr/>
    </dgm:pt>
  </dgm:ptLst>
  <dgm:cxnLst>
    <dgm:cxn modelId="{BF027201-EFB5-484D-8525-1B42714C3695}" srcId="{7F5171AC-481B-49FA-8384-291FEF6E57DA}" destId="{5B0CC14B-58E0-4CA4-8809-C896EB5BD124}" srcOrd="1" destOrd="0" parTransId="{863B69FA-0571-49E1-AE88-F3B33C591C78}" sibTransId="{001E69A9-D205-4D52-AADC-9CD848BEFC15}"/>
    <dgm:cxn modelId="{DD5F3835-6751-4353-9460-83ABB053EB1C}" type="presOf" srcId="{7864C4E7-1C45-4346-AC08-A7FFFBEE78F8}" destId="{7DF0DFC1-2D1B-4997-8063-1CEEA8D68630}" srcOrd="0" destOrd="1" presId="urn:microsoft.com/office/officeart/2005/8/layout/list1"/>
    <dgm:cxn modelId="{48FAF63D-D93F-4D7C-88BB-665B0D6770D7}" srcId="{B49688A4-FDF7-47ED-B629-39F5FF09E12F}" destId="{3FB5B854-7247-4B13-B153-612E39A41233}" srcOrd="0" destOrd="0" parTransId="{24D4C0F1-F3B1-497D-87E5-627039AB3D11}" sibTransId="{EE59FE7E-8AC1-4BB4-BC92-035023D13926}"/>
    <dgm:cxn modelId="{A6BF3E3F-F8A5-4094-AB2B-2677D301B267}" type="presOf" srcId="{B49688A4-FDF7-47ED-B629-39F5FF09E12F}" destId="{5DA21D86-2183-4BCA-A4A0-1337B14C21FA}" srcOrd="1" destOrd="0" presId="urn:microsoft.com/office/officeart/2005/8/layout/list1"/>
    <dgm:cxn modelId="{359F8141-3697-4624-AC6D-A821A26E438A}" srcId="{7F5171AC-481B-49FA-8384-291FEF6E57DA}" destId="{B49688A4-FDF7-47ED-B629-39F5FF09E12F}" srcOrd="0" destOrd="0" parTransId="{1FB2F6F7-E04C-4975-87CA-4D878A9D08F2}" sibTransId="{B3A019A3-ED91-472D-A155-A007D452E97D}"/>
    <dgm:cxn modelId="{C56E498B-0FA2-4D58-A5BD-7BC5C09FF8A1}" srcId="{5B0CC14B-58E0-4CA4-8809-C896EB5BD124}" destId="{7864C4E7-1C45-4346-AC08-A7FFFBEE78F8}" srcOrd="1" destOrd="0" parTransId="{998D1EEF-87FC-40D2-BDB1-193086EC8EC5}" sibTransId="{F65D8ABD-EE31-4099-890A-B194747C94ED}"/>
    <dgm:cxn modelId="{B3E8C9A0-C8BF-4E25-87FD-AEC966B94CE7}" type="presOf" srcId="{5B0CC14B-58E0-4CA4-8809-C896EB5BD124}" destId="{5FACC90B-B8B6-42B2-9A54-56A4B17108DD}" srcOrd="0" destOrd="0" presId="urn:microsoft.com/office/officeart/2005/8/layout/list1"/>
    <dgm:cxn modelId="{D74B86BD-8E63-4162-9E0A-034D48AA8B62}" type="presOf" srcId="{B49688A4-FDF7-47ED-B629-39F5FF09E12F}" destId="{37DE1081-D0F9-453A-A6F3-DDF7CB9FF530}" srcOrd="0" destOrd="0" presId="urn:microsoft.com/office/officeart/2005/8/layout/list1"/>
    <dgm:cxn modelId="{269BDBC3-D935-4DF2-9C9E-34063900D474}" srcId="{5B0CC14B-58E0-4CA4-8809-C896EB5BD124}" destId="{772A6E47-490F-4482-ABBF-800DF112C047}" srcOrd="0" destOrd="0" parTransId="{65D0E5D9-B434-486E-9A15-2439081F9ECD}" sibTransId="{2B361744-927A-48C7-B828-4D5E6AD93DF6}"/>
    <dgm:cxn modelId="{7FA8FCCE-8DC4-4032-BB61-C2085AC8B7BF}" type="presOf" srcId="{3FB5B854-7247-4B13-B153-612E39A41233}" destId="{5EC250E0-2B19-4CB0-A23E-6E6A2A16C4D7}" srcOrd="0" destOrd="0" presId="urn:microsoft.com/office/officeart/2005/8/layout/list1"/>
    <dgm:cxn modelId="{1B24AED2-A2F0-424C-A1F1-F314DA89F56B}" type="presOf" srcId="{772A6E47-490F-4482-ABBF-800DF112C047}" destId="{7DF0DFC1-2D1B-4997-8063-1CEEA8D68630}" srcOrd="0" destOrd="0" presId="urn:microsoft.com/office/officeart/2005/8/layout/list1"/>
    <dgm:cxn modelId="{ED1880D3-4C70-403D-A4B0-F23234410046}" type="presOf" srcId="{5B0CC14B-58E0-4CA4-8809-C896EB5BD124}" destId="{34B96811-FEA3-4EFE-9C97-4FD6544C7662}" srcOrd="1" destOrd="0" presId="urn:microsoft.com/office/officeart/2005/8/layout/list1"/>
    <dgm:cxn modelId="{C42AEDF4-972D-4DDB-A948-20523571371E}" type="presOf" srcId="{7F5171AC-481B-49FA-8384-291FEF6E57DA}" destId="{2E7CE302-993C-40C4-9151-C3A609C28BD4}" srcOrd="0" destOrd="0" presId="urn:microsoft.com/office/officeart/2005/8/layout/list1"/>
    <dgm:cxn modelId="{0C9882E0-A4E9-408C-9061-665F3DE04485}" type="presParOf" srcId="{2E7CE302-993C-40C4-9151-C3A609C28BD4}" destId="{DFE84B99-62E4-4294-A072-14166804D935}" srcOrd="0" destOrd="0" presId="urn:microsoft.com/office/officeart/2005/8/layout/list1"/>
    <dgm:cxn modelId="{E92F8FA9-4A58-4397-9054-7EEEBD3D74B1}" type="presParOf" srcId="{DFE84B99-62E4-4294-A072-14166804D935}" destId="{37DE1081-D0F9-453A-A6F3-DDF7CB9FF530}" srcOrd="0" destOrd="0" presId="urn:microsoft.com/office/officeart/2005/8/layout/list1"/>
    <dgm:cxn modelId="{9BC31657-D48D-4D41-9885-B215787B307C}" type="presParOf" srcId="{DFE84B99-62E4-4294-A072-14166804D935}" destId="{5DA21D86-2183-4BCA-A4A0-1337B14C21FA}" srcOrd="1" destOrd="0" presId="urn:microsoft.com/office/officeart/2005/8/layout/list1"/>
    <dgm:cxn modelId="{4745E378-01DA-4BAB-9C19-D1693A648C8F}" type="presParOf" srcId="{2E7CE302-993C-40C4-9151-C3A609C28BD4}" destId="{20ED7C66-A80A-47EC-8B22-FF133A593462}" srcOrd="1" destOrd="0" presId="urn:microsoft.com/office/officeart/2005/8/layout/list1"/>
    <dgm:cxn modelId="{9770207E-A501-43EB-A9F5-4562AD12BE3A}" type="presParOf" srcId="{2E7CE302-993C-40C4-9151-C3A609C28BD4}" destId="{5EC250E0-2B19-4CB0-A23E-6E6A2A16C4D7}" srcOrd="2" destOrd="0" presId="urn:microsoft.com/office/officeart/2005/8/layout/list1"/>
    <dgm:cxn modelId="{CD147F4A-E239-4ACB-978B-4868CB099FFB}" type="presParOf" srcId="{2E7CE302-993C-40C4-9151-C3A609C28BD4}" destId="{4A080BD3-6466-4A6A-BFED-6247D804FD4A}" srcOrd="3" destOrd="0" presId="urn:microsoft.com/office/officeart/2005/8/layout/list1"/>
    <dgm:cxn modelId="{F1440BA3-7286-4C98-81B1-A8A30285ECEB}" type="presParOf" srcId="{2E7CE302-993C-40C4-9151-C3A609C28BD4}" destId="{8797EE31-4B3E-46E2-B51B-2E1C802C7766}" srcOrd="4" destOrd="0" presId="urn:microsoft.com/office/officeart/2005/8/layout/list1"/>
    <dgm:cxn modelId="{E13CA4D3-84D0-4237-BBCE-4BB1AC1EAD4C}" type="presParOf" srcId="{8797EE31-4B3E-46E2-B51B-2E1C802C7766}" destId="{5FACC90B-B8B6-42B2-9A54-56A4B17108DD}" srcOrd="0" destOrd="0" presId="urn:microsoft.com/office/officeart/2005/8/layout/list1"/>
    <dgm:cxn modelId="{7055651C-6546-48DA-AA9A-8EA641065731}" type="presParOf" srcId="{8797EE31-4B3E-46E2-B51B-2E1C802C7766}" destId="{34B96811-FEA3-4EFE-9C97-4FD6544C7662}" srcOrd="1" destOrd="0" presId="urn:microsoft.com/office/officeart/2005/8/layout/list1"/>
    <dgm:cxn modelId="{76D82EF7-27B4-46AD-88A6-F652C62FCF45}" type="presParOf" srcId="{2E7CE302-993C-40C4-9151-C3A609C28BD4}" destId="{6A8DE4E7-978F-464B-B58E-E8F82D61EF55}" srcOrd="5" destOrd="0" presId="urn:microsoft.com/office/officeart/2005/8/layout/list1"/>
    <dgm:cxn modelId="{E3F84CDF-F4A0-4AA2-8444-E6FD59EB6344}" type="presParOf" srcId="{2E7CE302-993C-40C4-9151-C3A609C28BD4}" destId="{7DF0DFC1-2D1B-4997-8063-1CEEA8D68630}" srcOrd="6" destOrd="0" presId="urn:microsoft.com/office/officeart/2005/8/layout/list1"/>
  </dgm:cxnLst>
  <dgm:bg>
    <a:solidFill>
      <a:schemeClr val="tx1">
        <a:lumMod val="65000"/>
        <a:lumOff val="35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1B38362-ADFF-4895-815C-0A0BA6A0BFB9}"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zh-CN" altLang="en-US"/>
        </a:p>
      </dgm:t>
    </dgm:pt>
    <dgm:pt modelId="{0C6B987B-7463-4421-84B1-F6AF4073753E}">
      <dgm:prSet/>
      <dgm:spPr/>
      <dgm:t>
        <a:bodyPr/>
        <a:lstStyle/>
        <a:p>
          <a:r>
            <a:rPr lang="zh-CN" b="1"/>
            <a:t>对系统进行建模时，对类的识别是一个需要大量技巧的工作，下面主要介绍几种类的识别方法。</a:t>
          </a:r>
          <a:endParaRPr lang="zh-CN" b="1" dirty="0"/>
        </a:p>
      </dgm:t>
    </dgm:pt>
    <dgm:pt modelId="{4073D363-9B25-46F4-8B4E-91266570264A}" type="parTrans" cxnId="{B7D12AC0-EED2-4C60-9E5B-D3A73E4D4C22}">
      <dgm:prSet/>
      <dgm:spPr/>
      <dgm:t>
        <a:bodyPr/>
        <a:lstStyle/>
        <a:p>
          <a:endParaRPr lang="zh-CN" altLang="en-US"/>
        </a:p>
      </dgm:t>
    </dgm:pt>
    <dgm:pt modelId="{1BC0FA04-EBC6-4D16-A0F3-18259CC93752}" type="sibTrans" cxnId="{B7D12AC0-EED2-4C60-9E5B-D3A73E4D4C22}">
      <dgm:prSet/>
      <dgm:spPr/>
      <dgm:t>
        <a:bodyPr/>
        <a:lstStyle/>
        <a:p>
          <a:endParaRPr lang="zh-CN" altLang="en-US"/>
        </a:p>
      </dgm:t>
    </dgm:pt>
    <dgm:pt modelId="{E52BFCC7-E364-4B3D-BFE6-4124E71924E1}">
      <dgm:prSet/>
      <dgm:spPr/>
      <dgm:t>
        <a:bodyPr/>
        <a:lstStyle/>
        <a:p>
          <a:r>
            <a:rPr lang="en-US" dirty="0"/>
            <a:t>1</a:t>
          </a:r>
          <a:r>
            <a:rPr lang="zh-CN" dirty="0"/>
            <a:t>）	名词识别法</a:t>
          </a:r>
        </a:p>
      </dgm:t>
    </dgm:pt>
    <dgm:pt modelId="{7968C6CC-DF1F-4C10-8EC6-6E29707D9562}" type="parTrans" cxnId="{86FEF09E-77B3-4707-B793-216AACB7EF23}">
      <dgm:prSet/>
      <dgm:spPr/>
      <dgm:t>
        <a:bodyPr/>
        <a:lstStyle/>
        <a:p>
          <a:endParaRPr lang="zh-CN" altLang="en-US"/>
        </a:p>
      </dgm:t>
    </dgm:pt>
    <dgm:pt modelId="{FE26ECCD-0EBB-4D89-B4A8-CCCCF4F3C9A8}" type="sibTrans" cxnId="{86FEF09E-77B3-4707-B793-216AACB7EF23}">
      <dgm:prSet/>
      <dgm:spPr/>
      <dgm:t>
        <a:bodyPr/>
        <a:lstStyle/>
        <a:p>
          <a:endParaRPr lang="zh-CN" altLang="en-US"/>
        </a:p>
      </dgm:t>
    </dgm:pt>
    <dgm:pt modelId="{AEB09678-A8DC-49E7-A58E-4E42D8CC9D22}">
      <dgm:prSet/>
      <dgm:spPr/>
      <dgm:t>
        <a:bodyPr/>
        <a:lstStyle/>
        <a:p>
          <a:r>
            <a:rPr lang="zh-CN" dirty="0">
              <a:latin typeface="微软雅黑" panose="020B0503020204020204" pitchFamily="34" charset="-122"/>
              <a:ea typeface="微软雅黑" panose="020B0503020204020204" pitchFamily="34" charset="-122"/>
            </a:rPr>
            <a:t>名词识别法的关键是识别系统问题域中的实体。对系统进行描述，描述应该使用问题域中的概念和命名，从系统描述中标识名词及名词短语，其中的名词往往可以标识为对象，复数名词往往可以标识为类。</a:t>
          </a:r>
        </a:p>
      </dgm:t>
    </dgm:pt>
    <dgm:pt modelId="{D35D3D83-B082-4210-A25E-B5E24629C0C8}" type="parTrans" cxnId="{1D3C5A95-F506-4B1B-B8A7-F6E3AFF61345}">
      <dgm:prSet/>
      <dgm:spPr/>
      <dgm:t>
        <a:bodyPr/>
        <a:lstStyle/>
        <a:p>
          <a:endParaRPr lang="zh-CN" altLang="en-US"/>
        </a:p>
      </dgm:t>
    </dgm:pt>
    <dgm:pt modelId="{62741A86-D3EC-4615-8822-683E8E649961}" type="sibTrans" cxnId="{1D3C5A95-F506-4B1B-B8A7-F6E3AFF61345}">
      <dgm:prSet/>
      <dgm:spPr/>
      <dgm:t>
        <a:bodyPr/>
        <a:lstStyle/>
        <a:p>
          <a:endParaRPr lang="zh-CN" altLang="en-US"/>
        </a:p>
      </dgm:t>
    </dgm:pt>
    <dgm:pt modelId="{CA7C0653-53B5-4A48-B584-CC288D20C9EC}">
      <dgm:prSet/>
      <dgm:spPr/>
      <dgm:t>
        <a:bodyPr/>
        <a:lstStyle/>
        <a:p>
          <a:r>
            <a:rPr lang="en-US" dirty="0"/>
            <a:t>2</a:t>
          </a:r>
          <a:r>
            <a:rPr lang="zh-CN" dirty="0"/>
            <a:t>）	从用例中识别类</a:t>
          </a:r>
        </a:p>
      </dgm:t>
    </dgm:pt>
    <dgm:pt modelId="{10011856-D8C3-44D9-B646-09DD0EEAA78B}" type="parTrans" cxnId="{D367E6CD-C9B8-4A08-B6DA-B98E840FF9E3}">
      <dgm:prSet/>
      <dgm:spPr/>
      <dgm:t>
        <a:bodyPr/>
        <a:lstStyle/>
        <a:p>
          <a:endParaRPr lang="zh-CN" altLang="en-US"/>
        </a:p>
      </dgm:t>
    </dgm:pt>
    <dgm:pt modelId="{7864A362-F8E0-453C-9856-15895E6D080D}" type="sibTrans" cxnId="{D367E6CD-C9B8-4A08-B6DA-B98E840FF9E3}">
      <dgm:prSet/>
      <dgm:spPr/>
      <dgm:t>
        <a:bodyPr/>
        <a:lstStyle/>
        <a:p>
          <a:endParaRPr lang="zh-CN" altLang="en-US"/>
        </a:p>
      </dgm:t>
    </dgm:pt>
    <dgm:pt modelId="{7CEE5DC4-A0E4-4B10-9EBD-1438A2C7C351}">
      <dgm:prSet/>
      <dgm:spPr/>
      <dgm:t>
        <a:bodyPr/>
        <a:lstStyle/>
        <a:p>
          <a:r>
            <a:rPr lang="zh-CN" dirty="0">
              <a:latin typeface="微软雅黑" panose="020B0503020204020204" pitchFamily="34" charset="-122"/>
              <a:ea typeface="微软雅黑" panose="020B0503020204020204" pitchFamily="34" charset="-122"/>
            </a:rPr>
            <a:t>用例图是对系统进行需求分析建立的图形描述，实质上是一种系统描述的形式，自然可以根据用例描述来识别类。</a:t>
          </a:r>
        </a:p>
      </dgm:t>
    </dgm:pt>
    <dgm:pt modelId="{4426F335-DE2D-4D6F-A52A-6F229B7A16FF}" type="parTrans" cxnId="{41432C17-CDD7-42F0-8106-61A1335D6AC2}">
      <dgm:prSet/>
      <dgm:spPr/>
      <dgm:t>
        <a:bodyPr/>
        <a:lstStyle/>
        <a:p>
          <a:endParaRPr lang="zh-CN" altLang="en-US"/>
        </a:p>
      </dgm:t>
    </dgm:pt>
    <dgm:pt modelId="{642802E6-943D-474E-961B-1C1EF00B4B3F}" type="sibTrans" cxnId="{41432C17-CDD7-42F0-8106-61A1335D6AC2}">
      <dgm:prSet/>
      <dgm:spPr/>
      <dgm:t>
        <a:bodyPr/>
        <a:lstStyle/>
        <a:p>
          <a:endParaRPr lang="zh-CN" altLang="en-US"/>
        </a:p>
      </dgm:t>
    </dgm:pt>
    <dgm:pt modelId="{9151FED4-30F8-47A2-9653-C60237B23FE4}">
      <dgm:prSet/>
      <dgm:spPr/>
      <dgm:t>
        <a:bodyPr/>
        <a:lstStyle/>
        <a:p>
          <a:r>
            <a:rPr lang="en-US" dirty="0"/>
            <a:t>3)	</a:t>
          </a:r>
          <a:r>
            <a:rPr lang="zh-CN" dirty="0"/>
            <a:t>使用</a:t>
          </a:r>
          <a:r>
            <a:rPr lang="en-US" dirty="0"/>
            <a:t>CRC</a:t>
          </a:r>
          <a:r>
            <a:rPr lang="zh-CN" dirty="0"/>
            <a:t>分析法</a:t>
          </a:r>
        </a:p>
      </dgm:t>
    </dgm:pt>
    <dgm:pt modelId="{0DFDE579-7FCD-49E2-929E-A84B41D8C0ED}" type="parTrans" cxnId="{FFF06B1B-5382-4F6C-A07F-62D89A73B5DF}">
      <dgm:prSet/>
      <dgm:spPr/>
      <dgm:t>
        <a:bodyPr/>
        <a:lstStyle/>
        <a:p>
          <a:endParaRPr lang="zh-CN" altLang="en-US"/>
        </a:p>
      </dgm:t>
    </dgm:pt>
    <dgm:pt modelId="{65E8B923-5DB1-4AE5-A838-98B9D325B0D4}" type="sibTrans" cxnId="{FFF06B1B-5382-4F6C-A07F-62D89A73B5DF}">
      <dgm:prSet/>
      <dgm:spPr/>
      <dgm:t>
        <a:bodyPr/>
        <a:lstStyle/>
        <a:p>
          <a:endParaRPr lang="zh-CN" altLang="en-US"/>
        </a:p>
      </dgm:t>
    </dgm:pt>
    <dgm:pt modelId="{761D30E1-9274-439F-83D9-5CE5A3B8DDF7}">
      <dgm:prSet/>
      <dgm:spPr/>
      <dgm:t>
        <a:bodyPr/>
        <a:lstStyle/>
        <a:p>
          <a:r>
            <a:rPr lang="en-US" dirty="0">
              <a:latin typeface="微软雅黑" panose="020B0503020204020204" pitchFamily="34" charset="-122"/>
              <a:ea typeface="微软雅黑" panose="020B0503020204020204" pitchFamily="34" charset="-122"/>
            </a:rPr>
            <a:t>CRC</a:t>
          </a:r>
          <a:r>
            <a:rPr lang="zh-CN" dirty="0">
              <a:latin typeface="微软雅黑" panose="020B0503020204020204" pitchFamily="34" charset="-122"/>
              <a:ea typeface="微软雅黑" panose="020B0503020204020204" pitchFamily="34" charset="-122"/>
            </a:rPr>
            <a:t>卡由三部分组成：类</a:t>
          </a:r>
          <a:r>
            <a:rPr lang="en-US" dirty="0">
              <a:latin typeface="微软雅黑" panose="020B0503020204020204" pitchFamily="34" charset="-122"/>
              <a:ea typeface="微软雅黑" panose="020B0503020204020204" pitchFamily="34" charset="-122"/>
            </a:rPr>
            <a:t>(Class)</a:t>
          </a:r>
          <a:r>
            <a:rPr lang="zh-CN" dirty="0">
              <a:latin typeface="微软雅黑" panose="020B0503020204020204" pitchFamily="34" charset="-122"/>
              <a:ea typeface="微软雅黑" panose="020B0503020204020204" pitchFamily="34" charset="-122"/>
            </a:rPr>
            <a:t>、职责</a:t>
          </a:r>
          <a:r>
            <a:rPr lang="en-US" dirty="0">
              <a:latin typeface="微软雅黑" panose="020B0503020204020204" pitchFamily="34" charset="-122"/>
              <a:ea typeface="微软雅黑" panose="020B0503020204020204" pitchFamily="34" charset="-122"/>
            </a:rPr>
            <a:t>(Responsibility)</a:t>
          </a:r>
          <a:r>
            <a:rPr lang="zh-CN" dirty="0">
              <a:latin typeface="微软雅黑" panose="020B0503020204020204" pitchFamily="34" charset="-122"/>
              <a:ea typeface="微软雅黑" panose="020B0503020204020204" pitchFamily="34" charset="-122"/>
            </a:rPr>
            <a:t>和协作</a:t>
          </a:r>
          <a:r>
            <a:rPr lang="en-US" dirty="0">
              <a:latin typeface="微软雅黑" panose="020B0503020204020204" pitchFamily="34" charset="-122"/>
              <a:ea typeface="微软雅黑" panose="020B0503020204020204" pitchFamily="34" charset="-122"/>
            </a:rPr>
            <a:t>(Collaborator)</a:t>
          </a:r>
          <a:endParaRPr lang="zh-CN" dirty="0">
            <a:latin typeface="微软雅黑" panose="020B0503020204020204" pitchFamily="34" charset="-122"/>
            <a:ea typeface="微软雅黑" panose="020B0503020204020204" pitchFamily="34" charset="-122"/>
          </a:endParaRPr>
        </a:p>
      </dgm:t>
    </dgm:pt>
    <dgm:pt modelId="{ADB2998A-A9DA-449D-B9F5-4308DC880ABB}" type="parTrans" cxnId="{75681FD0-9D2C-4DCA-B12A-E9239F41E633}">
      <dgm:prSet/>
      <dgm:spPr/>
      <dgm:t>
        <a:bodyPr/>
        <a:lstStyle/>
        <a:p>
          <a:endParaRPr lang="zh-CN" altLang="en-US"/>
        </a:p>
      </dgm:t>
    </dgm:pt>
    <dgm:pt modelId="{BA2BF0C0-4EA3-45AB-AFE4-24E2CAF81E82}" type="sibTrans" cxnId="{75681FD0-9D2C-4DCA-B12A-E9239F41E633}">
      <dgm:prSet/>
      <dgm:spPr/>
      <dgm:t>
        <a:bodyPr/>
        <a:lstStyle/>
        <a:p>
          <a:endParaRPr lang="zh-CN" altLang="en-US"/>
        </a:p>
      </dgm:t>
    </dgm:pt>
    <dgm:pt modelId="{25DC496F-D74A-4992-9297-BF5FC718A9B1}">
      <dgm:prSet/>
      <dgm:spPr/>
      <dgm:t>
        <a:bodyPr/>
        <a:lstStyle/>
        <a:p>
          <a:r>
            <a:rPr lang="en-US" dirty="0"/>
            <a:t>4)	</a:t>
          </a:r>
          <a:r>
            <a:rPr lang="zh-CN" dirty="0"/>
            <a:t>领域分析法</a:t>
          </a:r>
        </a:p>
      </dgm:t>
    </dgm:pt>
    <dgm:pt modelId="{9DFEFF47-4BBC-4D9E-9ECD-5E7DAD0E0A13}" type="parTrans" cxnId="{F3D83DBB-5F2B-4AD4-8DAA-622854FD60A2}">
      <dgm:prSet/>
      <dgm:spPr/>
      <dgm:t>
        <a:bodyPr/>
        <a:lstStyle/>
        <a:p>
          <a:endParaRPr lang="zh-CN" altLang="en-US"/>
        </a:p>
      </dgm:t>
    </dgm:pt>
    <dgm:pt modelId="{58A90366-52BF-4347-957F-B1350F75DA30}" type="sibTrans" cxnId="{F3D83DBB-5F2B-4AD4-8DAA-622854FD60A2}">
      <dgm:prSet/>
      <dgm:spPr/>
      <dgm:t>
        <a:bodyPr/>
        <a:lstStyle/>
        <a:p>
          <a:endParaRPr lang="zh-CN" altLang="en-US"/>
        </a:p>
      </dgm:t>
    </dgm:pt>
    <dgm:pt modelId="{10CB674A-9B9F-4049-95A9-9E3DD427221D}">
      <dgm:prSet/>
      <dgm:spPr/>
      <dgm:t>
        <a:bodyPr/>
        <a:lstStyle/>
        <a:p>
          <a:r>
            <a:rPr lang="zh-CN" dirty="0">
              <a:latin typeface="微软雅黑" panose="020B0503020204020204" pitchFamily="34" charset="-122"/>
              <a:ea typeface="微软雅黑" panose="020B0503020204020204" pitchFamily="34" charset="-122"/>
            </a:rPr>
            <a:t>通过对某一领域中的已有应用系统、理论、技术、开发历史等的分析和研究，来标识、收集、组织和表示领域模型及软件体系结构的过程，并得到最终的结果。</a:t>
          </a:r>
        </a:p>
      </dgm:t>
    </dgm:pt>
    <dgm:pt modelId="{9FDAEC5C-E734-410A-A716-D4AB1ADD1E07}" type="parTrans" cxnId="{10E9A90A-2C30-4390-B59C-595146EFDDCA}">
      <dgm:prSet/>
      <dgm:spPr/>
      <dgm:t>
        <a:bodyPr/>
        <a:lstStyle/>
        <a:p>
          <a:endParaRPr lang="zh-CN" altLang="en-US"/>
        </a:p>
      </dgm:t>
    </dgm:pt>
    <dgm:pt modelId="{A6925D14-404C-4195-B3D5-F995C0943B89}" type="sibTrans" cxnId="{10E9A90A-2C30-4390-B59C-595146EFDDCA}">
      <dgm:prSet/>
      <dgm:spPr/>
      <dgm:t>
        <a:bodyPr/>
        <a:lstStyle/>
        <a:p>
          <a:endParaRPr lang="zh-CN" altLang="en-US"/>
        </a:p>
      </dgm:t>
    </dgm:pt>
    <dgm:pt modelId="{62F0F782-9942-4851-84C5-C0F58367D033}" type="pres">
      <dgm:prSet presAssocID="{61B38362-ADFF-4895-815C-0A0BA6A0BFB9}" presName="linear" presStyleCnt="0">
        <dgm:presLayoutVars>
          <dgm:animLvl val="lvl"/>
          <dgm:resizeHandles val="exact"/>
        </dgm:presLayoutVars>
      </dgm:prSet>
      <dgm:spPr/>
    </dgm:pt>
    <dgm:pt modelId="{DA2DEBD1-34C1-45C6-AD55-71E57D28F663}" type="pres">
      <dgm:prSet presAssocID="{0C6B987B-7463-4421-84B1-F6AF4073753E}" presName="parentText" presStyleLbl="node1" presStyleIdx="0" presStyleCnt="5">
        <dgm:presLayoutVars>
          <dgm:chMax val="0"/>
          <dgm:bulletEnabled val="1"/>
        </dgm:presLayoutVars>
      </dgm:prSet>
      <dgm:spPr/>
    </dgm:pt>
    <dgm:pt modelId="{1DA71E82-7ADE-4C28-BA29-08B4BDC8CB50}" type="pres">
      <dgm:prSet presAssocID="{1BC0FA04-EBC6-4D16-A0F3-18259CC93752}" presName="spacer" presStyleCnt="0"/>
      <dgm:spPr/>
    </dgm:pt>
    <dgm:pt modelId="{68E0D72E-8C20-4281-BAB0-1CC0ED90188A}" type="pres">
      <dgm:prSet presAssocID="{E52BFCC7-E364-4B3D-BFE6-4124E71924E1}" presName="parentText" presStyleLbl="node1" presStyleIdx="1" presStyleCnt="5">
        <dgm:presLayoutVars>
          <dgm:chMax val="0"/>
          <dgm:bulletEnabled val="1"/>
        </dgm:presLayoutVars>
      </dgm:prSet>
      <dgm:spPr/>
    </dgm:pt>
    <dgm:pt modelId="{BA0D81B6-5725-4143-81A5-445785946AB6}" type="pres">
      <dgm:prSet presAssocID="{E52BFCC7-E364-4B3D-BFE6-4124E71924E1}" presName="childText" presStyleLbl="revTx" presStyleIdx="0" presStyleCnt="4">
        <dgm:presLayoutVars>
          <dgm:bulletEnabled val="1"/>
        </dgm:presLayoutVars>
      </dgm:prSet>
      <dgm:spPr/>
    </dgm:pt>
    <dgm:pt modelId="{AC7F61F4-726A-4C80-BBB3-E2617F36D5A0}" type="pres">
      <dgm:prSet presAssocID="{CA7C0653-53B5-4A48-B584-CC288D20C9EC}" presName="parentText" presStyleLbl="node1" presStyleIdx="2" presStyleCnt="5">
        <dgm:presLayoutVars>
          <dgm:chMax val="0"/>
          <dgm:bulletEnabled val="1"/>
        </dgm:presLayoutVars>
      </dgm:prSet>
      <dgm:spPr/>
    </dgm:pt>
    <dgm:pt modelId="{6CC78F2D-125F-483F-9AF8-49A90623AC02}" type="pres">
      <dgm:prSet presAssocID="{CA7C0653-53B5-4A48-B584-CC288D20C9EC}" presName="childText" presStyleLbl="revTx" presStyleIdx="1" presStyleCnt="4">
        <dgm:presLayoutVars>
          <dgm:bulletEnabled val="1"/>
        </dgm:presLayoutVars>
      </dgm:prSet>
      <dgm:spPr/>
    </dgm:pt>
    <dgm:pt modelId="{046C7295-F25E-4B26-A058-FDFB69DAF457}" type="pres">
      <dgm:prSet presAssocID="{9151FED4-30F8-47A2-9653-C60237B23FE4}" presName="parentText" presStyleLbl="node1" presStyleIdx="3" presStyleCnt="5">
        <dgm:presLayoutVars>
          <dgm:chMax val="0"/>
          <dgm:bulletEnabled val="1"/>
        </dgm:presLayoutVars>
      </dgm:prSet>
      <dgm:spPr/>
    </dgm:pt>
    <dgm:pt modelId="{7D216D69-B2CC-4620-9297-D0FBFCA4C731}" type="pres">
      <dgm:prSet presAssocID="{9151FED4-30F8-47A2-9653-C60237B23FE4}" presName="childText" presStyleLbl="revTx" presStyleIdx="2" presStyleCnt="4">
        <dgm:presLayoutVars>
          <dgm:bulletEnabled val="1"/>
        </dgm:presLayoutVars>
      </dgm:prSet>
      <dgm:spPr/>
    </dgm:pt>
    <dgm:pt modelId="{F55C81E2-A679-4E5D-96A2-6A11676F8AB2}" type="pres">
      <dgm:prSet presAssocID="{25DC496F-D74A-4992-9297-BF5FC718A9B1}" presName="parentText" presStyleLbl="node1" presStyleIdx="4" presStyleCnt="5">
        <dgm:presLayoutVars>
          <dgm:chMax val="0"/>
          <dgm:bulletEnabled val="1"/>
        </dgm:presLayoutVars>
      </dgm:prSet>
      <dgm:spPr/>
    </dgm:pt>
    <dgm:pt modelId="{47C14845-B255-4E2E-84AF-2AE9B1AAA8EF}" type="pres">
      <dgm:prSet presAssocID="{25DC496F-D74A-4992-9297-BF5FC718A9B1}" presName="childText" presStyleLbl="revTx" presStyleIdx="3" presStyleCnt="4">
        <dgm:presLayoutVars>
          <dgm:bulletEnabled val="1"/>
        </dgm:presLayoutVars>
      </dgm:prSet>
      <dgm:spPr/>
    </dgm:pt>
  </dgm:ptLst>
  <dgm:cxnLst>
    <dgm:cxn modelId="{10E9A90A-2C30-4390-B59C-595146EFDDCA}" srcId="{25DC496F-D74A-4992-9297-BF5FC718A9B1}" destId="{10CB674A-9B9F-4049-95A9-9E3DD427221D}" srcOrd="0" destOrd="0" parTransId="{9FDAEC5C-E734-410A-A716-D4AB1ADD1E07}" sibTransId="{A6925D14-404C-4195-B3D5-F995C0943B89}"/>
    <dgm:cxn modelId="{41432C17-CDD7-42F0-8106-61A1335D6AC2}" srcId="{CA7C0653-53B5-4A48-B584-CC288D20C9EC}" destId="{7CEE5DC4-A0E4-4B10-9EBD-1438A2C7C351}" srcOrd="0" destOrd="0" parTransId="{4426F335-DE2D-4D6F-A52A-6F229B7A16FF}" sibTransId="{642802E6-943D-474E-961B-1C1EF00B4B3F}"/>
    <dgm:cxn modelId="{FFF06B1B-5382-4F6C-A07F-62D89A73B5DF}" srcId="{61B38362-ADFF-4895-815C-0A0BA6A0BFB9}" destId="{9151FED4-30F8-47A2-9653-C60237B23FE4}" srcOrd="3" destOrd="0" parTransId="{0DFDE579-7FCD-49E2-929E-A84B41D8C0ED}" sibTransId="{65E8B923-5DB1-4AE5-A838-98B9D325B0D4}"/>
    <dgm:cxn modelId="{A343062B-D7FA-4E87-BC82-34858AE49AF4}" type="presOf" srcId="{AEB09678-A8DC-49E7-A58E-4E42D8CC9D22}" destId="{BA0D81B6-5725-4143-81A5-445785946AB6}" srcOrd="0" destOrd="0" presId="urn:microsoft.com/office/officeart/2005/8/layout/vList2"/>
    <dgm:cxn modelId="{E34D8A37-AC8A-42B8-B099-9035EDAFB1CE}" type="presOf" srcId="{7CEE5DC4-A0E4-4B10-9EBD-1438A2C7C351}" destId="{6CC78F2D-125F-483F-9AF8-49A90623AC02}" srcOrd="0" destOrd="0" presId="urn:microsoft.com/office/officeart/2005/8/layout/vList2"/>
    <dgm:cxn modelId="{D323603D-F147-417E-BCCE-76F21A5CD96F}" type="presOf" srcId="{0C6B987B-7463-4421-84B1-F6AF4073753E}" destId="{DA2DEBD1-34C1-45C6-AD55-71E57D28F663}" srcOrd="0" destOrd="0" presId="urn:microsoft.com/office/officeart/2005/8/layout/vList2"/>
    <dgm:cxn modelId="{6573C968-7CF7-42B9-A01A-56275CD5D3E1}" type="presOf" srcId="{61B38362-ADFF-4895-815C-0A0BA6A0BFB9}" destId="{62F0F782-9942-4851-84C5-C0F58367D033}" srcOrd="0" destOrd="0" presId="urn:microsoft.com/office/officeart/2005/8/layout/vList2"/>
    <dgm:cxn modelId="{074F844D-2CA3-4BD1-98B1-4A84591A8AC0}" type="presOf" srcId="{9151FED4-30F8-47A2-9653-C60237B23FE4}" destId="{046C7295-F25E-4B26-A058-FDFB69DAF457}" srcOrd="0" destOrd="0" presId="urn:microsoft.com/office/officeart/2005/8/layout/vList2"/>
    <dgm:cxn modelId="{73B8FE56-41ED-4AE7-943A-731412B40DA5}" type="presOf" srcId="{10CB674A-9B9F-4049-95A9-9E3DD427221D}" destId="{47C14845-B255-4E2E-84AF-2AE9B1AAA8EF}" srcOrd="0" destOrd="0" presId="urn:microsoft.com/office/officeart/2005/8/layout/vList2"/>
    <dgm:cxn modelId="{1D3C5A95-F506-4B1B-B8A7-F6E3AFF61345}" srcId="{E52BFCC7-E364-4B3D-BFE6-4124E71924E1}" destId="{AEB09678-A8DC-49E7-A58E-4E42D8CC9D22}" srcOrd="0" destOrd="0" parTransId="{D35D3D83-B082-4210-A25E-B5E24629C0C8}" sibTransId="{62741A86-D3EC-4615-8822-683E8E649961}"/>
    <dgm:cxn modelId="{86FEF09E-77B3-4707-B793-216AACB7EF23}" srcId="{61B38362-ADFF-4895-815C-0A0BA6A0BFB9}" destId="{E52BFCC7-E364-4B3D-BFE6-4124E71924E1}" srcOrd="1" destOrd="0" parTransId="{7968C6CC-DF1F-4C10-8EC6-6E29707D9562}" sibTransId="{FE26ECCD-0EBB-4D89-B4A8-CCCCF4F3C9A8}"/>
    <dgm:cxn modelId="{F3D83DBB-5F2B-4AD4-8DAA-622854FD60A2}" srcId="{61B38362-ADFF-4895-815C-0A0BA6A0BFB9}" destId="{25DC496F-D74A-4992-9297-BF5FC718A9B1}" srcOrd="4" destOrd="0" parTransId="{9DFEFF47-4BBC-4D9E-9ECD-5E7DAD0E0A13}" sibTransId="{58A90366-52BF-4347-957F-B1350F75DA30}"/>
    <dgm:cxn modelId="{281980BB-2E44-41AE-83C5-4E3152F6EDC3}" type="presOf" srcId="{761D30E1-9274-439F-83D9-5CE5A3B8DDF7}" destId="{7D216D69-B2CC-4620-9297-D0FBFCA4C731}" srcOrd="0" destOrd="0" presId="urn:microsoft.com/office/officeart/2005/8/layout/vList2"/>
    <dgm:cxn modelId="{B7D12AC0-EED2-4C60-9E5B-D3A73E4D4C22}" srcId="{61B38362-ADFF-4895-815C-0A0BA6A0BFB9}" destId="{0C6B987B-7463-4421-84B1-F6AF4073753E}" srcOrd="0" destOrd="0" parTransId="{4073D363-9B25-46F4-8B4E-91266570264A}" sibTransId="{1BC0FA04-EBC6-4D16-A0F3-18259CC93752}"/>
    <dgm:cxn modelId="{0830BEC7-AB0E-43F2-B107-A9F7025AA79B}" type="presOf" srcId="{25DC496F-D74A-4992-9297-BF5FC718A9B1}" destId="{F55C81E2-A679-4E5D-96A2-6A11676F8AB2}" srcOrd="0" destOrd="0" presId="urn:microsoft.com/office/officeart/2005/8/layout/vList2"/>
    <dgm:cxn modelId="{D367E6CD-C9B8-4A08-B6DA-B98E840FF9E3}" srcId="{61B38362-ADFF-4895-815C-0A0BA6A0BFB9}" destId="{CA7C0653-53B5-4A48-B584-CC288D20C9EC}" srcOrd="2" destOrd="0" parTransId="{10011856-D8C3-44D9-B646-09DD0EEAA78B}" sibTransId="{7864A362-F8E0-453C-9856-15895E6D080D}"/>
    <dgm:cxn modelId="{75681FD0-9D2C-4DCA-B12A-E9239F41E633}" srcId="{9151FED4-30F8-47A2-9653-C60237B23FE4}" destId="{761D30E1-9274-439F-83D9-5CE5A3B8DDF7}" srcOrd="0" destOrd="0" parTransId="{ADB2998A-A9DA-449D-B9F5-4308DC880ABB}" sibTransId="{BA2BF0C0-4EA3-45AB-AFE4-24E2CAF81E82}"/>
    <dgm:cxn modelId="{4BAC39DA-9AC0-4091-8CD1-F171F31E5B40}" type="presOf" srcId="{CA7C0653-53B5-4A48-B584-CC288D20C9EC}" destId="{AC7F61F4-726A-4C80-BBB3-E2617F36D5A0}" srcOrd="0" destOrd="0" presId="urn:microsoft.com/office/officeart/2005/8/layout/vList2"/>
    <dgm:cxn modelId="{079942E3-E4D9-4715-9163-70932D4CB045}" type="presOf" srcId="{E52BFCC7-E364-4B3D-BFE6-4124E71924E1}" destId="{68E0D72E-8C20-4281-BAB0-1CC0ED90188A}" srcOrd="0" destOrd="0" presId="urn:microsoft.com/office/officeart/2005/8/layout/vList2"/>
    <dgm:cxn modelId="{0FB9BBA2-F9F4-4CB2-A51F-FAEE45A54A69}" type="presParOf" srcId="{62F0F782-9942-4851-84C5-C0F58367D033}" destId="{DA2DEBD1-34C1-45C6-AD55-71E57D28F663}" srcOrd="0" destOrd="0" presId="urn:microsoft.com/office/officeart/2005/8/layout/vList2"/>
    <dgm:cxn modelId="{6FA4379F-6B8C-44A5-868B-FA0078902A08}" type="presParOf" srcId="{62F0F782-9942-4851-84C5-C0F58367D033}" destId="{1DA71E82-7ADE-4C28-BA29-08B4BDC8CB50}" srcOrd="1" destOrd="0" presId="urn:microsoft.com/office/officeart/2005/8/layout/vList2"/>
    <dgm:cxn modelId="{BA41ABCC-BBFE-4DC9-8B3B-14F4F41BDF65}" type="presParOf" srcId="{62F0F782-9942-4851-84C5-C0F58367D033}" destId="{68E0D72E-8C20-4281-BAB0-1CC0ED90188A}" srcOrd="2" destOrd="0" presId="urn:microsoft.com/office/officeart/2005/8/layout/vList2"/>
    <dgm:cxn modelId="{93274A17-3F7E-4F3C-B1BD-C010F359EC2B}" type="presParOf" srcId="{62F0F782-9942-4851-84C5-C0F58367D033}" destId="{BA0D81B6-5725-4143-81A5-445785946AB6}" srcOrd="3" destOrd="0" presId="urn:microsoft.com/office/officeart/2005/8/layout/vList2"/>
    <dgm:cxn modelId="{111F47B7-3F90-44B1-8D8F-FF95B14724FE}" type="presParOf" srcId="{62F0F782-9942-4851-84C5-C0F58367D033}" destId="{AC7F61F4-726A-4C80-BBB3-E2617F36D5A0}" srcOrd="4" destOrd="0" presId="urn:microsoft.com/office/officeart/2005/8/layout/vList2"/>
    <dgm:cxn modelId="{7A20E5FE-E37C-4FBB-866D-2EE227F06EB1}" type="presParOf" srcId="{62F0F782-9942-4851-84C5-C0F58367D033}" destId="{6CC78F2D-125F-483F-9AF8-49A90623AC02}" srcOrd="5" destOrd="0" presId="urn:microsoft.com/office/officeart/2005/8/layout/vList2"/>
    <dgm:cxn modelId="{F86BF307-8AB4-4880-882D-04D73AD63139}" type="presParOf" srcId="{62F0F782-9942-4851-84C5-C0F58367D033}" destId="{046C7295-F25E-4B26-A058-FDFB69DAF457}" srcOrd="6" destOrd="0" presId="urn:microsoft.com/office/officeart/2005/8/layout/vList2"/>
    <dgm:cxn modelId="{976DEE04-F04C-4124-B130-5038859B94D8}" type="presParOf" srcId="{62F0F782-9942-4851-84C5-C0F58367D033}" destId="{7D216D69-B2CC-4620-9297-D0FBFCA4C731}" srcOrd="7" destOrd="0" presId="urn:microsoft.com/office/officeart/2005/8/layout/vList2"/>
    <dgm:cxn modelId="{B29B7C6B-2C6F-441D-91DC-30112263BD3C}" type="presParOf" srcId="{62F0F782-9942-4851-84C5-C0F58367D033}" destId="{F55C81E2-A679-4E5D-96A2-6A11676F8AB2}" srcOrd="8" destOrd="0" presId="urn:microsoft.com/office/officeart/2005/8/layout/vList2"/>
    <dgm:cxn modelId="{78578146-D961-433B-8F72-8DD929FB25AB}" type="presParOf" srcId="{62F0F782-9942-4851-84C5-C0F58367D033}" destId="{47C14845-B255-4E2E-84AF-2AE9B1AAA8EF}"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8DCC097-5ACD-4B95-9140-75790D8FAA8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3A4A45E5-D3DB-4199-BB98-1D566E10DDBF}">
      <dgm:prSet/>
      <dgm:spPr>
        <a:solidFill>
          <a:schemeClr val="tx2"/>
        </a:solidFill>
      </dgm:spPr>
      <dgm:t>
        <a:bodyPr/>
        <a:lstStyle/>
        <a:p>
          <a:r>
            <a:rPr lang="zh-CN" dirty="0">
              <a:latin typeface="微软雅黑" panose="020B0503020204020204" pitchFamily="34" charset="-122"/>
              <a:ea typeface="微软雅黑" panose="020B0503020204020204" pitchFamily="34" charset="-122"/>
            </a:rPr>
            <a:t>在使用类图对系统进行建模时需要注意以下几点。</a:t>
          </a:r>
        </a:p>
      </dgm:t>
    </dgm:pt>
    <dgm:pt modelId="{D4DA2555-6D88-4391-80BA-2663E219EC13}" type="parTrans" cxnId="{04FD82FB-E0E1-4546-8DD0-2E6E23CD7B96}">
      <dgm:prSet/>
      <dgm:spPr/>
      <dgm:t>
        <a:bodyPr/>
        <a:lstStyle/>
        <a:p>
          <a:endParaRPr lang="zh-CN" altLang="en-US"/>
        </a:p>
      </dgm:t>
    </dgm:pt>
    <dgm:pt modelId="{A6E9CE6C-F4ED-4342-B0C8-37178B64AB6D}" type="sibTrans" cxnId="{04FD82FB-E0E1-4546-8DD0-2E6E23CD7B96}">
      <dgm:prSet/>
      <dgm:spPr/>
      <dgm:t>
        <a:bodyPr/>
        <a:lstStyle/>
        <a:p>
          <a:endParaRPr lang="zh-CN" altLang="en-US"/>
        </a:p>
      </dgm:t>
    </dgm:pt>
    <dgm:pt modelId="{51760D2B-216A-4A76-B49A-1E296E7A1E14}">
      <dgm:prSet/>
      <dgm:spPr/>
      <dgm:t>
        <a:bodyPr/>
        <a:lstStyle/>
        <a:p>
          <a:r>
            <a:rPr lang="en-US" dirty="0">
              <a:latin typeface="微软雅黑" panose="020B0503020204020204" pitchFamily="34" charset="-122"/>
              <a:ea typeface="微软雅黑" panose="020B0503020204020204" pitchFamily="34" charset="-122"/>
            </a:rPr>
            <a:t>(1)	</a:t>
          </a:r>
          <a:r>
            <a:rPr lang="zh-CN" dirty="0">
              <a:latin typeface="微软雅黑" panose="020B0503020204020204" pitchFamily="34" charset="-122"/>
              <a:ea typeface="微软雅黑" panose="020B0503020204020204" pitchFamily="34" charset="-122"/>
            </a:rPr>
            <a:t>应该从简单概念开始创建类图，比如类的关系等。</a:t>
          </a:r>
        </a:p>
      </dgm:t>
    </dgm:pt>
    <dgm:pt modelId="{128BA116-2185-43AE-83A9-BB3157FC1D5C}" type="parTrans" cxnId="{7B198E56-30F4-4223-A7E8-25DAC075F28A}">
      <dgm:prSet/>
      <dgm:spPr/>
      <dgm:t>
        <a:bodyPr/>
        <a:lstStyle/>
        <a:p>
          <a:endParaRPr lang="zh-CN" altLang="en-US"/>
        </a:p>
      </dgm:t>
    </dgm:pt>
    <dgm:pt modelId="{05DE6514-0F0F-494D-8A12-AD871DB8ABD6}" type="sibTrans" cxnId="{7B198E56-30F4-4223-A7E8-25DAC075F28A}">
      <dgm:prSet/>
      <dgm:spPr/>
      <dgm:t>
        <a:bodyPr/>
        <a:lstStyle/>
        <a:p>
          <a:endParaRPr lang="zh-CN" altLang="en-US"/>
        </a:p>
      </dgm:t>
    </dgm:pt>
    <dgm:pt modelId="{4883A07C-FF69-46CA-979E-7F22D927A94E}">
      <dgm:prSet/>
      <dgm:spPr/>
      <dgm:t>
        <a:bodyPr/>
        <a:lstStyle/>
        <a:p>
          <a:r>
            <a:rPr lang="en-US" dirty="0">
              <a:latin typeface="微软雅黑" panose="020B0503020204020204" pitchFamily="34" charset="-122"/>
              <a:ea typeface="微软雅黑" panose="020B0503020204020204" pitchFamily="34" charset="-122"/>
            </a:rPr>
            <a:t>(2)	</a:t>
          </a:r>
          <a:r>
            <a:rPr lang="zh-CN" dirty="0">
              <a:latin typeface="微软雅黑" panose="020B0503020204020204" pitchFamily="34" charset="-122"/>
              <a:ea typeface="微软雅黑" panose="020B0503020204020204" pitchFamily="34" charset="-122"/>
            </a:rPr>
            <a:t>在项目的不同开发阶段，使用不同的观点来创建类图。如果处于分析阶段应该画概念层类图，在软件设计阶段，应该画说明层类图，当针对某个特定的技术实现时应该画实现层类图。</a:t>
          </a:r>
        </a:p>
      </dgm:t>
    </dgm:pt>
    <dgm:pt modelId="{58D2BDA7-C94F-43CE-AC09-5A79051546FF}" type="parTrans" cxnId="{BBA543C5-9D14-4E28-A3A2-28E63D17DC8D}">
      <dgm:prSet/>
      <dgm:spPr/>
      <dgm:t>
        <a:bodyPr/>
        <a:lstStyle/>
        <a:p>
          <a:endParaRPr lang="zh-CN" altLang="en-US"/>
        </a:p>
      </dgm:t>
    </dgm:pt>
    <dgm:pt modelId="{B20FFD1D-6B4B-4A8E-AB88-E4ABE149EA4D}" type="sibTrans" cxnId="{BBA543C5-9D14-4E28-A3A2-28E63D17DC8D}">
      <dgm:prSet/>
      <dgm:spPr/>
      <dgm:t>
        <a:bodyPr/>
        <a:lstStyle/>
        <a:p>
          <a:endParaRPr lang="zh-CN" altLang="en-US"/>
        </a:p>
      </dgm:t>
    </dgm:pt>
    <dgm:pt modelId="{4E8E3053-CA6B-4B02-85B2-3D416B0DF863}">
      <dgm:prSet/>
      <dgm:spPr/>
      <dgm:t>
        <a:bodyPr/>
        <a:lstStyle/>
        <a:p>
          <a:r>
            <a:rPr lang="en-US" dirty="0">
              <a:latin typeface="微软雅黑" panose="020B0503020204020204" pitchFamily="34" charset="-122"/>
              <a:ea typeface="微软雅黑" panose="020B0503020204020204" pitchFamily="34" charset="-122"/>
            </a:rPr>
            <a:t>(3)	</a:t>
          </a:r>
          <a:r>
            <a:rPr lang="zh-CN" dirty="0">
              <a:latin typeface="微软雅黑" panose="020B0503020204020204" pitchFamily="34" charset="-122"/>
              <a:ea typeface="微软雅黑" panose="020B0503020204020204" pitchFamily="34" charset="-122"/>
            </a:rPr>
            <a:t>不要为每个事物都画一个模型，应该把精力放在关键的领域。使用类图的最大危险是过早地着眼于实现的细节，为了避免这个问题，应该将重点放在概念层和说明层。</a:t>
          </a:r>
        </a:p>
      </dgm:t>
    </dgm:pt>
    <dgm:pt modelId="{FE219AA6-8A0E-4C40-9CBC-D7FB15404E97}" type="parTrans" cxnId="{8F6D34B3-7A40-4D0F-BE12-081803DF294A}">
      <dgm:prSet/>
      <dgm:spPr/>
      <dgm:t>
        <a:bodyPr/>
        <a:lstStyle/>
        <a:p>
          <a:endParaRPr lang="zh-CN" altLang="en-US"/>
        </a:p>
      </dgm:t>
    </dgm:pt>
    <dgm:pt modelId="{E0842250-BD3B-4428-B2FD-83040E12A9AD}" type="sibTrans" cxnId="{8F6D34B3-7A40-4D0F-BE12-081803DF294A}">
      <dgm:prSet/>
      <dgm:spPr/>
      <dgm:t>
        <a:bodyPr/>
        <a:lstStyle/>
        <a:p>
          <a:endParaRPr lang="zh-CN" altLang="en-US"/>
        </a:p>
      </dgm:t>
    </dgm:pt>
    <dgm:pt modelId="{9995F331-B2CA-4713-81AB-427D47DB6F82}" type="pres">
      <dgm:prSet presAssocID="{78DCC097-5ACD-4B95-9140-75790D8FAA8D}" presName="linear" presStyleCnt="0">
        <dgm:presLayoutVars>
          <dgm:animLvl val="lvl"/>
          <dgm:resizeHandles val="exact"/>
        </dgm:presLayoutVars>
      </dgm:prSet>
      <dgm:spPr/>
    </dgm:pt>
    <dgm:pt modelId="{B0E45F24-A19C-479B-B3F4-62C9784D4260}" type="pres">
      <dgm:prSet presAssocID="{3A4A45E5-D3DB-4199-BB98-1D566E10DDBF}" presName="parentText" presStyleLbl="node1" presStyleIdx="0" presStyleCnt="1">
        <dgm:presLayoutVars>
          <dgm:chMax val="0"/>
          <dgm:bulletEnabled val="1"/>
        </dgm:presLayoutVars>
      </dgm:prSet>
      <dgm:spPr/>
    </dgm:pt>
    <dgm:pt modelId="{B1FD4D28-292E-42E7-A9AA-64FB41D5268D}" type="pres">
      <dgm:prSet presAssocID="{3A4A45E5-D3DB-4199-BB98-1D566E10DDBF}" presName="childText" presStyleLbl="revTx" presStyleIdx="0" presStyleCnt="1">
        <dgm:presLayoutVars>
          <dgm:bulletEnabled val="1"/>
        </dgm:presLayoutVars>
      </dgm:prSet>
      <dgm:spPr/>
    </dgm:pt>
  </dgm:ptLst>
  <dgm:cxnLst>
    <dgm:cxn modelId="{50771707-E3F6-4C48-B27C-9F5136C53A30}" type="presOf" srcId="{3A4A45E5-D3DB-4199-BB98-1D566E10DDBF}" destId="{B0E45F24-A19C-479B-B3F4-62C9784D4260}" srcOrd="0" destOrd="0" presId="urn:microsoft.com/office/officeart/2005/8/layout/vList2"/>
    <dgm:cxn modelId="{EA7C1C31-7EE7-48A7-8BF6-4F374B27FB62}" type="presOf" srcId="{78DCC097-5ACD-4B95-9140-75790D8FAA8D}" destId="{9995F331-B2CA-4713-81AB-427D47DB6F82}" srcOrd="0" destOrd="0" presId="urn:microsoft.com/office/officeart/2005/8/layout/vList2"/>
    <dgm:cxn modelId="{7B198E56-30F4-4223-A7E8-25DAC075F28A}" srcId="{3A4A45E5-D3DB-4199-BB98-1D566E10DDBF}" destId="{51760D2B-216A-4A76-B49A-1E296E7A1E14}" srcOrd="0" destOrd="0" parTransId="{128BA116-2185-43AE-83A9-BB3157FC1D5C}" sibTransId="{05DE6514-0F0F-494D-8A12-AD871DB8ABD6}"/>
    <dgm:cxn modelId="{8CA9F477-DAC0-4660-B381-E734E93EB827}" type="presOf" srcId="{51760D2B-216A-4A76-B49A-1E296E7A1E14}" destId="{B1FD4D28-292E-42E7-A9AA-64FB41D5268D}" srcOrd="0" destOrd="0" presId="urn:microsoft.com/office/officeart/2005/8/layout/vList2"/>
    <dgm:cxn modelId="{2A984679-00FA-4902-A7E7-8B33B2DF9B6D}" type="presOf" srcId="{4E8E3053-CA6B-4B02-85B2-3D416B0DF863}" destId="{B1FD4D28-292E-42E7-A9AA-64FB41D5268D}" srcOrd="0" destOrd="2" presId="urn:microsoft.com/office/officeart/2005/8/layout/vList2"/>
    <dgm:cxn modelId="{4FC03CB2-203F-4865-B53C-73B05852ABAE}" type="presOf" srcId="{4883A07C-FF69-46CA-979E-7F22D927A94E}" destId="{B1FD4D28-292E-42E7-A9AA-64FB41D5268D}" srcOrd="0" destOrd="1" presId="urn:microsoft.com/office/officeart/2005/8/layout/vList2"/>
    <dgm:cxn modelId="{8F6D34B3-7A40-4D0F-BE12-081803DF294A}" srcId="{3A4A45E5-D3DB-4199-BB98-1D566E10DDBF}" destId="{4E8E3053-CA6B-4B02-85B2-3D416B0DF863}" srcOrd="2" destOrd="0" parTransId="{FE219AA6-8A0E-4C40-9CBC-D7FB15404E97}" sibTransId="{E0842250-BD3B-4428-B2FD-83040E12A9AD}"/>
    <dgm:cxn modelId="{BBA543C5-9D14-4E28-A3A2-28E63D17DC8D}" srcId="{3A4A45E5-D3DB-4199-BB98-1D566E10DDBF}" destId="{4883A07C-FF69-46CA-979E-7F22D927A94E}" srcOrd="1" destOrd="0" parTransId="{58D2BDA7-C94F-43CE-AC09-5A79051546FF}" sibTransId="{B20FFD1D-6B4B-4A8E-AB88-E4ABE149EA4D}"/>
    <dgm:cxn modelId="{04FD82FB-E0E1-4546-8DD0-2E6E23CD7B96}" srcId="{78DCC097-5ACD-4B95-9140-75790D8FAA8D}" destId="{3A4A45E5-D3DB-4199-BB98-1D566E10DDBF}" srcOrd="0" destOrd="0" parTransId="{D4DA2555-6D88-4391-80BA-2663E219EC13}" sibTransId="{A6E9CE6C-F4ED-4342-B0C8-37178B64AB6D}"/>
    <dgm:cxn modelId="{5E00F50F-B40F-413A-8028-1E225E1CBE55}" type="presParOf" srcId="{9995F331-B2CA-4713-81AB-427D47DB6F82}" destId="{B0E45F24-A19C-479B-B3F4-62C9784D4260}" srcOrd="0" destOrd="0" presId="urn:microsoft.com/office/officeart/2005/8/layout/vList2"/>
    <dgm:cxn modelId="{728BE5FA-899D-4740-BD70-53B8A383C4DA}" type="presParOf" srcId="{9995F331-B2CA-4713-81AB-427D47DB6F82}" destId="{B1FD4D28-292E-42E7-A9AA-64FB41D5268D}"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975678C-6320-4AED-BBB5-25F3FBC4F14C}" type="doc">
      <dgm:prSet loTypeId="urn:microsoft.com/office/officeart/2005/8/layout/lProcess3" loCatId="process" qsTypeId="urn:microsoft.com/office/officeart/2005/8/quickstyle/simple1" qsCatId="simple" csTypeId="urn:microsoft.com/office/officeart/2005/8/colors/accent0_3" csCatId="mainScheme"/>
      <dgm:spPr/>
      <dgm:t>
        <a:bodyPr/>
        <a:lstStyle/>
        <a:p>
          <a:endParaRPr lang="zh-CN" altLang="en-US"/>
        </a:p>
      </dgm:t>
    </dgm:pt>
    <dgm:pt modelId="{99296540-4E90-4926-969A-4811F354F365}">
      <dgm:prSet/>
      <dgm:spPr/>
      <dgm:t>
        <a:bodyPr/>
        <a:lstStyle/>
        <a:p>
          <a:r>
            <a:rPr lang="en-US" dirty="0"/>
            <a:t>(1)</a:t>
          </a:r>
          <a:r>
            <a:rPr lang="zh-CN" dirty="0"/>
            <a:t>确定类和关系</a:t>
          </a:r>
        </a:p>
      </dgm:t>
    </dgm:pt>
    <dgm:pt modelId="{C5479EFA-66EB-47F0-9EAA-670F499246BC}" type="parTrans" cxnId="{F930F5CD-E6ED-41AC-8F7B-78349AA2C676}">
      <dgm:prSet/>
      <dgm:spPr/>
      <dgm:t>
        <a:bodyPr/>
        <a:lstStyle/>
        <a:p>
          <a:endParaRPr lang="zh-CN" altLang="en-US"/>
        </a:p>
      </dgm:t>
    </dgm:pt>
    <dgm:pt modelId="{7EA89F20-FD1E-4E1E-863A-579E93C606E2}" type="sibTrans" cxnId="{F930F5CD-E6ED-41AC-8F7B-78349AA2C676}">
      <dgm:prSet/>
      <dgm:spPr/>
      <dgm:t>
        <a:bodyPr/>
        <a:lstStyle/>
        <a:p>
          <a:endParaRPr lang="zh-CN" altLang="en-US"/>
        </a:p>
      </dgm:t>
    </dgm:pt>
    <dgm:pt modelId="{FA7CB9EA-0BBF-42DB-A5F1-376B8AEEE22C}">
      <dgm:prSet/>
      <dgm:spPr/>
      <dgm:t>
        <a:bodyPr/>
        <a:lstStyle/>
        <a:p>
          <a:r>
            <a:rPr lang="zh-CN" dirty="0"/>
            <a:t>根据用例图进行类图的建模首先要做的是通过分析用例图确定类及其关系。找到第一批类，确定类中的内容。</a:t>
          </a:r>
        </a:p>
      </dgm:t>
    </dgm:pt>
    <dgm:pt modelId="{63BD2D3B-BE3D-43F0-A1AA-20CC4B5E050A}" type="parTrans" cxnId="{F2797E0E-FA33-418D-9F50-1904CC0CCAED}">
      <dgm:prSet/>
      <dgm:spPr/>
      <dgm:t>
        <a:bodyPr/>
        <a:lstStyle/>
        <a:p>
          <a:endParaRPr lang="zh-CN" altLang="en-US"/>
        </a:p>
      </dgm:t>
    </dgm:pt>
    <dgm:pt modelId="{43127BF7-1504-486A-8947-460824D376BD}" type="sibTrans" cxnId="{F2797E0E-FA33-418D-9F50-1904CC0CCAED}">
      <dgm:prSet/>
      <dgm:spPr/>
      <dgm:t>
        <a:bodyPr/>
        <a:lstStyle/>
        <a:p>
          <a:endParaRPr lang="zh-CN" altLang="en-US"/>
        </a:p>
      </dgm:t>
    </dgm:pt>
    <dgm:pt modelId="{5741FF17-8B74-41F7-AA39-A0D2CA9BCBE9}">
      <dgm:prSet/>
      <dgm:spPr/>
      <dgm:t>
        <a:bodyPr/>
        <a:lstStyle/>
        <a:p>
          <a:r>
            <a:rPr lang="zh-CN"/>
            <a:t>确定了系统中的主要</a:t>
          </a:r>
          <a:r>
            <a:rPr lang="en-US"/>
            <a:t>'</a:t>
          </a:r>
          <a:r>
            <a:rPr lang="zh-CN"/>
            <a:t>类后，下面通过用例图来确定各个功能应该所属的类。</a:t>
          </a:r>
        </a:p>
      </dgm:t>
    </dgm:pt>
    <dgm:pt modelId="{629BD3BE-933D-4806-B8D2-65EE411A1CC9}" type="parTrans" cxnId="{CF0517FE-F956-4F2F-AFFB-6E1F0A91B36C}">
      <dgm:prSet/>
      <dgm:spPr/>
      <dgm:t>
        <a:bodyPr/>
        <a:lstStyle/>
        <a:p>
          <a:endParaRPr lang="zh-CN" altLang="en-US"/>
        </a:p>
      </dgm:t>
    </dgm:pt>
    <dgm:pt modelId="{C0A9F957-B871-4EBD-8104-24EEC0907DFA}" type="sibTrans" cxnId="{CF0517FE-F956-4F2F-AFFB-6E1F0A91B36C}">
      <dgm:prSet/>
      <dgm:spPr/>
      <dgm:t>
        <a:bodyPr/>
        <a:lstStyle/>
        <a:p>
          <a:endParaRPr lang="zh-CN" altLang="en-US"/>
        </a:p>
      </dgm:t>
    </dgm:pt>
    <dgm:pt modelId="{D418887A-2F22-4746-B4CF-D43A4548AFFD}">
      <dgm:prSet/>
      <dgm:spPr/>
      <dgm:t>
        <a:bodyPr/>
        <a:lstStyle/>
        <a:p>
          <a:r>
            <a:rPr lang="zh-CN"/>
            <a:t>下面通过添加类之间的多重性让类图的信息更加详细，并且对类图进行调整以便保证没有冗余的类和关系。</a:t>
          </a:r>
        </a:p>
      </dgm:t>
    </dgm:pt>
    <dgm:pt modelId="{56D2EC83-65D3-4D6E-94E6-C3A296DA7997}" type="parTrans" cxnId="{1F5AB6B2-EBE6-4E36-91FC-03771729A988}">
      <dgm:prSet/>
      <dgm:spPr/>
      <dgm:t>
        <a:bodyPr/>
        <a:lstStyle/>
        <a:p>
          <a:endParaRPr lang="zh-CN" altLang="en-US"/>
        </a:p>
      </dgm:t>
    </dgm:pt>
    <dgm:pt modelId="{6592E4D4-F926-4EED-9054-93E7C33397DE}" type="sibTrans" cxnId="{1F5AB6B2-EBE6-4E36-91FC-03771729A988}">
      <dgm:prSet/>
      <dgm:spPr/>
      <dgm:t>
        <a:bodyPr/>
        <a:lstStyle/>
        <a:p>
          <a:endParaRPr lang="zh-CN" altLang="en-US"/>
        </a:p>
      </dgm:t>
    </dgm:pt>
    <dgm:pt modelId="{A31E7B57-AE7F-4535-A342-2949D4D3CBBF}">
      <dgm:prSet/>
      <dgm:spPr/>
      <dgm:t>
        <a:bodyPr/>
        <a:lstStyle/>
        <a:p>
          <a:r>
            <a:rPr lang="en-US"/>
            <a:t>(2)</a:t>
          </a:r>
          <a:r>
            <a:rPr lang="zh-CN"/>
            <a:t>确定属性和操作</a:t>
          </a:r>
        </a:p>
      </dgm:t>
    </dgm:pt>
    <dgm:pt modelId="{B03B7228-4729-4BD1-8C51-9BA51295EC14}" type="parTrans" cxnId="{FF9E667C-EC48-475D-8317-ECF0E30907F6}">
      <dgm:prSet/>
      <dgm:spPr/>
      <dgm:t>
        <a:bodyPr/>
        <a:lstStyle/>
        <a:p>
          <a:endParaRPr lang="zh-CN" altLang="en-US"/>
        </a:p>
      </dgm:t>
    </dgm:pt>
    <dgm:pt modelId="{7AB3A6B2-9A2B-44C1-886E-2E02103DD540}" type="sibTrans" cxnId="{FF9E667C-EC48-475D-8317-ECF0E30907F6}">
      <dgm:prSet/>
      <dgm:spPr/>
      <dgm:t>
        <a:bodyPr/>
        <a:lstStyle/>
        <a:p>
          <a:endParaRPr lang="zh-CN" altLang="en-US"/>
        </a:p>
      </dgm:t>
    </dgm:pt>
    <dgm:pt modelId="{43D5A86E-5207-40B4-9E3F-0925F2F88F6A}">
      <dgm:prSet/>
      <dgm:spPr/>
      <dgm:t>
        <a:bodyPr/>
        <a:lstStyle/>
        <a:p>
          <a:r>
            <a:rPr lang="zh-CN"/>
            <a:t>下面根据已经建好的类和关系为系统中的类开始添加属性和操作以便提供数据存储和需要的功能来完成系统功能</a:t>
          </a:r>
        </a:p>
      </dgm:t>
    </dgm:pt>
    <dgm:pt modelId="{40DF730A-D3A0-40BE-B1EA-BB6B67D17868}" type="parTrans" cxnId="{B91CEAF1-36A1-467E-AFE5-40E12F0EC9D5}">
      <dgm:prSet/>
      <dgm:spPr/>
      <dgm:t>
        <a:bodyPr/>
        <a:lstStyle/>
        <a:p>
          <a:endParaRPr lang="zh-CN" altLang="en-US"/>
        </a:p>
      </dgm:t>
    </dgm:pt>
    <dgm:pt modelId="{685C6A70-9D4C-470C-A3C9-FB43D104E984}" type="sibTrans" cxnId="{B91CEAF1-36A1-467E-AFE5-40E12F0EC9D5}">
      <dgm:prSet/>
      <dgm:spPr/>
      <dgm:t>
        <a:bodyPr/>
        <a:lstStyle/>
        <a:p>
          <a:endParaRPr lang="zh-CN" altLang="en-US"/>
        </a:p>
      </dgm:t>
    </dgm:pt>
    <dgm:pt modelId="{28F62101-E4A9-43F8-9B81-671047582586}">
      <dgm:prSet/>
      <dgm:spPr/>
      <dgm:t>
        <a:bodyPr/>
        <a:lstStyle/>
        <a:p>
          <a:r>
            <a:rPr lang="zh-CN"/>
            <a:t>最后，为属性和操作提供参数、数据类型和初始值。</a:t>
          </a:r>
        </a:p>
      </dgm:t>
    </dgm:pt>
    <dgm:pt modelId="{1E07810C-6975-4373-891E-E41F37910607}" type="parTrans" cxnId="{99409B23-32F3-4DE9-92DE-77B73E0CC9EA}">
      <dgm:prSet/>
      <dgm:spPr/>
      <dgm:t>
        <a:bodyPr/>
        <a:lstStyle/>
        <a:p>
          <a:endParaRPr lang="zh-CN" altLang="en-US"/>
        </a:p>
      </dgm:t>
    </dgm:pt>
    <dgm:pt modelId="{70591CED-6A29-45E2-A1EC-A52386E8F91D}" type="sibTrans" cxnId="{99409B23-32F3-4DE9-92DE-77B73E0CC9EA}">
      <dgm:prSet/>
      <dgm:spPr/>
      <dgm:t>
        <a:bodyPr/>
        <a:lstStyle/>
        <a:p>
          <a:endParaRPr lang="zh-CN" altLang="en-US"/>
        </a:p>
      </dgm:t>
    </dgm:pt>
    <dgm:pt modelId="{0EE6F2AB-F0C4-492F-8B30-3151D29EE5A2}" type="pres">
      <dgm:prSet presAssocID="{5975678C-6320-4AED-BBB5-25F3FBC4F14C}" presName="Name0" presStyleCnt="0">
        <dgm:presLayoutVars>
          <dgm:chPref val="3"/>
          <dgm:dir/>
          <dgm:animLvl val="lvl"/>
          <dgm:resizeHandles/>
        </dgm:presLayoutVars>
      </dgm:prSet>
      <dgm:spPr/>
    </dgm:pt>
    <dgm:pt modelId="{EAC9B847-7AF2-4394-9582-A75CA3C0A850}" type="pres">
      <dgm:prSet presAssocID="{99296540-4E90-4926-969A-4811F354F365}" presName="horFlow" presStyleCnt="0"/>
      <dgm:spPr/>
    </dgm:pt>
    <dgm:pt modelId="{80B96F22-8123-42CF-8DEE-9CBBD3833C17}" type="pres">
      <dgm:prSet presAssocID="{99296540-4E90-4926-969A-4811F354F365}" presName="bigChev" presStyleLbl="node1" presStyleIdx="0" presStyleCnt="2"/>
      <dgm:spPr/>
    </dgm:pt>
    <dgm:pt modelId="{C00F4E09-A73D-43D2-8B19-6371EAD36655}" type="pres">
      <dgm:prSet presAssocID="{63BD2D3B-BE3D-43F0-A1AA-20CC4B5E050A}" presName="parTrans" presStyleCnt="0"/>
      <dgm:spPr/>
    </dgm:pt>
    <dgm:pt modelId="{42CC3BAF-8BAC-4847-88AD-626277546C39}" type="pres">
      <dgm:prSet presAssocID="{FA7CB9EA-0BBF-42DB-A5F1-376B8AEEE22C}" presName="node" presStyleLbl="alignAccFollowNode1" presStyleIdx="0" presStyleCnt="5">
        <dgm:presLayoutVars>
          <dgm:bulletEnabled val="1"/>
        </dgm:presLayoutVars>
      </dgm:prSet>
      <dgm:spPr/>
    </dgm:pt>
    <dgm:pt modelId="{107BBFD2-7024-43C4-8F71-8F865F1031FB}" type="pres">
      <dgm:prSet presAssocID="{43127BF7-1504-486A-8947-460824D376BD}" presName="sibTrans" presStyleCnt="0"/>
      <dgm:spPr/>
    </dgm:pt>
    <dgm:pt modelId="{BAA11FF1-CDD4-4DA1-B9EC-1BADF05A5542}" type="pres">
      <dgm:prSet presAssocID="{5741FF17-8B74-41F7-AA39-A0D2CA9BCBE9}" presName="node" presStyleLbl="alignAccFollowNode1" presStyleIdx="1" presStyleCnt="5">
        <dgm:presLayoutVars>
          <dgm:bulletEnabled val="1"/>
        </dgm:presLayoutVars>
      </dgm:prSet>
      <dgm:spPr/>
    </dgm:pt>
    <dgm:pt modelId="{D7B9985C-4E38-4708-ACBE-F6CE1DA20233}" type="pres">
      <dgm:prSet presAssocID="{C0A9F957-B871-4EBD-8104-24EEC0907DFA}" presName="sibTrans" presStyleCnt="0"/>
      <dgm:spPr/>
    </dgm:pt>
    <dgm:pt modelId="{B3081627-0B0C-401C-BFC3-CA49482A1D59}" type="pres">
      <dgm:prSet presAssocID="{D418887A-2F22-4746-B4CF-D43A4548AFFD}" presName="node" presStyleLbl="alignAccFollowNode1" presStyleIdx="2" presStyleCnt="5">
        <dgm:presLayoutVars>
          <dgm:bulletEnabled val="1"/>
        </dgm:presLayoutVars>
      </dgm:prSet>
      <dgm:spPr/>
    </dgm:pt>
    <dgm:pt modelId="{F4307DB6-FAEE-49AA-A9A0-F74E54AD80D3}" type="pres">
      <dgm:prSet presAssocID="{99296540-4E90-4926-969A-4811F354F365}" presName="vSp" presStyleCnt="0"/>
      <dgm:spPr/>
    </dgm:pt>
    <dgm:pt modelId="{313AC581-D93D-450F-8BB4-A28B345DB0AE}" type="pres">
      <dgm:prSet presAssocID="{A31E7B57-AE7F-4535-A342-2949D4D3CBBF}" presName="horFlow" presStyleCnt="0"/>
      <dgm:spPr/>
    </dgm:pt>
    <dgm:pt modelId="{A48E5123-ABFF-4878-AEF0-43C9D649D7EC}" type="pres">
      <dgm:prSet presAssocID="{A31E7B57-AE7F-4535-A342-2949D4D3CBBF}" presName="bigChev" presStyleLbl="node1" presStyleIdx="1" presStyleCnt="2"/>
      <dgm:spPr/>
    </dgm:pt>
    <dgm:pt modelId="{7BE4DA90-E9A2-4B2F-A724-783311BBA2AD}" type="pres">
      <dgm:prSet presAssocID="{40DF730A-D3A0-40BE-B1EA-BB6B67D17868}" presName="parTrans" presStyleCnt="0"/>
      <dgm:spPr/>
    </dgm:pt>
    <dgm:pt modelId="{38DA9F59-D7C8-4486-AB38-E7379EA52BCE}" type="pres">
      <dgm:prSet presAssocID="{43D5A86E-5207-40B4-9E3F-0925F2F88F6A}" presName="node" presStyleLbl="alignAccFollowNode1" presStyleIdx="3" presStyleCnt="5">
        <dgm:presLayoutVars>
          <dgm:bulletEnabled val="1"/>
        </dgm:presLayoutVars>
      </dgm:prSet>
      <dgm:spPr/>
    </dgm:pt>
    <dgm:pt modelId="{F2A21CCC-5990-42E3-B34B-9504F45BDAA5}" type="pres">
      <dgm:prSet presAssocID="{685C6A70-9D4C-470C-A3C9-FB43D104E984}" presName="sibTrans" presStyleCnt="0"/>
      <dgm:spPr/>
    </dgm:pt>
    <dgm:pt modelId="{5FC74637-134A-4E46-AFBC-76DECA6E1195}" type="pres">
      <dgm:prSet presAssocID="{28F62101-E4A9-43F8-9B81-671047582586}" presName="node" presStyleLbl="alignAccFollowNode1" presStyleIdx="4" presStyleCnt="5">
        <dgm:presLayoutVars>
          <dgm:bulletEnabled val="1"/>
        </dgm:presLayoutVars>
      </dgm:prSet>
      <dgm:spPr/>
    </dgm:pt>
  </dgm:ptLst>
  <dgm:cxnLst>
    <dgm:cxn modelId="{FC767308-7750-4284-AFF6-DC59D6A22343}" type="presOf" srcId="{5741FF17-8B74-41F7-AA39-A0D2CA9BCBE9}" destId="{BAA11FF1-CDD4-4DA1-B9EC-1BADF05A5542}" srcOrd="0" destOrd="0" presId="urn:microsoft.com/office/officeart/2005/8/layout/lProcess3"/>
    <dgm:cxn modelId="{F2797E0E-FA33-418D-9F50-1904CC0CCAED}" srcId="{99296540-4E90-4926-969A-4811F354F365}" destId="{FA7CB9EA-0BBF-42DB-A5F1-376B8AEEE22C}" srcOrd="0" destOrd="0" parTransId="{63BD2D3B-BE3D-43F0-A1AA-20CC4B5E050A}" sibTransId="{43127BF7-1504-486A-8947-460824D376BD}"/>
    <dgm:cxn modelId="{C90AD512-CD4D-4393-A193-304164766A60}" type="presOf" srcId="{A31E7B57-AE7F-4535-A342-2949D4D3CBBF}" destId="{A48E5123-ABFF-4878-AEF0-43C9D649D7EC}" srcOrd="0" destOrd="0" presId="urn:microsoft.com/office/officeart/2005/8/layout/lProcess3"/>
    <dgm:cxn modelId="{6952541F-DBFC-4EE8-8764-93914E03CCEF}" type="presOf" srcId="{D418887A-2F22-4746-B4CF-D43A4548AFFD}" destId="{B3081627-0B0C-401C-BFC3-CA49482A1D59}" srcOrd="0" destOrd="0" presId="urn:microsoft.com/office/officeart/2005/8/layout/lProcess3"/>
    <dgm:cxn modelId="{99409B23-32F3-4DE9-92DE-77B73E0CC9EA}" srcId="{A31E7B57-AE7F-4535-A342-2949D4D3CBBF}" destId="{28F62101-E4A9-43F8-9B81-671047582586}" srcOrd="1" destOrd="0" parTransId="{1E07810C-6975-4373-891E-E41F37910607}" sibTransId="{70591CED-6A29-45E2-A1EC-A52386E8F91D}"/>
    <dgm:cxn modelId="{B8CFE16D-DCA2-4D6D-A8BD-636ABD91A746}" type="presOf" srcId="{FA7CB9EA-0BBF-42DB-A5F1-376B8AEEE22C}" destId="{42CC3BAF-8BAC-4847-88AD-626277546C39}" srcOrd="0" destOrd="0" presId="urn:microsoft.com/office/officeart/2005/8/layout/lProcess3"/>
    <dgm:cxn modelId="{CDF92F50-9F24-4169-AFE6-FAD2934FDD06}" type="presOf" srcId="{5975678C-6320-4AED-BBB5-25F3FBC4F14C}" destId="{0EE6F2AB-F0C4-492F-8B30-3151D29EE5A2}" srcOrd="0" destOrd="0" presId="urn:microsoft.com/office/officeart/2005/8/layout/lProcess3"/>
    <dgm:cxn modelId="{FF9E667C-EC48-475D-8317-ECF0E30907F6}" srcId="{5975678C-6320-4AED-BBB5-25F3FBC4F14C}" destId="{A31E7B57-AE7F-4535-A342-2949D4D3CBBF}" srcOrd="1" destOrd="0" parTransId="{B03B7228-4729-4BD1-8C51-9BA51295EC14}" sibTransId="{7AB3A6B2-9A2B-44C1-886E-2E02103DD540}"/>
    <dgm:cxn modelId="{7E73C29F-B0CF-4475-853B-258CB0B50235}" type="presOf" srcId="{28F62101-E4A9-43F8-9B81-671047582586}" destId="{5FC74637-134A-4E46-AFBC-76DECA6E1195}" srcOrd="0" destOrd="0" presId="urn:microsoft.com/office/officeart/2005/8/layout/lProcess3"/>
    <dgm:cxn modelId="{1F5AB6B2-EBE6-4E36-91FC-03771729A988}" srcId="{99296540-4E90-4926-969A-4811F354F365}" destId="{D418887A-2F22-4746-B4CF-D43A4548AFFD}" srcOrd="2" destOrd="0" parTransId="{56D2EC83-65D3-4D6E-94E6-C3A296DA7997}" sibTransId="{6592E4D4-F926-4EED-9054-93E7C33397DE}"/>
    <dgm:cxn modelId="{099963BA-1F1E-4800-8FB8-CAB7663EE9F2}" type="presOf" srcId="{43D5A86E-5207-40B4-9E3F-0925F2F88F6A}" destId="{38DA9F59-D7C8-4486-AB38-E7379EA52BCE}" srcOrd="0" destOrd="0" presId="urn:microsoft.com/office/officeart/2005/8/layout/lProcess3"/>
    <dgm:cxn modelId="{F930F5CD-E6ED-41AC-8F7B-78349AA2C676}" srcId="{5975678C-6320-4AED-BBB5-25F3FBC4F14C}" destId="{99296540-4E90-4926-969A-4811F354F365}" srcOrd="0" destOrd="0" parTransId="{C5479EFA-66EB-47F0-9EAA-670F499246BC}" sibTransId="{7EA89F20-FD1E-4E1E-863A-579E93C606E2}"/>
    <dgm:cxn modelId="{3EE47FD7-B0A1-4669-9DC4-0EEB5C29802B}" type="presOf" srcId="{99296540-4E90-4926-969A-4811F354F365}" destId="{80B96F22-8123-42CF-8DEE-9CBBD3833C17}" srcOrd="0" destOrd="0" presId="urn:microsoft.com/office/officeart/2005/8/layout/lProcess3"/>
    <dgm:cxn modelId="{B91CEAF1-36A1-467E-AFE5-40E12F0EC9D5}" srcId="{A31E7B57-AE7F-4535-A342-2949D4D3CBBF}" destId="{43D5A86E-5207-40B4-9E3F-0925F2F88F6A}" srcOrd="0" destOrd="0" parTransId="{40DF730A-D3A0-40BE-B1EA-BB6B67D17868}" sibTransId="{685C6A70-9D4C-470C-A3C9-FB43D104E984}"/>
    <dgm:cxn modelId="{CF0517FE-F956-4F2F-AFFB-6E1F0A91B36C}" srcId="{99296540-4E90-4926-969A-4811F354F365}" destId="{5741FF17-8B74-41F7-AA39-A0D2CA9BCBE9}" srcOrd="1" destOrd="0" parTransId="{629BD3BE-933D-4806-B8D2-65EE411A1CC9}" sibTransId="{C0A9F957-B871-4EBD-8104-24EEC0907DFA}"/>
    <dgm:cxn modelId="{2B86F3C0-679F-4241-93C3-86F859D7AA34}" type="presParOf" srcId="{0EE6F2AB-F0C4-492F-8B30-3151D29EE5A2}" destId="{EAC9B847-7AF2-4394-9582-A75CA3C0A850}" srcOrd="0" destOrd="0" presId="urn:microsoft.com/office/officeart/2005/8/layout/lProcess3"/>
    <dgm:cxn modelId="{1D722000-BABE-4DF8-A4A0-9D2A47FCEE56}" type="presParOf" srcId="{EAC9B847-7AF2-4394-9582-A75CA3C0A850}" destId="{80B96F22-8123-42CF-8DEE-9CBBD3833C17}" srcOrd="0" destOrd="0" presId="urn:microsoft.com/office/officeart/2005/8/layout/lProcess3"/>
    <dgm:cxn modelId="{09DDDDC3-B4E0-4B94-9A31-45C411549771}" type="presParOf" srcId="{EAC9B847-7AF2-4394-9582-A75CA3C0A850}" destId="{C00F4E09-A73D-43D2-8B19-6371EAD36655}" srcOrd="1" destOrd="0" presId="urn:microsoft.com/office/officeart/2005/8/layout/lProcess3"/>
    <dgm:cxn modelId="{D9B4E6C9-272A-4D74-924D-7303833FD272}" type="presParOf" srcId="{EAC9B847-7AF2-4394-9582-A75CA3C0A850}" destId="{42CC3BAF-8BAC-4847-88AD-626277546C39}" srcOrd="2" destOrd="0" presId="urn:microsoft.com/office/officeart/2005/8/layout/lProcess3"/>
    <dgm:cxn modelId="{FC1B37F3-5EE4-47F9-8413-3AB74606227D}" type="presParOf" srcId="{EAC9B847-7AF2-4394-9582-A75CA3C0A850}" destId="{107BBFD2-7024-43C4-8F71-8F865F1031FB}" srcOrd="3" destOrd="0" presId="urn:microsoft.com/office/officeart/2005/8/layout/lProcess3"/>
    <dgm:cxn modelId="{9EDF2976-8376-4D4B-A520-511528B0BBA0}" type="presParOf" srcId="{EAC9B847-7AF2-4394-9582-A75CA3C0A850}" destId="{BAA11FF1-CDD4-4DA1-B9EC-1BADF05A5542}" srcOrd="4" destOrd="0" presId="urn:microsoft.com/office/officeart/2005/8/layout/lProcess3"/>
    <dgm:cxn modelId="{DFBB1BB7-FB97-43CA-8BF0-C72432E7166D}" type="presParOf" srcId="{EAC9B847-7AF2-4394-9582-A75CA3C0A850}" destId="{D7B9985C-4E38-4708-ACBE-F6CE1DA20233}" srcOrd="5" destOrd="0" presId="urn:microsoft.com/office/officeart/2005/8/layout/lProcess3"/>
    <dgm:cxn modelId="{4ECDDDAB-BABF-445E-BC2C-D6C5E2F435DE}" type="presParOf" srcId="{EAC9B847-7AF2-4394-9582-A75CA3C0A850}" destId="{B3081627-0B0C-401C-BFC3-CA49482A1D59}" srcOrd="6" destOrd="0" presId="urn:microsoft.com/office/officeart/2005/8/layout/lProcess3"/>
    <dgm:cxn modelId="{9A2AA448-6968-4F27-953D-69A28832587F}" type="presParOf" srcId="{0EE6F2AB-F0C4-492F-8B30-3151D29EE5A2}" destId="{F4307DB6-FAEE-49AA-A9A0-F74E54AD80D3}" srcOrd="1" destOrd="0" presId="urn:microsoft.com/office/officeart/2005/8/layout/lProcess3"/>
    <dgm:cxn modelId="{901B0406-A187-4EEA-8EA7-81A4513C6A64}" type="presParOf" srcId="{0EE6F2AB-F0C4-492F-8B30-3151D29EE5A2}" destId="{313AC581-D93D-450F-8BB4-A28B345DB0AE}" srcOrd="2" destOrd="0" presId="urn:microsoft.com/office/officeart/2005/8/layout/lProcess3"/>
    <dgm:cxn modelId="{C1DFD81F-8EDC-415D-B1E8-793ADA4DE5C5}" type="presParOf" srcId="{313AC581-D93D-450F-8BB4-A28B345DB0AE}" destId="{A48E5123-ABFF-4878-AEF0-43C9D649D7EC}" srcOrd="0" destOrd="0" presId="urn:microsoft.com/office/officeart/2005/8/layout/lProcess3"/>
    <dgm:cxn modelId="{C84D46BD-3879-4645-B251-D83D8EB36CB9}" type="presParOf" srcId="{313AC581-D93D-450F-8BB4-A28B345DB0AE}" destId="{7BE4DA90-E9A2-4B2F-A724-783311BBA2AD}" srcOrd="1" destOrd="0" presId="urn:microsoft.com/office/officeart/2005/8/layout/lProcess3"/>
    <dgm:cxn modelId="{043B057C-5D63-4A7B-998D-AEA01434E9DB}" type="presParOf" srcId="{313AC581-D93D-450F-8BB4-A28B345DB0AE}" destId="{38DA9F59-D7C8-4486-AB38-E7379EA52BCE}" srcOrd="2" destOrd="0" presId="urn:microsoft.com/office/officeart/2005/8/layout/lProcess3"/>
    <dgm:cxn modelId="{4B23CAD1-2EA0-4DA5-B361-2B7E65954256}" type="presParOf" srcId="{313AC581-D93D-450F-8BB4-A28B345DB0AE}" destId="{F2A21CCC-5990-42E3-B34B-9504F45BDAA5}" srcOrd="3" destOrd="0" presId="urn:microsoft.com/office/officeart/2005/8/layout/lProcess3"/>
    <dgm:cxn modelId="{8D0B3836-B194-4F76-874A-EF3B30DE6C44}" type="presParOf" srcId="{313AC581-D93D-450F-8BB4-A28B345DB0AE}" destId="{5FC74637-134A-4E46-AFBC-76DECA6E1195}" srcOrd="4"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F84EDB8-61A4-4417-BB3B-83F794244057}" type="doc">
      <dgm:prSet loTypeId="urn:microsoft.com/office/officeart/2005/8/layout/vList2" loCatId="list" qsTypeId="urn:microsoft.com/office/officeart/2005/8/quickstyle/simple1" qsCatId="simple" csTypeId="urn:microsoft.com/office/officeart/2005/8/colors/accent3_2" csCatId="accent3"/>
      <dgm:spPr/>
      <dgm:t>
        <a:bodyPr/>
        <a:lstStyle/>
        <a:p>
          <a:endParaRPr lang="zh-CN" altLang="en-US"/>
        </a:p>
      </dgm:t>
    </dgm:pt>
    <dgm:pt modelId="{11938334-35F6-42E2-BE8D-FEA96558F662}">
      <dgm:prSet/>
      <dgm:spPr/>
      <dgm:t>
        <a:bodyPr/>
        <a:lstStyle/>
        <a:p>
          <a:r>
            <a:rPr lang="en-US" dirty="0">
              <a:solidFill>
                <a:schemeClr val="tx1"/>
              </a:solidFill>
            </a:rPr>
            <a:t>1</a:t>
          </a:r>
          <a:r>
            <a:rPr lang="zh-CN" dirty="0">
              <a:solidFill>
                <a:schemeClr val="tx1"/>
              </a:solidFill>
            </a:rPr>
            <a:t>）建立焦点，确定活动的业务流程</a:t>
          </a:r>
        </a:p>
      </dgm:t>
    </dgm:pt>
    <dgm:pt modelId="{51F275DC-9C8A-45E9-91C6-F7C180B1CD79}" type="parTrans" cxnId="{07FE7A61-0934-4E91-8C1D-FAF0084772E3}">
      <dgm:prSet/>
      <dgm:spPr/>
      <dgm:t>
        <a:bodyPr/>
        <a:lstStyle/>
        <a:p>
          <a:endParaRPr lang="zh-CN" altLang="en-US"/>
        </a:p>
      </dgm:t>
    </dgm:pt>
    <dgm:pt modelId="{D3FC4795-F07D-48C0-A15F-A81D90DF59C9}" type="sibTrans" cxnId="{07FE7A61-0934-4E91-8C1D-FAF0084772E3}">
      <dgm:prSet/>
      <dgm:spPr/>
      <dgm:t>
        <a:bodyPr/>
        <a:lstStyle/>
        <a:p>
          <a:endParaRPr lang="zh-CN" altLang="en-US"/>
        </a:p>
      </dgm:t>
    </dgm:pt>
    <dgm:pt modelId="{F7E6D072-DEF1-4C89-B8BB-0C6ED458F523}">
      <dgm:prSet/>
      <dgm:spPr/>
      <dgm:t>
        <a:bodyPr/>
        <a:lstStyle/>
        <a:p>
          <a:r>
            <a:rPr lang="en-US" dirty="0">
              <a:solidFill>
                <a:schemeClr val="tx1"/>
              </a:solidFill>
            </a:rPr>
            <a:t>2</a:t>
          </a:r>
          <a:r>
            <a:rPr lang="zh-CN" dirty="0">
              <a:solidFill>
                <a:schemeClr val="tx1"/>
              </a:solidFill>
            </a:rPr>
            <a:t>）确定业务对象</a:t>
          </a:r>
        </a:p>
      </dgm:t>
    </dgm:pt>
    <dgm:pt modelId="{6264C23A-206B-42D9-8467-6E4007773993}" type="parTrans" cxnId="{3D7A18B2-4020-4917-9486-E21A4A9CC847}">
      <dgm:prSet/>
      <dgm:spPr/>
      <dgm:t>
        <a:bodyPr/>
        <a:lstStyle/>
        <a:p>
          <a:endParaRPr lang="zh-CN" altLang="en-US"/>
        </a:p>
      </dgm:t>
    </dgm:pt>
    <dgm:pt modelId="{8CC71B91-7198-479E-A5A4-154566358361}" type="sibTrans" cxnId="{3D7A18B2-4020-4917-9486-E21A4A9CC847}">
      <dgm:prSet/>
      <dgm:spPr/>
      <dgm:t>
        <a:bodyPr/>
        <a:lstStyle/>
        <a:p>
          <a:endParaRPr lang="zh-CN" altLang="en-US"/>
        </a:p>
      </dgm:t>
    </dgm:pt>
    <dgm:pt modelId="{F04FC0DB-2EE1-4C78-AF17-10A0E14C8C7C}">
      <dgm:prSet/>
      <dgm:spPr/>
      <dgm:t>
        <a:bodyPr/>
        <a:lstStyle/>
        <a:p>
          <a:r>
            <a:rPr lang="en-US" dirty="0">
              <a:solidFill>
                <a:schemeClr val="tx1"/>
              </a:solidFill>
            </a:rPr>
            <a:t>3</a:t>
          </a:r>
          <a:r>
            <a:rPr lang="zh-CN" dirty="0">
              <a:solidFill>
                <a:schemeClr val="tx1"/>
              </a:solidFill>
            </a:rPr>
            <a:t>）确定其实和终止状态，识别前置和后置条件、工作流边界</a:t>
          </a:r>
        </a:p>
      </dgm:t>
    </dgm:pt>
    <dgm:pt modelId="{3FFF98A0-22B6-4707-BC86-FE0A30E810BD}" type="parTrans" cxnId="{21287762-1413-44A5-9504-5C75BAB82B31}">
      <dgm:prSet/>
      <dgm:spPr/>
      <dgm:t>
        <a:bodyPr/>
        <a:lstStyle/>
        <a:p>
          <a:endParaRPr lang="zh-CN" altLang="en-US"/>
        </a:p>
      </dgm:t>
    </dgm:pt>
    <dgm:pt modelId="{A519290F-BECA-448A-AC20-FE4A96ACD28B}" type="sibTrans" cxnId="{21287762-1413-44A5-9504-5C75BAB82B31}">
      <dgm:prSet/>
      <dgm:spPr/>
      <dgm:t>
        <a:bodyPr/>
        <a:lstStyle/>
        <a:p>
          <a:endParaRPr lang="zh-CN" altLang="en-US"/>
        </a:p>
      </dgm:t>
    </dgm:pt>
    <dgm:pt modelId="{4DA14A6C-4111-4C33-AD1F-EDF87664A64E}">
      <dgm:prSet/>
      <dgm:spPr/>
      <dgm:t>
        <a:bodyPr/>
        <a:lstStyle/>
        <a:p>
          <a:r>
            <a:rPr lang="en-US" dirty="0">
              <a:solidFill>
                <a:schemeClr val="tx1"/>
              </a:solidFill>
            </a:rPr>
            <a:t>4</a:t>
          </a:r>
          <a:r>
            <a:rPr lang="zh-CN" dirty="0">
              <a:solidFill>
                <a:schemeClr val="tx1"/>
              </a:solidFill>
            </a:rPr>
            <a:t>）说明随时间发生的动作和活动</a:t>
          </a:r>
        </a:p>
      </dgm:t>
    </dgm:pt>
    <dgm:pt modelId="{CA67693F-BB09-4BD5-B6F2-7CA906A911CA}" type="parTrans" cxnId="{43AB01B3-D138-4845-AB0C-206E32C16700}">
      <dgm:prSet/>
      <dgm:spPr/>
      <dgm:t>
        <a:bodyPr/>
        <a:lstStyle/>
        <a:p>
          <a:endParaRPr lang="zh-CN" altLang="en-US"/>
        </a:p>
      </dgm:t>
    </dgm:pt>
    <dgm:pt modelId="{14F4FA35-9082-4798-8CB9-6880F01AEF0C}" type="sibTrans" cxnId="{43AB01B3-D138-4845-AB0C-206E32C16700}">
      <dgm:prSet/>
      <dgm:spPr/>
      <dgm:t>
        <a:bodyPr/>
        <a:lstStyle/>
        <a:p>
          <a:endParaRPr lang="zh-CN" altLang="en-US"/>
        </a:p>
      </dgm:t>
    </dgm:pt>
    <dgm:pt modelId="{8F0E4507-BBCB-4B45-B013-2B7F3B51E5D7}">
      <dgm:prSet/>
      <dgm:spPr/>
      <dgm:t>
        <a:bodyPr/>
        <a:lstStyle/>
        <a:p>
          <a:r>
            <a:rPr lang="en-US" dirty="0">
              <a:solidFill>
                <a:schemeClr val="tx1"/>
              </a:solidFill>
            </a:rPr>
            <a:t>5</a:t>
          </a:r>
          <a:r>
            <a:rPr lang="zh-CN" dirty="0">
              <a:solidFill>
                <a:schemeClr val="tx1"/>
              </a:solidFill>
            </a:rPr>
            <a:t>）对复杂重复的活动集合归到一个状态节点，并单独用活动图表示</a:t>
          </a:r>
        </a:p>
      </dgm:t>
    </dgm:pt>
    <dgm:pt modelId="{3917772F-2AF1-4B64-A1F0-631FCD3C3702}" type="parTrans" cxnId="{5BB42E8B-88D5-43A3-BBFA-B94AA7337738}">
      <dgm:prSet/>
      <dgm:spPr/>
      <dgm:t>
        <a:bodyPr/>
        <a:lstStyle/>
        <a:p>
          <a:endParaRPr lang="zh-CN" altLang="en-US"/>
        </a:p>
      </dgm:t>
    </dgm:pt>
    <dgm:pt modelId="{39628070-3252-457C-8F7B-EC86E9657B7D}" type="sibTrans" cxnId="{5BB42E8B-88D5-43A3-BBFA-B94AA7337738}">
      <dgm:prSet/>
      <dgm:spPr/>
      <dgm:t>
        <a:bodyPr/>
        <a:lstStyle/>
        <a:p>
          <a:endParaRPr lang="zh-CN" altLang="en-US"/>
        </a:p>
      </dgm:t>
    </dgm:pt>
    <dgm:pt modelId="{204C8502-117B-434E-A17A-4C7A12C2E463}">
      <dgm:prSet/>
      <dgm:spPr/>
      <dgm:t>
        <a:bodyPr/>
        <a:lstStyle/>
        <a:p>
          <a:r>
            <a:rPr lang="en-US" dirty="0">
              <a:solidFill>
                <a:schemeClr val="tx1"/>
              </a:solidFill>
            </a:rPr>
            <a:t>6</a:t>
          </a:r>
          <a:r>
            <a:rPr lang="zh-CN" dirty="0">
              <a:solidFill>
                <a:schemeClr val="tx1"/>
              </a:solidFill>
            </a:rPr>
            <a:t>）找出连接活动和动作的转换，考虑分支、汇合等</a:t>
          </a:r>
        </a:p>
      </dgm:t>
    </dgm:pt>
    <dgm:pt modelId="{989727C5-2760-403E-B5E1-72F3FB76A2D2}" type="parTrans" cxnId="{9BDA872D-AC2B-4E4A-933E-A86AC70BCC78}">
      <dgm:prSet/>
      <dgm:spPr/>
      <dgm:t>
        <a:bodyPr/>
        <a:lstStyle/>
        <a:p>
          <a:endParaRPr lang="zh-CN" altLang="en-US"/>
        </a:p>
      </dgm:t>
    </dgm:pt>
    <dgm:pt modelId="{CAEECA4C-8B74-4695-8BB2-FE36986709BF}" type="sibTrans" cxnId="{9BDA872D-AC2B-4E4A-933E-A86AC70BCC78}">
      <dgm:prSet/>
      <dgm:spPr/>
      <dgm:t>
        <a:bodyPr/>
        <a:lstStyle/>
        <a:p>
          <a:endParaRPr lang="zh-CN" altLang="en-US"/>
        </a:p>
      </dgm:t>
    </dgm:pt>
    <dgm:pt modelId="{D059AA4A-1705-4C3D-AA2D-ACE15A6CB3F1}">
      <dgm:prSet/>
      <dgm:spPr/>
      <dgm:t>
        <a:bodyPr/>
        <a:lstStyle/>
        <a:p>
          <a:r>
            <a:rPr lang="en-US" dirty="0">
              <a:solidFill>
                <a:schemeClr val="tx1"/>
              </a:solidFill>
            </a:rPr>
            <a:t>7</a:t>
          </a:r>
          <a:r>
            <a:rPr lang="zh-CN" dirty="0">
              <a:solidFill>
                <a:schemeClr val="tx1"/>
              </a:solidFill>
            </a:rPr>
            <a:t>）将涉及的重要对象加入到活动图中</a:t>
          </a:r>
        </a:p>
      </dgm:t>
    </dgm:pt>
    <dgm:pt modelId="{1D23144A-E73A-4B63-8678-A5BAAF6A6D42}" type="parTrans" cxnId="{3561D501-F3C2-48DD-B3A8-A5837E3DCB4E}">
      <dgm:prSet/>
      <dgm:spPr/>
      <dgm:t>
        <a:bodyPr/>
        <a:lstStyle/>
        <a:p>
          <a:endParaRPr lang="zh-CN" altLang="en-US"/>
        </a:p>
      </dgm:t>
    </dgm:pt>
    <dgm:pt modelId="{600178B8-C69E-46EB-AA97-70C513292298}" type="sibTrans" cxnId="{3561D501-F3C2-48DD-B3A8-A5837E3DCB4E}">
      <dgm:prSet/>
      <dgm:spPr/>
      <dgm:t>
        <a:bodyPr/>
        <a:lstStyle/>
        <a:p>
          <a:endParaRPr lang="zh-CN" altLang="en-US"/>
        </a:p>
      </dgm:t>
    </dgm:pt>
    <dgm:pt modelId="{C0E0DC24-47A2-4B57-8004-34294173E3B0}" type="pres">
      <dgm:prSet presAssocID="{8F84EDB8-61A4-4417-BB3B-83F794244057}" presName="linear" presStyleCnt="0">
        <dgm:presLayoutVars>
          <dgm:animLvl val="lvl"/>
          <dgm:resizeHandles val="exact"/>
        </dgm:presLayoutVars>
      </dgm:prSet>
      <dgm:spPr/>
    </dgm:pt>
    <dgm:pt modelId="{3E2BAF37-5B9B-433D-A6B9-9B112B42B208}" type="pres">
      <dgm:prSet presAssocID="{11938334-35F6-42E2-BE8D-FEA96558F662}" presName="parentText" presStyleLbl="node1" presStyleIdx="0" presStyleCnt="7">
        <dgm:presLayoutVars>
          <dgm:chMax val="0"/>
          <dgm:bulletEnabled val="1"/>
        </dgm:presLayoutVars>
      </dgm:prSet>
      <dgm:spPr/>
    </dgm:pt>
    <dgm:pt modelId="{947E186F-D281-4CCF-88B3-CE56A4D43D22}" type="pres">
      <dgm:prSet presAssocID="{D3FC4795-F07D-48C0-A15F-A81D90DF59C9}" presName="spacer" presStyleCnt="0"/>
      <dgm:spPr/>
    </dgm:pt>
    <dgm:pt modelId="{6BFEA972-86B7-4A31-9BE5-62CE855C97FA}" type="pres">
      <dgm:prSet presAssocID="{F7E6D072-DEF1-4C89-B8BB-0C6ED458F523}" presName="parentText" presStyleLbl="node1" presStyleIdx="1" presStyleCnt="7">
        <dgm:presLayoutVars>
          <dgm:chMax val="0"/>
          <dgm:bulletEnabled val="1"/>
        </dgm:presLayoutVars>
      </dgm:prSet>
      <dgm:spPr/>
    </dgm:pt>
    <dgm:pt modelId="{500DEEEE-0C35-4E45-B17A-1B52E72200EC}" type="pres">
      <dgm:prSet presAssocID="{8CC71B91-7198-479E-A5A4-154566358361}" presName="spacer" presStyleCnt="0"/>
      <dgm:spPr/>
    </dgm:pt>
    <dgm:pt modelId="{5D2C672A-D203-4DB0-BF55-A08DC697934C}" type="pres">
      <dgm:prSet presAssocID="{F04FC0DB-2EE1-4C78-AF17-10A0E14C8C7C}" presName="parentText" presStyleLbl="node1" presStyleIdx="2" presStyleCnt="7">
        <dgm:presLayoutVars>
          <dgm:chMax val="0"/>
          <dgm:bulletEnabled val="1"/>
        </dgm:presLayoutVars>
      </dgm:prSet>
      <dgm:spPr/>
    </dgm:pt>
    <dgm:pt modelId="{8728F47A-6292-41A0-9E23-4F6507B08BDD}" type="pres">
      <dgm:prSet presAssocID="{A519290F-BECA-448A-AC20-FE4A96ACD28B}" presName="spacer" presStyleCnt="0"/>
      <dgm:spPr/>
    </dgm:pt>
    <dgm:pt modelId="{3D843592-029B-4433-836B-E9ACDC13104B}" type="pres">
      <dgm:prSet presAssocID="{4DA14A6C-4111-4C33-AD1F-EDF87664A64E}" presName="parentText" presStyleLbl="node1" presStyleIdx="3" presStyleCnt="7">
        <dgm:presLayoutVars>
          <dgm:chMax val="0"/>
          <dgm:bulletEnabled val="1"/>
        </dgm:presLayoutVars>
      </dgm:prSet>
      <dgm:spPr/>
    </dgm:pt>
    <dgm:pt modelId="{B398A88E-0E1C-4812-B033-9D16F8BBD871}" type="pres">
      <dgm:prSet presAssocID="{14F4FA35-9082-4798-8CB9-6880F01AEF0C}" presName="spacer" presStyleCnt="0"/>
      <dgm:spPr/>
    </dgm:pt>
    <dgm:pt modelId="{8BEC9E68-5CFF-49DC-BD7B-106426069E73}" type="pres">
      <dgm:prSet presAssocID="{8F0E4507-BBCB-4B45-B013-2B7F3B51E5D7}" presName="parentText" presStyleLbl="node1" presStyleIdx="4" presStyleCnt="7">
        <dgm:presLayoutVars>
          <dgm:chMax val="0"/>
          <dgm:bulletEnabled val="1"/>
        </dgm:presLayoutVars>
      </dgm:prSet>
      <dgm:spPr/>
    </dgm:pt>
    <dgm:pt modelId="{A5E9FA73-EE20-474E-84B3-48DFF7EF2A09}" type="pres">
      <dgm:prSet presAssocID="{39628070-3252-457C-8F7B-EC86E9657B7D}" presName="spacer" presStyleCnt="0"/>
      <dgm:spPr/>
    </dgm:pt>
    <dgm:pt modelId="{B0162695-F6EC-4D35-9FE7-29FA820FC9E8}" type="pres">
      <dgm:prSet presAssocID="{204C8502-117B-434E-A17A-4C7A12C2E463}" presName="parentText" presStyleLbl="node1" presStyleIdx="5" presStyleCnt="7">
        <dgm:presLayoutVars>
          <dgm:chMax val="0"/>
          <dgm:bulletEnabled val="1"/>
        </dgm:presLayoutVars>
      </dgm:prSet>
      <dgm:spPr/>
    </dgm:pt>
    <dgm:pt modelId="{0226A85B-4A56-4943-AD48-68FCCEFD1473}" type="pres">
      <dgm:prSet presAssocID="{CAEECA4C-8B74-4695-8BB2-FE36986709BF}" presName="spacer" presStyleCnt="0"/>
      <dgm:spPr/>
    </dgm:pt>
    <dgm:pt modelId="{640F3362-3A51-4FB3-9DFC-E7FC7A274278}" type="pres">
      <dgm:prSet presAssocID="{D059AA4A-1705-4C3D-AA2D-ACE15A6CB3F1}" presName="parentText" presStyleLbl="node1" presStyleIdx="6" presStyleCnt="7">
        <dgm:presLayoutVars>
          <dgm:chMax val="0"/>
          <dgm:bulletEnabled val="1"/>
        </dgm:presLayoutVars>
      </dgm:prSet>
      <dgm:spPr/>
    </dgm:pt>
  </dgm:ptLst>
  <dgm:cxnLst>
    <dgm:cxn modelId="{3561D501-F3C2-48DD-B3A8-A5837E3DCB4E}" srcId="{8F84EDB8-61A4-4417-BB3B-83F794244057}" destId="{D059AA4A-1705-4C3D-AA2D-ACE15A6CB3F1}" srcOrd="6" destOrd="0" parTransId="{1D23144A-E73A-4B63-8678-A5BAAF6A6D42}" sibTransId="{600178B8-C69E-46EB-AA97-70C513292298}"/>
    <dgm:cxn modelId="{C0CFA404-D579-4A62-96DC-83BD8573950B}" type="presOf" srcId="{F7E6D072-DEF1-4C89-B8BB-0C6ED458F523}" destId="{6BFEA972-86B7-4A31-9BE5-62CE855C97FA}" srcOrd="0" destOrd="0" presId="urn:microsoft.com/office/officeart/2005/8/layout/vList2"/>
    <dgm:cxn modelId="{C9EB6F16-F70F-4E23-BFD9-C6900551E325}" type="presOf" srcId="{F04FC0DB-2EE1-4C78-AF17-10A0E14C8C7C}" destId="{5D2C672A-D203-4DB0-BF55-A08DC697934C}" srcOrd="0" destOrd="0" presId="urn:microsoft.com/office/officeart/2005/8/layout/vList2"/>
    <dgm:cxn modelId="{9BDA872D-AC2B-4E4A-933E-A86AC70BCC78}" srcId="{8F84EDB8-61A4-4417-BB3B-83F794244057}" destId="{204C8502-117B-434E-A17A-4C7A12C2E463}" srcOrd="5" destOrd="0" parTransId="{989727C5-2760-403E-B5E1-72F3FB76A2D2}" sibTransId="{CAEECA4C-8B74-4695-8BB2-FE36986709BF}"/>
    <dgm:cxn modelId="{07FE7A61-0934-4E91-8C1D-FAF0084772E3}" srcId="{8F84EDB8-61A4-4417-BB3B-83F794244057}" destId="{11938334-35F6-42E2-BE8D-FEA96558F662}" srcOrd="0" destOrd="0" parTransId="{51F275DC-9C8A-45E9-91C6-F7C180B1CD79}" sibTransId="{D3FC4795-F07D-48C0-A15F-A81D90DF59C9}"/>
    <dgm:cxn modelId="{21287762-1413-44A5-9504-5C75BAB82B31}" srcId="{8F84EDB8-61A4-4417-BB3B-83F794244057}" destId="{F04FC0DB-2EE1-4C78-AF17-10A0E14C8C7C}" srcOrd="2" destOrd="0" parTransId="{3FFF98A0-22B6-4707-BC86-FE0A30E810BD}" sibTransId="{A519290F-BECA-448A-AC20-FE4A96ACD28B}"/>
    <dgm:cxn modelId="{2D41F94E-3C93-4CF5-BDE1-B18B2931C2AE}" type="presOf" srcId="{4DA14A6C-4111-4C33-AD1F-EDF87664A64E}" destId="{3D843592-029B-4433-836B-E9ACDC13104B}" srcOrd="0" destOrd="0" presId="urn:microsoft.com/office/officeart/2005/8/layout/vList2"/>
    <dgm:cxn modelId="{5BB42E8B-88D5-43A3-BBFA-B94AA7337738}" srcId="{8F84EDB8-61A4-4417-BB3B-83F794244057}" destId="{8F0E4507-BBCB-4B45-B013-2B7F3B51E5D7}" srcOrd="4" destOrd="0" parTransId="{3917772F-2AF1-4B64-A1F0-631FCD3C3702}" sibTransId="{39628070-3252-457C-8F7B-EC86E9657B7D}"/>
    <dgm:cxn modelId="{644BD79F-ACEA-4F97-BAFC-A713433562C2}" type="presOf" srcId="{204C8502-117B-434E-A17A-4C7A12C2E463}" destId="{B0162695-F6EC-4D35-9FE7-29FA820FC9E8}" srcOrd="0" destOrd="0" presId="urn:microsoft.com/office/officeart/2005/8/layout/vList2"/>
    <dgm:cxn modelId="{DCE640A2-91DA-4696-A71C-863E4872408C}" type="presOf" srcId="{8F0E4507-BBCB-4B45-B013-2B7F3B51E5D7}" destId="{8BEC9E68-5CFF-49DC-BD7B-106426069E73}" srcOrd="0" destOrd="0" presId="urn:microsoft.com/office/officeart/2005/8/layout/vList2"/>
    <dgm:cxn modelId="{5EF0CCA8-A47A-4BA4-800F-E28EE93C65F0}" type="presOf" srcId="{11938334-35F6-42E2-BE8D-FEA96558F662}" destId="{3E2BAF37-5B9B-433D-A6B9-9B112B42B208}" srcOrd="0" destOrd="0" presId="urn:microsoft.com/office/officeart/2005/8/layout/vList2"/>
    <dgm:cxn modelId="{3D7A18B2-4020-4917-9486-E21A4A9CC847}" srcId="{8F84EDB8-61A4-4417-BB3B-83F794244057}" destId="{F7E6D072-DEF1-4C89-B8BB-0C6ED458F523}" srcOrd="1" destOrd="0" parTransId="{6264C23A-206B-42D9-8467-6E4007773993}" sibTransId="{8CC71B91-7198-479E-A5A4-154566358361}"/>
    <dgm:cxn modelId="{43AB01B3-D138-4845-AB0C-206E32C16700}" srcId="{8F84EDB8-61A4-4417-BB3B-83F794244057}" destId="{4DA14A6C-4111-4C33-AD1F-EDF87664A64E}" srcOrd="3" destOrd="0" parTransId="{CA67693F-BB09-4BD5-B6F2-7CA906A911CA}" sibTransId="{14F4FA35-9082-4798-8CB9-6880F01AEF0C}"/>
    <dgm:cxn modelId="{A9E513B8-E213-40CA-AA83-CB71EDD7EBD9}" type="presOf" srcId="{D059AA4A-1705-4C3D-AA2D-ACE15A6CB3F1}" destId="{640F3362-3A51-4FB3-9DFC-E7FC7A274278}" srcOrd="0" destOrd="0" presId="urn:microsoft.com/office/officeart/2005/8/layout/vList2"/>
    <dgm:cxn modelId="{7D78ECE2-24B3-4D22-81A3-2FD6A5E8EC2B}" type="presOf" srcId="{8F84EDB8-61A4-4417-BB3B-83F794244057}" destId="{C0E0DC24-47A2-4B57-8004-34294173E3B0}" srcOrd="0" destOrd="0" presId="urn:microsoft.com/office/officeart/2005/8/layout/vList2"/>
    <dgm:cxn modelId="{C8AB4300-74D9-49D4-B09D-9DE365DE4F42}" type="presParOf" srcId="{C0E0DC24-47A2-4B57-8004-34294173E3B0}" destId="{3E2BAF37-5B9B-433D-A6B9-9B112B42B208}" srcOrd="0" destOrd="0" presId="urn:microsoft.com/office/officeart/2005/8/layout/vList2"/>
    <dgm:cxn modelId="{E394BB50-7B8F-40A5-AA75-1BF7AA2227E6}" type="presParOf" srcId="{C0E0DC24-47A2-4B57-8004-34294173E3B0}" destId="{947E186F-D281-4CCF-88B3-CE56A4D43D22}" srcOrd="1" destOrd="0" presId="urn:microsoft.com/office/officeart/2005/8/layout/vList2"/>
    <dgm:cxn modelId="{82C3FF8D-3A8E-4748-A6F9-DFD419055FC6}" type="presParOf" srcId="{C0E0DC24-47A2-4B57-8004-34294173E3B0}" destId="{6BFEA972-86B7-4A31-9BE5-62CE855C97FA}" srcOrd="2" destOrd="0" presId="urn:microsoft.com/office/officeart/2005/8/layout/vList2"/>
    <dgm:cxn modelId="{A9348EF9-057F-4962-BD41-0A9BF3FF19E3}" type="presParOf" srcId="{C0E0DC24-47A2-4B57-8004-34294173E3B0}" destId="{500DEEEE-0C35-4E45-B17A-1B52E72200EC}" srcOrd="3" destOrd="0" presId="urn:microsoft.com/office/officeart/2005/8/layout/vList2"/>
    <dgm:cxn modelId="{A61B8E1C-3A21-456C-B1F1-C981D4E8C1AF}" type="presParOf" srcId="{C0E0DC24-47A2-4B57-8004-34294173E3B0}" destId="{5D2C672A-D203-4DB0-BF55-A08DC697934C}" srcOrd="4" destOrd="0" presId="urn:microsoft.com/office/officeart/2005/8/layout/vList2"/>
    <dgm:cxn modelId="{5DE1046E-8F90-44CE-B141-EE95087A5DF4}" type="presParOf" srcId="{C0E0DC24-47A2-4B57-8004-34294173E3B0}" destId="{8728F47A-6292-41A0-9E23-4F6507B08BDD}" srcOrd="5" destOrd="0" presId="urn:microsoft.com/office/officeart/2005/8/layout/vList2"/>
    <dgm:cxn modelId="{50B4D4E5-8042-4A95-91F1-A2C680A059E3}" type="presParOf" srcId="{C0E0DC24-47A2-4B57-8004-34294173E3B0}" destId="{3D843592-029B-4433-836B-E9ACDC13104B}" srcOrd="6" destOrd="0" presId="urn:microsoft.com/office/officeart/2005/8/layout/vList2"/>
    <dgm:cxn modelId="{79053B57-9023-478A-A4F7-FBA6D8B04E70}" type="presParOf" srcId="{C0E0DC24-47A2-4B57-8004-34294173E3B0}" destId="{B398A88E-0E1C-4812-B033-9D16F8BBD871}" srcOrd="7" destOrd="0" presId="urn:microsoft.com/office/officeart/2005/8/layout/vList2"/>
    <dgm:cxn modelId="{6467FE16-3C99-4807-B97C-475770902FB8}" type="presParOf" srcId="{C0E0DC24-47A2-4B57-8004-34294173E3B0}" destId="{8BEC9E68-5CFF-49DC-BD7B-106426069E73}" srcOrd="8" destOrd="0" presId="urn:microsoft.com/office/officeart/2005/8/layout/vList2"/>
    <dgm:cxn modelId="{7A2FB14B-B6D1-4691-AFA5-427D73F92298}" type="presParOf" srcId="{C0E0DC24-47A2-4B57-8004-34294173E3B0}" destId="{A5E9FA73-EE20-474E-84B3-48DFF7EF2A09}" srcOrd="9" destOrd="0" presId="urn:microsoft.com/office/officeart/2005/8/layout/vList2"/>
    <dgm:cxn modelId="{36D08B88-5B43-474E-A0B5-752E145A84AB}" type="presParOf" srcId="{C0E0DC24-47A2-4B57-8004-34294173E3B0}" destId="{B0162695-F6EC-4D35-9FE7-29FA820FC9E8}" srcOrd="10" destOrd="0" presId="urn:microsoft.com/office/officeart/2005/8/layout/vList2"/>
    <dgm:cxn modelId="{DF2A91B5-47D7-4F1E-BAE0-735045B0978A}" type="presParOf" srcId="{C0E0DC24-47A2-4B57-8004-34294173E3B0}" destId="{0226A85B-4A56-4943-AD48-68FCCEFD1473}" srcOrd="11" destOrd="0" presId="urn:microsoft.com/office/officeart/2005/8/layout/vList2"/>
    <dgm:cxn modelId="{4101ED04-83E5-443E-AE30-9BE7E3407D90}" type="presParOf" srcId="{C0E0DC24-47A2-4B57-8004-34294173E3B0}" destId="{640F3362-3A51-4FB3-9DFC-E7FC7A274278}"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64619-ACDA-40E1-AC9E-948131127A3A}">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7368C19-5E3E-4A32-8B76-BBA447DE6969}">
      <dsp:nvSpPr>
        <dsp:cNvPr id="0" name=""/>
        <dsp:cNvSpPr/>
      </dsp:nvSpPr>
      <dsp:spPr>
        <a:xfrm>
          <a:off x="492024" y="334530"/>
          <a:ext cx="9963850" cy="66940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45720" rIns="45720" bIns="45720" numCol="1" spcCol="1270" anchor="ctr" anchorCtr="0">
          <a:noAutofit/>
        </a:bodyPr>
        <a:lstStyle/>
        <a:p>
          <a:pPr marL="0" lvl="0" indent="0" algn="l" defTabSz="800100">
            <a:lnSpc>
              <a:spcPct val="90000"/>
            </a:lnSpc>
            <a:spcBef>
              <a:spcPct val="0"/>
            </a:spcBef>
            <a:spcAft>
              <a:spcPct val="35000"/>
            </a:spcAft>
            <a:buNone/>
          </a:pPr>
          <a:r>
            <a:rPr lang="zh-CN" sz="1800" kern="1200" dirty="0"/>
            <a:t>（</a:t>
          </a:r>
          <a:r>
            <a:rPr lang="en-US" sz="1800" kern="1200" dirty="0"/>
            <a:t>1</a:t>
          </a:r>
          <a:r>
            <a:rPr lang="zh-CN" sz="1800" kern="1200" dirty="0"/>
            <a:t>）明确系统应具备什么功能，这些功能是否满足客户的基本需求，并与系统开发人员达成一致。</a:t>
          </a:r>
        </a:p>
      </dsp:txBody>
      <dsp:txXfrm>
        <a:off x="492024" y="334530"/>
        <a:ext cx="9963850" cy="669409"/>
      </dsp:txXfrm>
    </dsp:sp>
    <dsp:sp modelId="{08E19808-B2AD-4928-BA0B-0B4A0254B1EA}">
      <dsp:nvSpPr>
        <dsp:cNvPr id="0" name=""/>
        <dsp:cNvSpPr/>
      </dsp:nvSpPr>
      <dsp:spPr>
        <a:xfrm>
          <a:off x="73643" y="250854"/>
          <a:ext cx="836762" cy="836762"/>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186BD69-12C9-4800-A779-2DC90EAFB117}">
      <dsp:nvSpPr>
        <dsp:cNvPr id="0" name=""/>
        <dsp:cNvSpPr/>
      </dsp:nvSpPr>
      <dsp:spPr>
        <a:xfrm>
          <a:off x="875812" y="1338819"/>
          <a:ext cx="9580062" cy="66940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45720" rIns="45720" bIns="45720" numCol="1" spcCol="1270" anchor="ctr" anchorCtr="0">
          <a:noAutofit/>
        </a:bodyPr>
        <a:lstStyle/>
        <a:p>
          <a:pPr marL="0" lvl="0" indent="0" algn="l" defTabSz="800100">
            <a:lnSpc>
              <a:spcPct val="90000"/>
            </a:lnSpc>
            <a:spcBef>
              <a:spcPct val="0"/>
            </a:spcBef>
            <a:spcAft>
              <a:spcPct val="35000"/>
            </a:spcAft>
            <a:buNone/>
          </a:pPr>
          <a:r>
            <a:rPr lang="zh-CN" sz="1800" kern="1200" dirty="0"/>
            <a:t>（</a:t>
          </a:r>
          <a:r>
            <a:rPr lang="en-US" sz="1800" kern="1200" dirty="0"/>
            <a:t>2</a:t>
          </a:r>
          <a:r>
            <a:rPr lang="zh-CN" sz="1800" kern="1200" dirty="0"/>
            <a:t>）为系统的功能提供清晰一致的描述，用例模型应用于系统开发的整个过程，为后阶段的系统设计和开发工作打下良好的基础。</a:t>
          </a:r>
        </a:p>
      </dsp:txBody>
      <dsp:txXfrm>
        <a:off x="875812" y="1338819"/>
        <a:ext cx="9580062" cy="669409"/>
      </dsp:txXfrm>
    </dsp:sp>
    <dsp:sp modelId="{C425DE77-7A8D-4211-AE60-D81343B21F2C}">
      <dsp:nvSpPr>
        <dsp:cNvPr id="0" name=""/>
        <dsp:cNvSpPr/>
      </dsp:nvSpPr>
      <dsp:spPr>
        <a:xfrm>
          <a:off x="457431" y="1255143"/>
          <a:ext cx="836762" cy="836762"/>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A96AA5-099E-49F6-A7AA-E4007892292A}">
      <dsp:nvSpPr>
        <dsp:cNvPr id="0" name=""/>
        <dsp:cNvSpPr/>
      </dsp:nvSpPr>
      <dsp:spPr>
        <a:xfrm>
          <a:off x="875812" y="2343108"/>
          <a:ext cx="9580062" cy="66940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45720" rIns="45720" bIns="45720" numCol="1" spcCol="1270" anchor="ctr" anchorCtr="0">
          <a:noAutofit/>
        </a:bodyPr>
        <a:lstStyle/>
        <a:p>
          <a:pPr marL="0" lvl="0" indent="0" algn="l" defTabSz="800100">
            <a:lnSpc>
              <a:spcPct val="90000"/>
            </a:lnSpc>
            <a:spcBef>
              <a:spcPct val="0"/>
            </a:spcBef>
            <a:spcAft>
              <a:spcPct val="35000"/>
            </a:spcAft>
            <a:buNone/>
          </a:pPr>
          <a:r>
            <a:rPr lang="zh-CN" sz="1800" kern="1200"/>
            <a:t>（</a:t>
          </a:r>
          <a:r>
            <a:rPr lang="en-US" sz="1800" kern="1200"/>
            <a:t>3</a:t>
          </a:r>
          <a:r>
            <a:rPr lang="zh-CN" sz="1800" kern="1200"/>
            <a:t>）为系统测试打下基础，可以用于验证最终实现的系统所完成的功能是否符合客户的最初需求。</a:t>
          </a:r>
        </a:p>
      </dsp:txBody>
      <dsp:txXfrm>
        <a:off x="875812" y="2343108"/>
        <a:ext cx="9580062" cy="669409"/>
      </dsp:txXfrm>
    </dsp:sp>
    <dsp:sp modelId="{076D39D8-2418-48FA-8BC5-1BAF8428FD46}">
      <dsp:nvSpPr>
        <dsp:cNvPr id="0" name=""/>
        <dsp:cNvSpPr/>
      </dsp:nvSpPr>
      <dsp:spPr>
        <a:xfrm>
          <a:off x="457431" y="2259432"/>
          <a:ext cx="836762" cy="836762"/>
        </a:xfrm>
        <a:prstGeom prst="ellipse">
          <a:avLst/>
        </a:prstGeom>
        <a:solidFill>
          <a:schemeClr val="tx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ECC1BA-DC24-46FD-988F-6C05628ED240}">
      <dsp:nvSpPr>
        <dsp:cNvPr id="0" name=""/>
        <dsp:cNvSpPr/>
      </dsp:nvSpPr>
      <dsp:spPr>
        <a:xfrm>
          <a:off x="492024" y="3347397"/>
          <a:ext cx="9963850" cy="66940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45720" rIns="45720" bIns="45720" numCol="1" spcCol="1270" anchor="ctr" anchorCtr="0">
          <a:noAutofit/>
        </a:bodyPr>
        <a:lstStyle/>
        <a:p>
          <a:pPr marL="0" lvl="0" indent="0" algn="l" defTabSz="800100">
            <a:lnSpc>
              <a:spcPct val="90000"/>
            </a:lnSpc>
            <a:spcBef>
              <a:spcPct val="0"/>
            </a:spcBef>
            <a:spcAft>
              <a:spcPct val="35000"/>
            </a:spcAft>
            <a:buNone/>
          </a:pPr>
          <a:r>
            <a:rPr lang="zh-CN" sz="1800" kern="1200"/>
            <a:t>（</a:t>
          </a:r>
          <a:r>
            <a:rPr lang="en-US" sz="1800" kern="1200"/>
            <a:t>4</a:t>
          </a:r>
          <a:r>
            <a:rPr lang="zh-CN" sz="1800" kern="1200"/>
            <a:t>）通过从需求的功能用例出发跟踪进入到系统中具体实现的类和方法，可以检查其是否正确。</a:t>
          </a:r>
        </a:p>
      </dsp:txBody>
      <dsp:txXfrm>
        <a:off x="492024" y="3347397"/>
        <a:ext cx="9963850" cy="669409"/>
      </dsp:txXfrm>
    </dsp:sp>
    <dsp:sp modelId="{20ABE61E-48B9-461E-9E97-BF7F40B23353}">
      <dsp:nvSpPr>
        <dsp:cNvPr id="0" name=""/>
        <dsp:cNvSpPr/>
      </dsp:nvSpPr>
      <dsp:spPr>
        <a:xfrm>
          <a:off x="73643" y="3263721"/>
          <a:ext cx="836762" cy="836762"/>
        </a:xfrm>
        <a:prstGeom prst="ellipse">
          <a:avLst/>
        </a:prstGeom>
        <a:solidFill>
          <a:schemeClr val="tx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C29912-284D-4228-8B74-9428B7B389B6}">
      <dsp:nvSpPr>
        <dsp:cNvPr id="0" name=""/>
        <dsp:cNvSpPr/>
      </dsp:nvSpPr>
      <dsp:spPr>
        <a:xfrm>
          <a:off x="0" y="399561"/>
          <a:ext cx="4971495" cy="50017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tx1"/>
              </a:solidFill>
            </a:rPr>
            <a:t>1</a:t>
          </a:r>
          <a:r>
            <a:rPr lang="zh-CN" sz="1900" kern="1200" dirty="0">
              <a:solidFill>
                <a:schemeClr val="tx1"/>
              </a:solidFill>
            </a:rPr>
            <a:t>）收集涉及的抽象概念（类和属性）</a:t>
          </a:r>
        </a:p>
      </dsp:txBody>
      <dsp:txXfrm>
        <a:off x="24417" y="423978"/>
        <a:ext cx="4922661" cy="451341"/>
      </dsp:txXfrm>
    </dsp:sp>
    <dsp:sp modelId="{07A34839-1C70-41A6-BDD1-22EA1DF255E2}">
      <dsp:nvSpPr>
        <dsp:cNvPr id="0" name=""/>
        <dsp:cNvSpPr/>
      </dsp:nvSpPr>
      <dsp:spPr>
        <a:xfrm>
          <a:off x="0" y="954456"/>
          <a:ext cx="4971495" cy="50017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tx1"/>
              </a:solidFill>
            </a:rPr>
            <a:t>2</a:t>
          </a:r>
          <a:r>
            <a:rPr lang="zh-CN" sz="1900" kern="1200" dirty="0">
              <a:solidFill>
                <a:schemeClr val="tx1"/>
              </a:solidFill>
            </a:rPr>
            <a:t>）识别前置后置条件和必须保持的信息</a:t>
          </a:r>
        </a:p>
      </dsp:txBody>
      <dsp:txXfrm>
        <a:off x="24417" y="978873"/>
        <a:ext cx="4922661" cy="451341"/>
      </dsp:txXfrm>
    </dsp:sp>
    <dsp:sp modelId="{2B7A2E6F-0193-4E27-9C4A-69649CC2FE23}">
      <dsp:nvSpPr>
        <dsp:cNvPr id="0" name=""/>
        <dsp:cNvSpPr/>
      </dsp:nvSpPr>
      <dsp:spPr>
        <a:xfrm>
          <a:off x="0" y="1509351"/>
          <a:ext cx="4971495" cy="50017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tx1"/>
              </a:solidFill>
            </a:rPr>
            <a:t>3</a:t>
          </a:r>
          <a:r>
            <a:rPr lang="zh-CN" sz="1900" kern="1200" dirty="0">
              <a:solidFill>
                <a:schemeClr val="tx1"/>
              </a:solidFill>
            </a:rPr>
            <a:t>）说明随时间发生的活动，表示为活动节点</a:t>
          </a:r>
        </a:p>
      </dsp:txBody>
      <dsp:txXfrm>
        <a:off x="24417" y="1533768"/>
        <a:ext cx="4922661" cy="451341"/>
      </dsp:txXfrm>
    </dsp:sp>
    <dsp:sp modelId="{671CF38D-50B2-479A-B048-B1DCCA0AD03A}">
      <dsp:nvSpPr>
        <dsp:cNvPr id="0" name=""/>
        <dsp:cNvSpPr/>
      </dsp:nvSpPr>
      <dsp:spPr>
        <a:xfrm>
          <a:off x="0" y="2064246"/>
          <a:ext cx="4971495" cy="50017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tx1"/>
              </a:solidFill>
            </a:rPr>
            <a:t>4</a:t>
          </a:r>
          <a:r>
            <a:rPr lang="zh-CN" sz="1900" kern="1200" dirty="0">
              <a:solidFill>
                <a:schemeClr val="tx1"/>
              </a:solidFill>
            </a:rPr>
            <a:t>）使用分支、循环等语句</a:t>
          </a:r>
        </a:p>
      </dsp:txBody>
      <dsp:txXfrm>
        <a:off x="24417" y="2088663"/>
        <a:ext cx="4922661" cy="451341"/>
      </dsp:txXfrm>
    </dsp:sp>
    <dsp:sp modelId="{496CD383-F652-4581-860D-73D42765EB4A}">
      <dsp:nvSpPr>
        <dsp:cNvPr id="0" name=""/>
        <dsp:cNvSpPr/>
      </dsp:nvSpPr>
      <dsp:spPr>
        <a:xfrm>
          <a:off x="0" y="2619141"/>
          <a:ext cx="4971495" cy="50017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tx1"/>
              </a:solidFill>
            </a:rPr>
            <a:t>5</a:t>
          </a:r>
          <a:r>
            <a:rPr lang="zh-CN" sz="1900" kern="1200" dirty="0">
              <a:solidFill>
                <a:schemeClr val="tx1"/>
              </a:solidFill>
            </a:rPr>
            <a:t>）当操作属于主动类时使用分岔、汇合</a:t>
          </a:r>
        </a:p>
      </dsp:txBody>
      <dsp:txXfrm>
        <a:off x="24417" y="2643558"/>
        <a:ext cx="4922661" cy="4513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B99C1C-6A55-4579-BF99-EA21BCB4D6F3}">
      <dsp:nvSpPr>
        <dsp:cNvPr id="0" name=""/>
        <dsp:cNvSpPr/>
      </dsp:nvSpPr>
      <dsp:spPr>
        <a:xfrm>
          <a:off x="4877" y="475366"/>
          <a:ext cx="2839417" cy="1135766"/>
        </a:xfrm>
        <a:prstGeom prst="chevron">
          <a:avLst/>
        </a:prstGeom>
        <a:solidFill>
          <a:schemeClr val="accent3">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(1)	</a:t>
          </a:r>
          <a:r>
            <a:rPr lang="zh-CN" sz="1600" kern="1200" dirty="0"/>
            <a:t>参与者</a:t>
          </a:r>
          <a:r>
            <a:rPr lang="en-US" sz="1600" kern="1200" dirty="0"/>
            <a:t>(Actor)</a:t>
          </a:r>
          <a:r>
            <a:rPr lang="zh-CN" sz="1600" kern="1200" dirty="0"/>
            <a:t>：也称为角色，它代表系统的用户。</a:t>
          </a:r>
        </a:p>
      </dsp:txBody>
      <dsp:txXfrm>
        <a:off x="572760" y="475366"/>
        <a:ext cx="1703651" cy="1135766"/>
      </dsp:txXfrm>
    </dsp:sp>
    <dsp:sp modelId="{E55B97F7-C42F-4068-BB9B-7102152C1075}">
      <dsp:nvSpPr>
        <dsp:cNvPr id="0" name=""/>
        <dsp:cNvSpPr/>
      </dsp:nvSpPr>
      <dsp:spPr>
        <a:xfrm>
          <a:off x="2560353" y="475366"/>
          <a:ext cx="2839417" cy="1135766"/>
        </a:xfrm>
        <a:prstGeom prst="chevron">
          <a:avLst/>
        </a:prstGeom>
        <a:solidFill>
          <a:schemeClr val="accent3">
            <a:shade val="50000"/>
            <a:hueOff val="0"/>
            <a:satOff val="0"/>
            <a:lumOff val="179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(2)	</a:t>
          </a:r>
          <a:r>
            <a:rPr lang="zh-CN" sz="1600" kern="1200" dirty="0"/>
            <a:t>系统边界</a:t>
          </a:r>
          <a:r>
            <a:rPr lang="en-US" sz="1600" kern="1200" dirty="0"/>
            <a:t>(</a:t>
          </a:r>
          <a:r>
            <a:rPr lang="en-US" sz="1600" kern="1200" dirty="0" err="1"/>
            <a:t>SystemScope</a:t>
          </a:r>
          <a:r>
            <a:rPr lang="en-US" sz="1600" kern="1200" dirty="0"/>
            <a:t>):</a:t>
          </a:r>
          <a:r>
            <a:rPr lang="zh-CN" sz="1600" kern="1200" dirty="0"/>
            <a:t>它确定系统的范围。</a:t>
          </a:r>
        </a:p>
      </dsp:txBody>
      <dsp:txXfrm>
        <a:off x="3128236" y="475366"/>
        <a:ext cx="1703651" cy="1135766"/>
      </dsp:txXfrm>
    </dsp:sp>
    <dsp:sp modelId="{A2DDC325-0327-4AEF-8C94-D2418DCEB261}">
      <dsp:nvSpPr>
        <dsp:cNvPr id="0" name=""/>
        <dsp:cNvSpPr/>
      </dsp:nvSpPr>
      <dsp:spPr>
        <a:xfrm>
          <a:off x="5115829" y="475366"/>
          <a:ext cx="2839417" cy="1135766"/>
        </a:xfrm>
        <a:prstGeom prst="chevron">
          <a:avLst/>
        </a:prstGeom>
        <a:solidFill>
          <a:schemeClr val="accent3">
            <a:shade val="50000"/>
            <a:hueOff val="0"/>
            <a:satOff val="0"/>
            <a:lumOff val="359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(3)	</a:t>
          </a:r>
          <a:r>
            <a:rPr lang="zh-CN" sz="1600" kern="1200" dirty="0"/>
            <a:t>用例</a:t>
          </a:r>
          <a:r>
            <a:rPr lang="en-US" sz="1600" kern="1200" dirty="0"/>
            <a:t>(</a:t>
          </a:r>
          <a:r>
            <a:rPr lang="en-US" sz="1600" kern="1200" dirty="0" err="1"/>
            <a:t>UseCase</a:t>
          </a:r>
          <a:r>
            <a:rPr lang="en-US" sz="1600" kern="1200" dirty="0"/>
            <a:t>)</a:t>
          </a:r>
          <a:r>
            <a:rPr lang="zh-CN" sz="1600" kern="1200" dirty="0"/>
            <a:t>：它代表系统提供的服务。</a:t>
          </a:r>
        </a:p>
      </dsp:txBody>
      <dsp:txXfrm>
        <a:off x="5683712" y="475366"/>
        <a:ext cx="1703651" cy="1135766"/>
      </dsp:txXfrm>
    </dsp:sp>
    <dsp:sp modelId="{D1D4B09B-1263-4B98-8644-10318EB9AADF}">
      <dsp:nvSpPr>
        <dsp:cNvPr id="0" name=""/>
        <dsp:cNvSpPr/>
      </dsp:nvSpPr>
      <dsp:spPr>
        <a:xfrm>
          <a:off x="7671304" y="475366"/>
          <a:ext cx="2839417" cy="1135766"/>
        </a:xfrm>
        <a:prstGeom prst="chevron">
          <a:avLst/>
        </a:prstGeom>
        <a:solidFill>
          <a:schemeClr val="accent3">
            <a:shade val="50000"/>
            <a:hueOff val="0"/>
            <a:satOff val="0"/>
            <a:lumOff val="179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(4)	</a:t>
          </a:r>
          <a:r>
            <a:rPr lang="zh-CN" sz="1600" kern="1200" dirty="0"/>
            <a:t>关联</a:t>
          </a:r>
          <a:r>
            <a:rPr lang="en-US" sz="1600" kern="1200" dirty="0"/>
            <a:t>(Association)</a:t>
          </a:r>
          <a:r>
            <a:rPr lang="zh-CN" sz="1600" kern="1200" dirty="0"/>
            <a:t>：它表示参与者与用例间的关系。</a:t>
          </a:r>
        </a:p>
      </dsp:txBody>
      <dsp:txXfrm>
        <a:off x="8239187" y="475366"/>
        <a:ext cx="1703651" cy="11357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5D375F-4059-4507-92BB-E635DE72531C}">
      <dsp:nvSpPr>
        <dsp:cNvPr id="0" name=""/>
        <dsp:cNvSpPr/>
      </dsp:nvSpPr>
      <dsp:spPr>
        <a:xfrm>
          <a:off x="0" y="26414"/>
          <a:ext cx="11601450" cy="605474"/>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dirty="0"/>
            <a:t>1</a:t>
          </a:r>
          <a:r>
            <a:rPr lang="zh-CN" sz="2300" b="1" kern="1200" dirty="0"/>
            <a:t>）如何从系统中识别出角色</a:t>
          </a:r>
          <a:endParaRPr lang="zh-CN" sz="2300" kern="1200" dirty="0"/>
        </a:p>
      </dsp:txBody>
      <dsp:txXfrm>
        <a:off x="29557" y="55971"/>
        <a:ext cx="11542336" cy="546360"/>
      </dsp:txXfrm>
    </dsp:sp>
    <dsp:sp modelId="{A584E751-964D-48A0-9F90-2F90F34FEFC9}">
      <dsp:nvSpPr>
        <dsp:cNvPr id="0" name=""/>
        <dsp:cNvSpPr/>
      </dsp:nvSpPr>
      <dsp:spPr>
        <a:xfrm>
          <a:off x="0" y="631889"/>
          <a:ext cx="11601450" cy="3427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8346"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zh-CN" sz="1800" kern="1200"/>
            <a:t>获取系统用例首先要找出系统的角色，我们可以从系统要完成的业务中识别系统的角色。</a:t>
          </a:r>
        </a:p>
        <a:p>
          <a:pPr marL="171450" lvl="1" indent="-171450" algn="l" defTabSz="800100">
            <a:lnSpc>
              <a:spcPct val="90000"/>
            </a:lnSpc>
            <a:spcBef>
              <a:spcPct val="0"/>
            </a:spcBef>
            <a:spcAft>
              <a:spcPct val="20000"/>
            </a:spcAft>
            <a:buChar char="•"/>
          </a:pPr>
          <a:r>
            <a:rPr lang="zh-CN" sz="1800" kern="1200"/>
            <a:t>通过与用户的交流，让用户回答一些问题来识别角色。可以参考以下问题。</a:t>
          </a:r>
        </a:p>
        <a:p>
          <a:pPr marL="342900" lvl="2" indent="-171450" algn="l" defTabSz="800100">
            <a:lnSpc>
              <a:spcPct val="90000"/>
            </a:lnSpc>
            <a:spcBef>
              <a:spcPct val="0"/>
            </a:spcBef>
            <a:spcAft>
              <a:spcPct val="20000"/>
            </a:spcAft>
            <a:buChar char="•"/>
          </a:pPr>
          <a:r>
            <a:rPr lang="zh-CN" sz="1800" kern="1200"/>
            <a:t>（</a:t>
          </a:r>
          <a:r>
            <a:rPr lang="en-US" sz="1800" kern="1200"/>
            <a:t>1</a:t>
          </a:r>
          <a:r>
            <a:rPr lang="zh-CN" sz="1800" kern="1200"/>
            <a:t>）	谁将使用系统的主要功能？</a:t>
          </a:r>
        </a:p>
        <a:p>
          <a:pPr marL="342900" lvl="2" indent="-171450" algn="l" defTabSz="800100">
            <a:lnSpc>
              <a:spcPct val="90000"/>
            </a:lnSpc>
            <a:spcBef>
              <a:spcPct val="0"/>
            </a:spcBef>
            <a:spcAft>
              <a:spcPct val="20000"/>
            </a:spcAft>
            <a:buChar char="•"/>
          </a:pPr>
          <a:r>
            <a:rPr lang="zh-CN" sz="1800" kern="1200"/>
            <a:t>（</a:t>
          </a:r>
          <a:r>
            <a:rPr lang="en-US" sz="1800" kern="1200"/>
            <a:t>2</a:t>
          </a:r>
          <a:r>
            <a:rPr lang="zh-CN" sz="1800" kern="1200"/>
            <a:t>）	谁需要系统的支持以完成其日常工作任务？</a:t>
          </a:r>
        </a:p>
        <a:p>
          <a:pPr marL="342900" lvl="2" indent="-171450" algn="l" defTabSz="800100">
            <a:lnSpc>
              <a:spcPct val="90000"/>
            </a:lnSpc>
            <a:spcBef>
              <a:spcPct val="0"/>
            </a:spcBef>
            <a:spcAft>
              <a:spcPct val="20000"/>
            </a:spcAft>
            <a:buChar char="•"/>
          </a:pPr>
          <a:r>
            <a:rPr lang="zh-CN" sz="1800" kern="1200"/>
            <a:t>（</a:t>
          </a:r>
          <a:r>
            <a:rPr lang="en-US" sz="1800" kern="1200"/>
            <a:t>3</a:t>
          </a:r>
          <a:r>
            <a:rPr lang="zh-CN" sz="1800" kern="1200"/>
            <a:t>）	谁负责维护、管理并保持系统正常运行？</a:t>
          </a:r>
        </a:p>
        <a:p>
          <a:pPr marL="342900" lvl="2" indent="-171450" algn="l" defTabSz="800100">
            <a:lnSpc>
              <a:spcPct val="90000"/>
            </a:lnSpc>
            <a:spcBef>
              <a:spcPct val="0"/>
            </a:spcBef>
            <a:spcAft>
              <a:spcPct val="20000"/>
            </a:spcAft>
            <a:buChar char="•"/>
          </a:pPr>
          <a:r>
            <a:rPr lang="zh-CN" sz="1800" kern="1200"/>
            <a:t>（</a:t>
          </a:r>
          <a:r>
            <a:rPr lang="en-US" sz="1800" kern="1200"/>
            <a:t>4</a:t>
          </a:r>
          <a:r>
            <a:rPr lang="zh-CN" sz="1800" kern="1200"/>
            <a:t>）	系统需要处理哪些硬设备？</a:t>
          </a:r>
        </a:p>
        <a:p>
          <a:pPr marL="342900" lvl="2" indent="-171450" algn="l" defTabSz="800100">
            <a:lnSpc>
              <a:spcPct val="90000"/>
            </a:lnSpc>
            <a:spcBef>
              <a:spcPct val="0"/>
            </a:spcBef>
            <a:spcAft>
              <a:spcPct val="20000"/>
            </a:spcAft>
            <a:buChar char="•"/>
          </a:pPr>
          <a:r>
            <a:rPr lang="zh-CN" sz="1800" kern="1200"/>
            <a:t>（</a:t>
          </a:r>
          <a:r>
            <a:rPr lang="en-US" sz="1800" kern="1200"/>
            <a:t>5</a:t>
          </a:r>
          <a:r>
            <a:rPr lang="zh-CN" sz="1800" kern="1200"/>
            <a:t>）	系统需要和哪些外部系统交互？</a:t>
          </a:r>
        </a:p>
        <a:p>
          <a:pPr marL="342900" lvl="2" indent="-171450" algn="l" defTabSz="800100">
            <a:lnSpc>
              <a:spcPct val="90000"/>
            </a:lnSpc>
            <a:spcBef>
              <a:spcPct val="0"/>
            </a:spcBef>
            <a:spcAft>
              <a:spcPct val="20000"/>
            </a:spcAft>
            <a:buChar char="•"/>
          </a:pPr>
          <a:r>
            <a:rPr lang="zh-CN" sz="1800" kern="1200"/>
            <a:t>（</a:t>
          </a:r>
          <a:r>
            <a:rPr lang="en-US" sz="1800" kern="1200"/>
            <a:t>6</a:t>
          </a:r>
          <a:r>
            <a:rPr lang="zh-CN" sz="1800" kern="1200"/>
            <a:t>）	系统运行产生的结果谁比较感兴趣？</a:t>
          </a:r>
        </a:p>
        <a:p>
          <a:pPr marL="171450" lvl="1" indent="-171450" algn="l" defTabSz="800100">
            <a:lnSpc>
              <a:spcPct val="90000"/>
            </a:lnSpc>
            <a:spcBef>
              <a:spcPct val="0"/>
            </a:spcBef>
            <a:spcAft>
              <a:spcPct val="20000"/>
            </a:spcAft>
            <a:buChar char="•"/>
          </a:pPr>
          <a:r>
            <a:rPr lang="zh-CN" sz="1800" kern="1200"/>
            <a:t>这几个问题的答案往往包括所有与系统相关的用户。进一步分析这些用户，以及他们在系统中承担的作用就可以得到角色。</a:t>
          </a:r>
        </a:p>
      </dsp:txBody>
      <dsp:txXfrm>
        <a:off x="0" y="631889"/>
        <a:ext cx="11601450" cy="34279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015C84-8987-44C1-A08E-0695FB2EAA2D}">
      <dsp:nvSpPr>
        <dsp:cNvPr id="0" name=""/>
        <dsp:cNvSpPr/>
      </dsp:nvSpPr>
      <dsp:spPr>
        <a:xfrm>
          <a:off x="5134" y="0"/>
          <a:ext cx="10505330" cy="4351338"/>
        </a:xfrm>
        <a:prstGeom prst="roundRect">
          <a:avLst>
            <a:gd name="adj" fmla="val 10000"/>
          </a:avLst>
        </a:prstGeom>
        <a:solidFill>
          <a:schemeClr val="bg1">
            <a:lumMod val="6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1" kern="1200" dirty="0"/>
            <a:t>2</a:t>
          </a:r>
          <a:r>
            <a:rPr lang="zh-CN" sz="2600" b="1" kern="1200" dirty="0"/>
            <a:t>）如何从系统中识别用例</a:t>
          </a:r>
          <a:endParaRPr lang="zh-CN" sz="2600" kern="1200" dirty="0"/>
        </a:p>
        <a:p>
          <a:pPr marL="228600" lvl="1" indent="-228600" algn="l" defTabSz="889000">
            <a:lnSpc>
              <a:spcPct val="90000"/>
            </a:lnSpc>
            <a:spcBef>
              <a:spcPct val="0"/>
            </a:spcBef>
            <a:spcAft>
              <a:spcPct val="15000"/>
            </a:spcAft>
            <a:buChar char="•"/>
          </a:pPr>
          <a:r>
            <a:rPr lang="zh-CN" sz="2000" kern="1200"/>
            <a:t>用例的获取是需求分析阶段的主要任务之一。但对于一个大系统，要直接列出用例清单常常是十分困难的。这时可先列出角色清单，再对每个角色列出它的用例，问题就会变得容易得多。在识别出了角色之后，就可以通过回答下述问题来帮助识别用例。</a:t>
          </a:r>
        </a:p>
        <a:p>
          <a:pPr marL="457200" lvl="2" indent="-228600" algn="l" defTabSz="889000">
            <a:lnSpc>
              <a:spcPct val="90000"/>
            </a:lnSpc>
            <a:spcBef>
              <a:spcPct val="0"/>
            </a:spcBef>
            <a:spcAft>
              <a:spcPct val="15000"/>
            </a:spcAft>
            <a:buChar char="•"/>
          </a:pPr>
          <a:r>
            <a:rPr lang="zh-CN" sz="2000" kern="1200"/>
            <a:t>（</a:t>
          </a:r>
          <a:r>
            <a:rPr lang="en-US" sz="2000" kern="1200"/>
            <a:t>1</a:t>
          </a:r>
          <a:r>
            <a:rPr lang="zh-CN" sz="2000" kern="1200"/>
            <a:t>）	每个角色执行的操作有什么？</a:t>
          </a:r>
        </a:p>
        <a:p>
          <a:pPr marL="457200" lvl="2" indent="-228600" algn="l" defTabSz="889000">
            <a:lnSpc>
              <a:spcPct val="90000"/>
            </a:lnSpc>
            <a:spcBef>
              <a:spcPct val="0"/>
            </a:spcBef>
            <a:spcAft>
              <a:spcPct val="15000"/>
            </a:spcAft>
            <a:buChar char="•"/>
          </a:pPr>
          <a:r>
            <a:rPr lang="zh-CN" sz="2000" kern="1200"/>
            <a:t>（</a:t>
          </a:r>
          <a:r>
            <a:rPr lang="en-US" sz="2000" kern="1200"/>
            <a:t>2</a:t>
          </a:r>
          <a:r>
            <a:rPr lang="zh-CN" sz="2000" kern="1200"/>
            <a:t>）	什么角色将要创建、存储、改变、删除或读取系统中的信息吗？</a:t>
          </a:r>
        </a:p>
        <a:p>
          <a:pPr marL="457200" lvl="2" indent="-228600" algn="l" defTabSz="889000">
            <a:lnSpc>
              <a:spcPct val="90000"/>
            </a:lnSpc>
            <a:spcBef>
              <a:spcPct val="0"/>
            </a:spcBef>
            <a:spcAft>
              <a:spcPct val="15000"/>
            </a:spcAft>
            <a:buChar char="•"/>
          </a:pPr>
          <a:r>
            <a:rPr lang="zh-CN" sz="2000" kern="1200"/>
            <a:t>（</a:t>
          </a:r>
          <a:r>
            <a:rPr lang="en-US" sz="2000" kern="1200"/>
            <a:t>3</a:t>
          </a:r>
          <a:r>
            <a:rPr lang="zh-CN" sz="2000" kern="1200"/>
            <a:t>）	什么用例会创建、存储、改变、删除或读取这个信息？</a:t>
          </a:r>
        </a:p>
        <a:p>
          <a:pPr marL="457200" lvl="2" indent="-228600" algn="l" defTabSz="889000">
            <a:lnSpc>
              <a:spcPct val="90000"/>
            </a:lnSpc>
            <a:spcBef>
              <a:spcPct val="0"/>
            </a:spcBef>
            <a:spcAft>
              <a:spcPct val="15000"/>
            </a:spcAft>
            <a:buChar char="•"/>
          </a:pPr>
          <a:r>
            <a:rPr lang="zh-CN" sz="2000" kern="1200"/>
            <a:t>（</a:t>
          </a:r>
          <a:r>
            <a:rPr lang="en-US" sz="2000" kern="1200"/>
            <a:t>4</a:t>
          </a:r>
          <a:r>
            <a:rPr lang="zh-CN" sz="2000" kern="1200"/>
            <a:t>）	角色需要通知系统外部的突然变化吗？</a:t>
          </a:r>
        </a:p>
        <a:p>
          <a:pPr marL="457200" lvl="2" indent="-228600" algn="l" defTabSz="889000">
            <a:lnSpc>
              <a:spcPct val="90000"/>
            </a:lnSpc>
            <a:spcBef>
              <a:spcPct val="0"/>
            </a:spcBef>
            <a:spcAft>
              <a:spcPct val="15000"/>
            </a:spcAft>
            <a:buChar char="•"/>
          </a:pPr>
          <a:r>
            <a:rPr lang="zh-CN" sz="2000" kern="1200"/>
            <a:t>（</a:t>
          </a:r>
          <a:r>
            <a:rPr lang="en-US" sz="2000" kern="1200"/>
            <a:t>5</a:t>
          </a:r>
          <a:r>
            <a:rPr lang="zh-CN" sz="2000" kern="1200"/>
            <a:t>）	系统需要通知角色正在发生的事情吗？</a:t>
          </a:r>
        </a:p>
        <a:p>
          <a:pPr marL="457200" lvl="2" indent="-228600" algn="l" defTabSz="889000">
            <a:lnSpc>
              <a:spcPct val="90000"/>
            </a:lnSpc>
            <a:spcBef>
              <a:spcPct val="0"/>
            </a:spcBef>
            <a:spcAft>
              <a:spcPct val="15000"/>
            </a:spcAft>
            <a:buChar char="•"/>
          </a:pPr>
          <a:r>
            <a:rPr lang="zh-CN" sz="2000" kern="1200"/>
            <a:t>（</a:t>
          </a:r>
          <a:r>
            <a:rPr lang="en-US" sz="2000" kern="1200"/>
            <a:t>6</a:t>
          </a:r>
          <a:r>
            <a:rPr lang="zh-CN" sz="2000" kern="1200"/>
            <a:t>）	什么用例将支持和维护系统？</a:t>
          </a:r>
        </a:p>
      </dsp:txBody>
      <dsp:txXfrm>
        <a:off x="132580" y="127446"/>
        <a:ext cx="10250438" cy="409644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C250E0-2B19-4CB0-A23E-6E6A2A16C4D7}">
      <dsp:nvSpPr>
        <dsp:cNvPr id="0" name=""/>
        <dsp:cNvSpPr/>
      </dsp:nvSpPr>
      <dsp:spPr>
        <a:xfrm>
          <a:off x="0" y="418418"/>
          <a:ext cx="10515600" cy="970200"/>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458216" rIns="816127" bIns="156464" numCol="1" spcCol="1270" anchor="t" anchorCtr="0">
          <a:noAutofit/>
        </a:bodyPr>
        <a:lstStyle/>
        <a:p>
          <a:pPr marL="228600" lvl="1" indent="-228600" algn="l" defTabSz="977900">
            <a:lnSpc>
              <a:spcPct val="90000"/>
            </a:lnSpc>
            <a:spcBef>
              <a:spcPct val="0"/>
            </a:spcBef>
            <a:spcAft>
              <a:spcPct val="15000"/>
            </a:spcAft>
            <a:buChar char="•"/>
          </a:pPr>
          <a:r>
            <a:rPr lang="zh-CN" sz="2200" kern="1200" dirty="0"/>
            <a:t>某些用例必须在其他用例之前完成，因为它们之间要相互依赖</a:t>
          </a:r>
        </a:p>
      </dsp:txBody>
      <dsp:txXfrm>
        <a:off x="0" y="418418"/>
        <a:ext cx="10515600" cy="970200"/>
      </dsp:txXfrm>
    </dsp:sp>
    <dsp:sp modelId="{5DA21D86-2183-4BCA-A4A0-1337B14C21FA}">
      <dsp:nvSpPr>
        <dsp:cNvPr id="0" name=""/>
        <dsp:cNvSpPr/>
      </dsp:nvSpPr>
      <dsp:spPr>
        <a:xfrm>
          <a:off x="525780" y="93698"/>
          <a:ext cx="7360920" cy="64944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977900">
            <a:lnSpc>
              <a:spcPct val="90000"/>
            </a:lnSpc>
            <a:spcBef>
              <a:spcPct val="0"/>
            </a:spcBef>
            <a:spcAft>
              <a:spcPct val="35000"/>
            </a:spcAft>
            <a:buNone/>
          </a:pPr>
          <a:r>
            <a:rPr lang="en-US" sz="2200" kern="1200" dirty="0"/>
            <a:t>2.	</a:t>
          </a:r>
          <a:r>
            <a:rPr lang="zh-CN" sz="2200" kern="1200" dirty="0"/>
            <a:t>区分用例优先次序</a:t>
          </a:r>
        </a:p>
      </dsp:txBody>
      <dsp:txXfrm>
        <a:off x="557483" y="125401"/>
        <a:ext cx="7297514" cy="586034"/>
      </dsp:txXfrm>
    </dsp:sp>
    <dsp:sp modelId="{7DF0DFC1-2D1B-4997-8063-1CEEA8D68630}">
      <dsp:nvSpPr>
        <dsp:cNvPr id="0" name=""/>
        <dsp:cNvSpPr/>
      </dsp:nvSpPr>
      <dsp:spPr>
        <a:xfrm>
          <a:off x="0" y="1832139"/>
          <a:ext cx="10515600" cy="2425500"/>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458216" rIns="816127" bIns="156464" numCol="1" spcCol="1270" anchor="t" anchorCtr="0">
          <a:noAutofit/>
        </a:bodyPr>
        <a:lstStyle/>
        <a:p>
          <a:pPr marL="228600" lvl="1" indent="-228600" algn="l" defTabSz="977900">
            <a:lnSpc>
              <a:spcPct val="90000"/>
            </a:lnSpc>
            <a:spcBef>
              <a:spcPct val="0"/>
            </a:spcBef>
            <a:spcAft>
              <a:spcPct val="15000"/>
            </a:spcAft>
            <a:buChar char="•"/>
          </a:pPr>
          <a:r>
            <a:rPr lang="zh-CN" sz="2200" kern="1200"/>
            <a:t>将已确定并细化的角色和用例放入用例图中。此时，再借助包含、扩展和泛化的关系给出用例之间的结构模型。</a:t>
          </a:r>
        </a:p>
        <a:p>
          <a:pPr marL="228600" lvl="1" indent="-228600" algn="l" defTabSz="977900">
            <a:lnSpc>
              <a:spcPct val="90000"/>
            </a:lnSpc>
            <a:spcBef>
              <a:spcPct val="0"/>
            </a:spcBef>
            <a:spcAft>
              <a:spcPct val="15000"/>
            </a:spcAft>
            <a:buChar char="•"/>
          </a:pPr>
          <a:r>
            <a:rPr lang="zh-CN" sz="2200" kern="1200"/>
            <a:t>在系统需求分析中需考虑：系统用例图模型需要哪些视图，每个视图包含什么内容？视图中成员是否需构成包？下面针对上述的图书管理系统，为其建立系统的用例图模型。</a:t>
          </a:r>
        </a:p>
      </dsp:txBody>
      <dsp:txXfrm>
        <a:off x="0" y="1832139"/>
        <a:ext cx="10515600" cy="2425500"/>
      </dsp:txXfrm>
    </dsp:sp>
    <dsp:sp modelId="{34B96811-FEA3-4EFE-9C97-4FD6544C7662}">
      <dsp:nvSpPr>
        <dsp:cNvPr id="0" name=""/>
        <dsp:cNvSpPr/>
      </dsp:nvSpPr>
      <dsp:spPr>
        <a:xfrm>
          <a:off x="525780" y="1507419"/>
          <a:ext cx="7360920" cy="64944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977900">
            <a:lnSpc>
              <a:spcPct val="90000"/>
            </a:lnSpc>
            <a:spcBef>
              <a:spcPct val="0"/>
            </a:spcBef>
            <a:spcAft>
              <a:spcPct val="35000"/>
            </a:spcAft>
            <a:buNone/>
          </a:pPr>
          <a:r>
            <a:rPr lang="en-US" sz="2200" kern="1200"/>
            <a:t>3.	</a:t>
          </a:r>
          <a:r>
            <a:rPr lang="zh-CN" sz="2200" kern="1200"/>
            <a:t>构建用例图模型</a:t>
          </a:r>
        </a:p>
      </dsp:txBody>
      <dsp:txXfrm>
        <a:off x="557483" y="1539122"/>
        <a:ext cx="7297514" cy="58603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2DEBD1-34C1-45C6-AD55-71E57D28F663}">
      <dsp:nvSpPr>
        <dsp:cNvPr id="0" name=""/>
        <dsp:cNvSpPr/>
      </dsp:nvSpPr>
      <dsp:spPr>
        <a:xfrm>
          <a:off x="0" y="14994"/>
          <a:ext cx="11087100" cy="47384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zh-CN" altLang="en-US" sz="1800" b="1" kern="1200"/>
            <a:t>对系统进行建模时，对类的识别是一个需要大量技巧的工作，下面主要介绍几种类的识别方法。</a:t>
          </a:r>
          <a:endParaRPr lang="zh-CN" altLang="en-US" sz="1800" b="1" kern="1200" dirty="0"/>
        </a:p>
      </dsp:txBody>
      <dsp:txXfrm>
        <a:off x="23131" y="38125"/>
        <a:ext cx="11040838" cy="427587"/>
      </dsp:txXfrm>
    </dsp:sp>
    <dsp:sp modelId="{68E0D72E-8C20-4281-BAB0-1CC0ED90188A}">
      <dsp:nvSpPr>
        <dsp:cNvPr id="0" name=""/>
        <dsp:cNvSpPr/>
      </dsp:nvSpPr>
      <dsp:spPr>
        <a:xfrm>
          <a:off x="0" y="540684"/>
          <a:ext cx="11087100" cy="47384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1</a:t>
          </a:r>
          <a:r>
            <a:rPr lang="zh-CN" sz="1800" kern="1200" dirty="0"/>
            <a:t>）	名词识别法</a:t>
          </a:r>
        </a:p>
      </dsp:txBody>
      <dsp:txXfrm>
        <a:off x="23131" y="563815"/>
        <a:ext cx="11040838" cy="427587"/>
      </dsp:txXfrm>
    </dsp:sp>
    <dsp:sp modelId="{BA0D81B6-5725-4143-81A5-445785946AB6}">
      <dsp:nvSpPr>
        <dsp:cNvPr id="0" name=""/>
        <dsp:cNvSpPr/>
      </dsp:nvSpPr>
      <dsp:spPr>
        <a:xfrm>
          <a:off x="0" y="1014534"/>
          <a:ext cx="11087100" cy="614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015"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zh-CN" altLang="en-US" sz="1400" kern="1200" dirty="0">
              <a:latin typeface="微软雅黑" panose="020B0503020204020204" pitchFamily="34" charset="-122"/>
              <a:ea typeface="微软雅黑" panose="020B0503020204020204" pitchFamily="34" charset="-122"/>
            </a:rPr>
            <a:t>名词识别法的关键是识别系统问题域中的实体。对系统进行描述，描述应该使用问题域中的概念和命名，从系统描述中标识名词及名词短语，其中的名词往往可以标识为对象，复数名词往往可以标识为类。</a:t>
          </a:r>
        </a:p>
      </dsp:txBody>
      <dsp:txXfrm>
        <a:off x="0" y="1014534"/>
        <a:ext cx="11087100" cy="614790"/>
      </dsp:txXfrm>
    </dsp:sp>
    <dsp:sp modelId="{AC7F61F4-726A-4C80-BBB3-E2617F36D5A0}">
      <dsp:nvSpPr>
        <dsp:cNvPr id="0" name=""/>
        <dsp:cNvSpPr/>
      </dsp:nvSpPr>
      <dsp:spPr>
        <a:xfrm>
          <a:off x="0" y="1629324"/>
          <a:ext cx="11087100" cy="47384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2</a:t>
          </a:r>
          <a:r>
            <a:rPr lang="zh-CN" sz="1800" kern="1200" dirty="0"/>
            <a:t>）	从用例中识别类</a:t>
          </a:r>
        </a:p>
      </dsp:txBody>
      <dsp:txXfrm>
        <a:off x="23131" y="1652455"/>
        <a:ext cx="11040838" cy="427587"/>
      </dsp:txXfrm>
    </dsp:sp>
    <dsp:sp modelId="{6CC78F2D-125F-483F-9AF8-49A90623AC02}">
      <dsp:nvSpPr>
        <dsp:cNvPr id="0" name=""/>
        <dsp:cNvSpPr/>
      </dsp:nvSpPr>
      <dsp:spPr>
        <a:xfrm>
          <a:off x="0" y="2103174"/>
          <a:ext cx="11087100" cy="335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015"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zh-CN" altLang="en-US" sz="1400" kern="1200" dirty="0">
              <a:latin typeface="微软雅黑" panose="020B0503020204020204" pitchFamily="34" charset="-122"/>
              <a:ea typeface="微软雅黑" panose="020B0503020204020204" pitchFamily="34" charset="-122"/>
            </a:rPr>
            <a:t>用例图是对系统进行需求分析建立的图形描述，实质上是一种系统描述的形式，自然可以根据用例描述来识别类。</a:t>
          </a:r>
        </a:p>
      </dsp:txBody>
      <dsp:txXfrm>
        <a:off x="0" y="2103174"/>
        <a:ext cx="11087100" cy="335340"/>
      </dsp:txXfrm>
    </dsp:sp>
    <dsp:sp modelId="{046C7295-F25E-4B26-A058-FDFB69DAF457}">
      <dsp:nvSpPr>
        <dsp:cNvPr id="0" name=""/>
        <dsp:cNvSpPr/>
      </dsp:nvSpPr>
      <dsp:spPr>
        <a:xfrm>
          <a:off x="0" y="2438514"/>
          <a:ext cx="11087100" cy="47384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3)	</a:t>
          </a:r>
          <a:r>
            <a:rPr lang="zh-CN" sz="1800" kern="1200" dirty="0"/>
            <a:t>使用</a:t>
          </a:r>
          <a:r>
            <a:rPr lang="en-US" sz="1800" kern="1200" dirty="0"/>
            <a:t>CRC</a:t>
          </a:r>
          <a:r>
            <a:rPr lang="zh-CN" sz="1800" kern="1200" dirty="0"/>
            <a:t>分析法</a:t>
          </a:r>
        </a:p>
      </dsp:txBody>
      <dsp:txXfrm>
        <a:off x="23131" y="2461645"/>
        <a:ext cx="11040838" cy="427587"/>
      </dsp:txXfrm>
    </dsp:sp>
    <dsp:sp modelId="{7D216D69-B2CC-4620-9297-D0FBFCA4C731}">
      <dsp:nvSpPr>
        <dsp:cNvPr id="0" name=""/>
        <dsp:cNvSpPr/>
      </dsp:nvSpPr>
      <dsp:spPr>
        <a:xfrm>
          <a:off x="0" y="2912364"/>
          <a:ext cx="11087100" cy="335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015"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latin typeface="微软雅黑" panose="020B0503020204020204" pitchFamily="34" charset="-122"/>
              <a:ea typeface="微软雅黑" panose="020B0503020204020204" pitchFamily="34" charset="-122"/>
            </a:rPr>
            <a:t>CRC</a:t>
          </a:r>
          <a:r>
            <a:rPr lang="zh-CN" sz="1400" kern="1200" dirty="0">
              <a:latin typeface="微软雅黑" panose="020B0503020204020204" pitchFamily="34" charset="-122"/>
              <a:ea typeface="微软雅黑" panose="020B0503020204020204" pitchFamily="34" charset="-122"/>
            </a:rPr>
            <a:t>卡由三部分组成：类</a:t>
          </a:r>
          <a:r>
            <a:rPr lang="en-US" sz="1400" kern="1200" dirty="0">
              <a:latin typeface="微软雅黑" panose="020B0503020204020204" pitchFamily="34" charset="-122"/>
              <a:ea typeface="微软雅黑" panose="020B0503020204020204" pitchFamily="34" charset="-122"/>
            </a:rPr>
            <a:t>(Class)</a:t>
          </a:r>
          <a:r>
            <a:rPr lang="zh-CN" sz="1400" kern="1200" dirty="0">
              <a:latin typeface="微软雅黑" panose="020B0503020204020204" pitchFamily="34" charset="-122"/>
              <a:ea typeface="微软雅黑" panose="020B0503020204020204" pitchFamily="34" charset="-122"/>
            </a:rPr>
            <a:t>、职责</a:t>
          </a:r>
          <a:r>
            <a:rPr lang="en-US" sz="1400" kern="1200" dirty="0">
              <a:latin typeface="微软雅黑" panose="020B0503020204020204" pitchFamily="34" charset="-122"/>
              <a:ea typeface="微软雅黑" panose="020B0503020204020204" pitchFamily="34" charset="-122"/>
            </a:rPr>
            <a:t>(Responsibility)</a:t>
          </a:r>
          <a:r>
            <a:rPr lang="zh-CN" sz="1400" kern="1200" dirty="0">
              <a:latin typeface="微软雅黑" panose="020B0503020204020204" pitchFamily="34" charset="-122"/>
              <a:ea typeface="微软雅黑" panose="020B0503020204020204" pitchFamily="34" charset="-122"/>
            </a:rPr>
            <a:t>和协作</a:t>
          </a:r>
          <a:r>
            <a:rPr lang="en-US" sz="1400" kern="1200" dirty="0">
              <a:latin typeface="微软雅黑" panose="020B0503020204020204" pitchFamily="34" charset="-122"/>
              <a:ea typeface="微软雅黑" panose="020B0503020204020204" pitchFamily="34" charset="-122"/>
            </a:rPr>
            <a:t>(Collaborator)</a:t>
          </a:r>
          <a:endParaRPr lang="zh-CN" sz="1400" kern="1200" dirty="0">
            <a:latin typeface="微软雅黑" panose="020B0503020204020204" pitchFamily="34" charset="-122"/>
            <a:ea typeface="微软雅黑" panose="020B0503020204020204" pitchFamily="34" charset="-122"/>
          </a:endParaRPr>
        </a:p>
      </dsp:txBody>
      <dsp:txXfrm>
        <a:off x="0" y="2912364"/>
        <a:ext cx="11087100" cy="335340"/>
      </dsp:txXfrm>
    </dsp:sp>
    <dsp:sp modelId="{F55C81E2-A679-4E5D-96A2-6A11676F8AB2}">
      <dsp:nvSpPr>
        <dsp:cNvPr id="0" name=""/>
        <dsp:cNvSpPr/>
      </dsp:nvSpPr>
      <dsp:spPr>
        <a:xfrm>
          <a:off x="0" y="3247704"/>
          <a:ext cx="11087100" cy="47384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4)	</a:t>
          </a:r>
          <a:r>
            <a:rPr lang="zh-CN" sz="1800" kern="1200" dirty="0"/>
            <a:t>领域分析法</a:t>
          </a:r>
        </a:p>
      </dsp:txBody>
      <dsp:txXfrm>
        <a:off x="23131" y="3270835"/>
        <a:ext cx="11040838" cy="427587"/>
      </dsp:txXfrm>
    </dsp:sp>
    <dsp:sp modelId="{47C14845-B255-4E2E-84AF-2AE9B1AAA8EF}">
      <dsp:nvSpPr>
        <dsp:cNvPr id="0" name=""/>
        <dsp:cNvSpPr/>
      </dsp:nvSpPr>
      <dsp:spPr>
        <a:xfrm>
          <a:off x="0" y="3721554"/>
          <a:ext cx="11087100" cy="614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015"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zh-CN" altLang="en-US" sz="1400" kern="1200" dirty="0">
              <a:latin typeface="微软雅黑" panose="020B0503020204020204" pitchFamily="34" charset="-122"/>
              <a:ea typeface="微软雅黑" panose="020B0503020204020204" pitchFamily="34" charset="-122"/>
            </a:rPr>
            <a:t>通过对某一领域中的已有应用系统、理论、技术、开发历史等的分析和研究，来标识、收集、组织和表示领域模型及软件体系结构的过程，并得到最终的结果。</a:t>
          </a:r>
        </a:p>
      </dsp:txBody>
      <dsp:txXfrm>
        <a:off x="0" y="3721554"/>
        <a:ext cx="11087100" cy="61479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45F24-A19C-479B-B3F4-62C9784D4260}">
      <dsp:nvSpPr>
        <dsp:cNvPr id="0" name=""/>
        <dsp:cNvSpPr/>
      </dsp:nvSpPr>
      <dsp:spPr>
        <a:xfrm>
          <a:off x="0" y="89739"/>
          <a:ext cx="10515600" cy="868140"/>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zh-CN" altLang="en-US" sz="2800" kern="1200" dirty="0">
              <a:latin typeface="微软雅黑" panose="020B0503020204020204" pitchFamily="34" charset="-122"/>
              <a:ea typeface="微软雅黑" panose="020B0503020204020204" pitchFamily="34" charset="-122"/>
            </a:rPr>
            <a:t>在使用类图对系统进行建模时需要注意以下几点。</a:t>
          </a:r>
        </a:p>
      </dsp:txBody>
      <dsp:txXfrm>
        <a:off x="42379" y="132118"/>
        <a:ext cx="10430842" cy="783382"/>
      </dsp:txXfrm>
    </dsp:sp>
    <dsp:sp modelId="{B1FD4D28-292E-42E7-A9AA-64FB41D5268D}">
      <dsp:nvSpPr>
        <dsp:cNvPr id="0" name=""/>
        <dsp:cNvSpPr/>
      </dsp:nvSpPr>
      <dsp:spPr>
        <a:xfrm>
          <a:off x="0" y="957879"/>
          <a:ext cx="10515600" cy="3303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dirty="0">
              <a:latin typeface="微软雅黑" panose="020B0503020204020204" pitchFamily="34" charset="-122"/>
              <a:ea typeface="微软雅黑" panose="020B0503020204020204" pitchFamily="34" charset="-122"/>
            </a:rPr>
            <a:t>(1)	</a:t>
          </a:r>
          <a:r>
            <a:rPr lang="zh-CN" sz="2200" kern="1200" dirty="0">
              <a:latin typeface="微软雅黑" panose="020B0503020204020204" pitchFamily="34" charset="-122"/>
              <a:ea typeface="微软雅黑" panose="020B0503020204020204" pitchFamily="34" charset="-122"/>
            </a:rPr>
            <a:t>应该从简单概念开始创建类图，比如类的关系等。</a:t>
          </a:r>
        </a:p>
        <a:p>
          <a:pPr marL="228600" lvl="1" indent="-228600" algn="l" defTabSz="977900">
            <a:lnSpc>
              <a:spcPct val="90000"/>
            </a:lnSpc>
            <a:spcBef>
              <a:spcPct val="0"/>
            </a:spcBef>
            <a:spcAft>
              <a:spcPct val="20000"/>
            </a:spcAft>
            <a:buChar char="•"/>
          </a:pPr>
          <a:r>
            <a:rPr lang="en-US" sz="2200" kern="1200" dirty="0">
              <a:latin typeface="微软雅黑" panose="020B0503020204020204" pitchFamily="34" charset="-122"/>
              <a:ea typeface="微软雅黑" panose="020B0503020204020204" pitchFamily="34" charset="-122"/>
            </a:rPr>
            <a:t>(2)	</a:t>
          </a:r>
          <a:r>
            <a:rPr lang="zh-CN" sz="2200" kern="1200" dirty="0">
              <a:latin typeface="微软雅黑" panose="020B0503020204020204" pitchFamily="34" charset="-122"/>
              <a:ea typeface="微软雅黑" panose="020B0503020204020204" pitchFamily="34" charset="-122"/>
            </a:rPr>
            <a:t>在项目的不同开发阶段，使用不同的观点来创建类图。如果处于分析阶段应该画概念层类图，在软件设计阶段，应该画说明层类图，当针对某个特定的技术实现时应该画实现层类图。</a:t>
          </a:r>
        </a:p>
        <a:p>
          <a:pPr marL="228600" lvl="1" indent="-228600" algn="l" defTabSz="977900">
            <a:lnSpc>
              <a:spcPct val="90000"/>
            </a:lnSpc>
            <a:spcBef>
              <a:spcPct val="0"/>
            </a:spcBef>
            <a:spcAft>
              <a:spcPct val="20000"/>
            </a:spcAft>
            <a:buChar char="•"/>
          </a:pPr>
          <a:r>
            <a:rPr lang="en-US" sz="2200" kern="1200" dirty="0">
              <a:latin typeface="微软雅黑" panose="020B0503020204020204" pitchFamily="34" charset="-122"/>
              <a:ea typeface="微软雅黑" panose="020B0503020204020204" pitchFamily="34" charset="-122"/>
            </a:rPr>
            <a:t>(3)	</a:t>
          </a:r>
          <a:r>
            <a:rPr lang="zh-CN" sz="2200" kern="1200" dirty="0">
              <a:latin typeface="微软雅黑" panose="020B0503020204020204" pitchFamily="34" charset="-122"/>
              <a:ea typeface="微软雅黑" panose="020B0503020204020204" pitchFamily="34" charset="-122"/>
            </a:rPr>
            <a:t>不要为每个事物都画一个模型，应该把精力放在关键的领域。使用类图的最大危险是过早地着眼于实现的细节，为了避免这个问题，应该将重点放在概念层和说明层。</a:t>
          </a:r>
        </a:p>
      </dsp:txBody>
      <dsp:txXfrm>
        <a:off x="0" y="957879"/>
        <a:ext cx="10515600" cy="330372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B96F22-8123-42CF-8DEE-9CBBD3833C17}">
      <dsp:nvSpPr>
        <dsp:cNvPr id="0" name=""/>
        <dsp:cNvSpPr/>
      </dsp:nvSpPr>
      <dsp:spPr>
        <a:xfrm>
          <a:off x="6545" y="738441"/>
          <a:ext cx="3358008" cy="1343203"/>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990" tIns="23495" rIns="0" bIns="23495" numCol="1" spcCol="1270" anchor="ctr" anchorCtr="0">
          <a:noAutofit/>
        </a:bodyPr>
        <a:lstStyle/>
        <a:p>
          <a:pPr marL="0" lvl="0" indent="0" algn="ctr" defTabSz="1644650">
            <a:lnSpc>
              <a:spcPct val="90000"/>
            </a:lnSpc>
            <a:spcBef>
              <a:spcPct val="0"/>
            </a:spcBef>
            <a:spcAft>
              <a:spcPct val="35000"/>
            </a:spcAft>
            <a:buNone/>
          </a:pPr>
          <a:r>
            <a:rPr lang="en-US" sz="3700" kern="1200" dirty="0"/>
            <a:t>(1)</a:t>
          </a:r>
          <a:r>
            <a:rPr lang="zh-CN" sz="3700" kern="1200" dirty="0"/>
            <a:t>确定类和关系</a:t>
          </a:r>
        </a:p>
      </dsp:txBody>
      <dsp:txXfrm>
        <a:off x="678147" y="738441"/>
        <a:ext cx="2014805" cy="1343203"/>
      </dsp:txXfrm>
    </dsp:sp>
    <dsp:sp modelId="{42CC3BAF-8BAC-4847-88AD-626277546C39}">
      <dsp:nvSpPr>
        <dsp:cNvPr id="0" name=""/>
        <dsp:cNvSpPr/>
      </dsp:nvSpPr>
      <dsp:spPr>
        <a:xfrm>
          <a:off x="2928013" y="852613"/>
          <a:ext cx="2787147" cy="1114858"/>
        </a:xfrm>
        <a:prstGeom prst="chevron">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根据用例图进行类图的建模首先要做的是通过分析用例图确定类及其关系。找到第一批类，确定类中的内容。</a:t>
          </a:r>
        </a:p>
      </dsp:txBody>
      <dsp:txXfrm>
        <a:off x="3485442" y="852613"/>
        <a:ext cx="1672289" cy="1114858"/>
      </dsp:txXfrm>
    </dsp:sp>
    <dsp:sp modelId="{BAA11FF1-CDD4-4DA1-B9EC-1BADF05A5542}">
      <dsp:nvSpPr>
        <dsp:cNvPr id="0" name=""/>
        <dsp:cNvSpPr/>
      </dsp:nvSpPr>
      <dsp:spPr>
        <a:xfrm>
          <a:off x="5324960" y="852613"/>
          <a:ext cx="2787147" cy="1114858"/>
        </a:xfrm>
        <a:prstGeom prst="chevron">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zh-CN" sz="1300" kern="1200"/>
            <a:t>确定了系统中的主要</a:t>
          </a:r>
          <a:r>
            <a:rPr lang="en-US" sz="1300" kern="1200"/>
            <a:t>'</a:t>
          </a:r>
          <a:r>
            <a:rPr lang="zh-CN" sz="1300" kern="1200"/>
            <a:t>类后，下面通过用例图来确定各个功能应该所属的类。</a:t>
          </a:r>
        </a:p>
      </dsp:txBody>
      <dsp:txXfrm>
        <a:off x="5882389" y="852613"/>
        <a:ext cx="1672289" cy="1114858"/>
      </dsp:txXfrm>
    </dsp:sp>
    <dsp:sp modelId="{B3081627-0B0C-401C-BFC3-CA49482A1D59}">
      <dsp:nvSpPr>
        <dsp:cNvPr id="0" name=""/>
        <dsp:cNvSpPr/>
      </dsp:nvSpPr>
      <dsp:spPr>
        <a:xfrm>
          <a:off x="7721906" y="852613"/>
          <a:ext cx="2787147" cy="1114858"/>
        </a:xfrm>
        <a:prstGeom prst="chevron">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zh-CN" altLang="en-US" sz="1300" kern="1200"/>
            <a:t>下面通过添加类之间的多重性让类图的信息更加详细，并且对类图进行调整以便保证没有冗余的类和关系。</a:t>
          </a:r>
        </a:p>
      </dsp:txBody>
      <dsp:txXfrm>
        <a:off x="8279335" y="852613"/>
        <a:ext cx="1672289" cy="1114858"/>
      </dsp:txXfrm>
    </dsp:sp>
    <dsp:sp modelId="{A48E5123-ABFF-4878-AEF0-43C9D649D7EC}">
      <dsp:nvSpPr>
        <dsp:cNvPr id="0" name=""/>
        <dsp:cNvSpPr/>
      </dsp:nvSpPr>
      <dsp:spPr>
        <a:xfrm>
          <a:off x="6545" y="2269693"/>
          <a:ext cx="3358008" cy="1343203"/>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990" tIns="23495" rIns="0" bIns="23495" numCol="1" spcCol="1270" anchor="ctr" anchorCtr="0">
          <a:noAutofit/>
        </a:bodyPr>
        <a:lstStyle/>
        <a:p>
          <a:pPr marL="0" lvl="0" indent="0" algn="ctr" defTabSz="1644650">
            <a:lnSpc>
              <a:spcPct val="90000"/>
            </a:lnSpc>
            <a:spcBef>
              <a:spcPct val="0"/>
            </a:spcBef>
            <a:spcAft>
              <a:spcPct val="35000"/>
            </a:spcAft>
            <a:buNone/>
          </a:pPr>
          <a:r>
            <a:rPr lang="en-US" sz="3700" kern="1200"/>
            <a:t>(2)</a:t>
          </a:r>
          <a:r>
            <a:rPr lang="zh-CN" sz="3700" kern="1200"/>
            <a:t>确定属性和操作</a:t>
          </a:r>
        </a:p>
      </dsp:txBody>
      <dsp:txXfrm>
        <a:off x="678147" y="2269693"/>
        <a:ext cx="2014805" cy="1343203"/>
      </dsp:txXfrm>
    </dsp:sp>
    <dsp:sp modelId="{38DA9F59-D7C8-4486-AB38-E7379EA52BCE}">
      <dsp:nvSpPr>
        <dsp:cNvPr id="0" name=""/>
        <dsp:cNvSpPr/>
      </dsp:nvSpPr>
      <dsp:spPr>
        <a:xfrm>
          <a:off x="2928013" y="2383865"/>
          <a:ext cx="2787147" cy="1114858"/>
        </a:xfrm>
        <a:prstGeom prst="chevron">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zh-CN" altLang="en-US" sz="1300" kern="1200"/>
            <a:t>下面根据已经建好的类和关系为系统中的类开始添加属性和操作以便提供数据存储和需要的功能来完成系统功能</a:t>
          </a:r>
        </a:p>
      </dsp:txBody>
      <dsp:txXfrm>
        <a:off x="3485442" y="2383865"/>
        <a:ext cx="1672289" cy="1114858"/>
      </dsp:txXfrm>
    </dsp:sp>
    <dsp:sp modelId="{5FC74637-134A-4E46-AFBC-76DECA6E1195}">
      <dsp:nvSpPr>
        <dsp:cNvPr id="0" name=""/>
        <dsp:cNvSpPr/>
      </dsp:nvSpPr>
      <dsp:spPr>
        <a:xfrm>
          <a:off x="5324960" y="2383865"/>
          <a:ext cx="2787147" cy="1114858"/>
        </a:xfrm>
        <a:prstGeom prst="chevron">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zh-CN" altLang="en-US" sz="1300" kern="1200"/>
            <a:t>最后，为属性和操作提供参数、数据类型和初始值。</a:t>
          </a:r>
        </a:p>
      </dsp:txBody>
      <dsp:txXfrm>
        <a:off x="5882389" y="2383865"/>
        <a:ext cx="1672289" cy="111485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2BAF37-5B9B-433D-A6B9-9B112B42B208}">
      <dsp:nvSpPr>
        <dsp:cNvPr id="0" name=""/>
        <dsp:cNvSpPr/>
      </dsp:nvSpPr>
      <dsp:spPr>
        <a:xfrm>
          <a:off x="0" y="4759"/>
          <a:ext cx="5095782" cy="61041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1</a:t>
          </a:r>
          <a:r>
            <a:rPr lang="zh-CN" sz="1400" kern="1200" dirty="0">
              <a:solidFill>
                <a:schemeClr val="tx1"/>
              </a:solidFill>
            </a:rPr>
            <a:t>）建立焦点，确定活动的业务流程</a:t>
          </a:r>
        </a:p>
      </dsp:txBody>
      <dsp:txXfrm>
        <a:off x="29798" y="34557"/>
        <a:ext cx="5036186" cy="550814"/>
      </dsp:txXfrm>
    </dsp:sp>
    <dsp:sp modelId="{6BFEA972-86B7-4A31-9BE5-62CE855C97FA}">
      <dsp:nvSpPr>
        <dsp:cNvPr id="0" name=""/>
        <dsp:cNvSpPr/>
      </dsp:nvSpPr>
      <dsp:spPr>
        <a:xfrm>
          <a:off x="0" y="655490"/>
          <a:ext cx="5095782" cy="61041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2</a:t>
          </a:r>
          <a:r>
            <a:rPr lang="zh-CN" sz="1400" kern="1200" dirty="0">
              <a:solidFill>
                <a:schemeClr val="tx1"/>
              </a:solidFill>
            </a:rPr>
            <a:t>）确定业务对象</a:t>
          </a:r>
        </a:p>
      </dsp:txBody>
      <dsp:txXfrm>
        <a:off x="29798" y="685288"/>
        <a:ext cx="5036186" cy="550814"/>
      </dsp:txXfrm>
    </dsp:sp>
    <dsp:sp modelId="{5D2C672A-D203-4DB0-BF55-A08DC697934C}">
      <dsp:nvSpPr>
        <dsp:cNvPr id="0" name=""/>
        <dsp:cNvSpPr/>
      </dsp:nvSpPr>
      <dsp:spPr>
        <a:xfrm>
          <a:off x="0" y="1306221"/>
          <a:ext cx="5095782" cy="61041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3</a:t>
          </a:r>
          <a:r>
            <a:rPr lang="zh-CN" sz="1400" kern="1200" dirty="0">
              <a:solidFill>
                <a:schemeClr val="tx1"/>
              </a:solidFill>
            </a:rPr>
            <a:t>）确定其实和终止状态，识别前置和后置条件、工作流边界</a:t>
          </a:r>
        </a:p>
      </dsp:txBody>
      <dsp:txXfrm>
        <a:off x="29798" y="1336019"/>
        <a:ext cx="5036186" cy="550814"/>
      </dsp:txXfrm>
    </dsp:sp>
    <dsp:sp modelId="{3D843592-029B-4433-836B-E9ACDC13104B}">
      <dsp:nvSpPr>
        <dsp:cNvPr id="0" name=""/>
        <dsp:cNvSpPr/>
      </dsp:nvSpPr>
      <dsp:spPr>
        <a:xfrm>
          <a:off x="0" y="1956952"/>
          <a:ext cx="5095782" cy="61041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4</a:t>
          </a:r>
          <a:r>
            <a:rPr lang="zh-CN" sz="1400" kern="1200" dirty="0">
              <a:solidFill>
                <a:schemeClr val="tx1"/>
              </a:solidFill>
            </a:rPr>
            <a:t>）说明随时间发生的动作和活动</a:t>
          </a:r>
        </a:p>
      </dsp:txBody>
      <dsp:txXfrm>
        <a:off x="29798" y="1986750"/>
        <a:ext cx="5036186" cy="550814"/>
      </dsp:txXfrm>
    </dsp:sp>
    <dsp:sp modelId="{8BEC9E68-5CFF-49DC-BD7B-106426069E73}">
      <dsp:nvSpPr>
        <dsp:cNvPr id="0" name=""/>
        <dsp:cNvSpPr/>
      </dsp:nvSpPr>
      <dsp:spPr>
        <a:xfrm>
          <a:off x="0" y="2607682"/>
          <a:ext cx="5095782" cy="61041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5</a:t>
          </a:r>
          <a:r>
            <a:rPr lang="zh-CN" sz="1400" kern="1200" dirty="0">
              <a:solidFill>
                <a:schemeClr val="tx1"/>
              </a:solidFill>
            </a:rPr>
            <a:t>）对复杂重复的活动集合归到一个状态节点，并单独用活动图表示</a:t>
          </a:r>
        </a:p>
      </dsp:txBody>
      <dsp:txXfrm>
        <a:off x="29798" y="2637480"/>
        <a:ext cx="5036186" cy="550814"/>
      </dsp:txXfrm>
    </dsp:sp>
    <dsp:sp modelId="{B0162695-F6EC-4D35-9FE7-29FA820FC9E8}">
      <dsp:nvSpPr>
        <dsp:cNvPr id="0" name=""/>
        <dsp:cNvSpPr/>
      </dsp:nvSpPr>
      <dsp:spPr>
        <a:xfrm>
          <a:off x="0" y="3258413"/>
          <a:ext cx="5095782" cy="61041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6</a:t>
          </a:r>
          <a:r>
            <a:rPr lang="zh-CN" sz="1400" kern="1200" dirty="0">
              <a:solidFill>
                <a:schemeClr val="tx1"/>
              </a:solidFill>
            </a:rPr>
            <a:t>）找出连接活动和动作的转换，考虑分支、汇合等</a:t>
          </a:r>
        </a:p>
      </dsp:txBody>
      <dsp:txXfrm>
        <a:off x="29798" y="3288211"/>
        <a:ext cx="5036186" cy="550814"/>
      </dsp:txXfrm>
    </dsp:sp>
    <dsp:sp modelId="{640F3362-3A51-4FB3-9DFC-E7FC7A274278}">
      <dsp:nvSpPr>
        <dsp:cNvPr id="0" name=""/>
        <dsp:cNvSpPr/>
      </dsp:nvSpPr>
      <dsp:spPr>
        <a:xfrm>
          <a:off x="0" y="3909144"/>
          <a:ext cx="5095782" cy="61041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7</a:t>
          </a:r>
          <a:r>
            <a:rPr lang="zh-CN" sz="1400" kern="1200" dirty="0">
              <a:solidFill>
                <a:schemeClr val="tx1"/>
              </a:solidFill>
            </a:rPr>
            <a:t>）将涉及的重要对象加入到活动图中</a:t>
          </a:r>
        </a:p>
      </dsp:txBody>
      <dsp:txXfrm>
        <a:off x="29798" y="3938942"/>
        <a:ext cx="5036186" cy="550814"/>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606E6B18-2B95-48ED-8670-243CB32334F5}" type="datetimeFigureOut">
              <a:rPr lang="zh-CN" altLang="en-US" smtClean="0"/>
              <a:pPr/>
              <a:t>2022/3/28</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A9FE4B3B-D7B0-4885-8CB4-0D009271561B}"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48BF88F-8EE7-463E-A74A-78F35E562814}" type="slidenum">
              <a:rPr lang="zh-CN" altLang="en-US" smtClean="0"/>
              <a:t>109</a:t>
            </a:fld>
            <a:endParaRPr lang="zh-CN" altLang="en-US"/>
          </a:p>
        </p:txBody>
      </p:sp>
    </p:spTree>
    <p:extLst>
      <p:ext uri="{BB962C8B-B14F-4D97-AF65-F5344CB8AC3E}">
        <p14:creationId xmlns:p14="http://schemas.microsoft.com/office/powerpoint/2010/main" val="4274622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48BF88F-8EE7-463E-A74A-78F35E562814}" type="slidenum">
              <a:rPr lang="zh-CN" altLang="en-US" smtClean="0"/>
              <a:t>113</a:t>
            </a:fld>
            <a:endParaRPr lang="zh-CN" altLang="en-US"/>
          </a:p>
        </p:txBody>
      </p:sp>
    </p:spTree>
    <p:extLst>
      <p:ext uri="{BB962C8B-B14F-4D97-AF65-F5344CB8AC3E}">
        <p14:creationId xmlns:p14="http://schemas.microsoft.com/office/powerpoint/2010/main" val="3512596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A7843CC2-B829-4C40-A651-04D439C59F90}" type="datetimeFigureOut">
              <a:rPr lang="zh-CN" altLang="en-US" smtClean="0"/>
              <a:t>2022/3/28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656FDE-194E-44A8-B745-571B27AF168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7843CC2-B829-4C40-A651-04D439C59F90}" type="datetimeFigureOut">
              <a:rPr lang="zh-CN" altLang="en-US" smtClean="0"/>
              <a:t>2022/3/28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B656FDE-194E-44A8-B745-571B27AF168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A7843CC2-B829-4C40-A651-04D439C59F90}" type="datetimeFigureOut">
              <a:rPr lang="zh-CN" altLang="en-US" smtClean="0"/>
              <a:t>2022/3/28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656FDE-194E-44A8-B745-571B27AF168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A7843CC2-B829-4C40-A651-04D439C59F90}" type="datetimeFigureOut">
              <a:rPr lang="zh-CN" altLang="en-US" smtClean="0"/>
              <a:t>2022/3/28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656FDE-194E-44A8-B745-571B27AF168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7843CC2-B829-4C40-A651-04D439C59F90}" type="datetimeFigureOut">
              <a:rPr lang="zh-CN" altLang="en-US" smtClean="0"/>
              <a:t>2022/3/28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656FDE-194E-44A8-B745-571B27AF168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7843CC2-B829-4C40-A651-04D439C59F90}" type="datetimeFigureOut">
              <a:rPr lang="zh-CN" altLang="en-US" smtClean="0"/>
              <a:t>2022/3/28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656FDE-194E-44A8-B745-571B27AF168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EB25B5E-231E-4AE2-861B-A3B6828F6C47}" type="datetimeFigureOut">
              <a:rPr lang="zh-CN" altLang="en-US" smtClean="0"/>
              <a:t>2022/3/28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E4703E-60D6-4430-A2CF-F066EE1CD3EF}" type="slidenum">
              <a:rPr lang="zh-CN" altLang="en-US" smtClean="0"/>
              <a:t>‹#›</a:t>
            </a:fld>
            <a:endParaRPr lang="zh-CN" altLang="en-US"/>
          </a:p>
        </p:txBody>
      </p:sp>
      <p:pic>
        <p:nvPicPr>
          <p:cNvPr id="7" name="图形 6"/>
          <p:cNvPicPr>
            <a:picLocks noChangeAspect="1"/>
          </p:cNvPicPr>
          <p:nvPr userDrawn="1"/>
        </p:nvPicPr>
        <p:blipFill>
          <a:blip r:embed="rId2"/>
          <a:stretch>
            <a:fillRect/>
          </a:stretch>
        </p:blipFill>
        <p:spPr>
          <a:xfrm rot="16200000">
            <a:off x="10397319" y="5063319"/>
            <a:ext cx="1794681" cy="1794681"/>
          </a:xfrm>
          <a:prstGeom prst="rect">
            <a:avLst/>
          </a:prstGeom>
        </p:spPr>
      </p:pic>
      <p:grpSp>
        <p:nvGrpSpPr>
          <p:cNvPr id="8" name="组合 7"/>
          <p:cNvGrpSpPr/>
          <p:nvPr userDrawn="1"/>
        </p:nvGrpSpPr>
        <p:grpSpPr>
          <a:xfrm flipV="1">
            <a:off x="0" y="-1"/>
            <a:ext cx="1066799" cy="1296236"/>
            <a:chOff x="-2595563" y="3187"/>
            <a:chExt cx="2584265" cy="3140063"/>
          </a:xfrm>
        </p:grpSpPr>
        <p:sp>
          <p:nvSpPr>
            <p:cNvPr id="9" name="Freeform 130"/>
            <p:cNvSpPr>
              <a:spLocks noEditPoints="1"/>
            </p:cNvSpPr>
            <p:nvPr/>
          </p:nvSpPr>
          <p:spPr bwMode="auto">
            <a:xfrm>
              <a:off x="-2595563" y="1570038"/>
              <a:ext cx="701675" cy="739775"/>
            </a:xfrm>
            <a:custGeom>
              <a:avLst/>
              <a:gdLst>
                <a:gd name="T0" fmla="*/ 2 w 186"/>
                <a:gd name="T1" fmla="*/ 1 h 197"/>
                <a:gd name="T2" fmla="*/ 0 w 186"/>
                <a:gd name="T3" fmla="*/ 0 h 197"/>
                <a:gd name="T4" fmla="*/ 0 w 186"/>
                <a:gd name="T5" fmla="*/ 66 h 197"/>
                <a:gd name="T6" fmla="*/ 5 w 186"/>
                <a:gd name="T7" fmla="*/ 95 h 197"/>
                <a:gd name="T8" fmla="*/ 68 w 186"/>
                <a:gd name="T9" fmla="*/ 145 h 197"/>
                <a:gd name="T10" fmla="*/ 83 w 186"/>
                <a:gd name="T11" fmla="*/ 197 h 197"/>
                <a:gd name="T12" fmla="*/ 99 w 186"/>
                <a:gd name="T13" fmla="*/ 180 h 197"/>
                <a:gd name="T14" fmla="*/ 136 w 186"/>
                <a:gd name="T15" fmla="*/ 172 h 197"/>
                <a:gd name="T16" fmla="*/ 186 w 186"/>
                <a:gd name="T17" fmla="*/ 127 h 197"/>
                <a:gd name="T18" fmla="*/ 146 w 186"/>
                <a:gd name="T19" fmla="*/ 112 h 197"/>
                <a:gd name="T20" fmla="*/ 87 w 186"/>
                <a:gd name="T21" fmla="*/ 167 h 197"/>
                <a:gd name="T22" fmla="*/ 44 w 186"/>
                <a:gd name="T23" fmla="*/ 74 h 197"/>
                <a:gd name="T24" fmla="*/ 7 w 186"/>
                <a:gd name="T25" fmla="*/ 54 h 197"/>
                <a:gd name="T26" fmla="*/ 1 w 186"/>
                <a:gd name="T27" fmla="*/ 55 h 197"/>
                <a:gd name="T28" fmla="*/ 2 w 186"/>
                <a:gd name="T29" fmla="*/ 1 h 197"/>
                <a:gd name="T30" fmla="*/ 105 w 186"/>
                <a:gd name="T31" fmla="*/ 150 h 197"/>
                <a:gd name="T32" fmla="*/ 153 w 186"/>
                <a:gd name="T33" fmla="*/ 118 h 197"/>
                <a:gd name="T34" fmla="*/ 174 w 186"/>
                <a:gd name="T35" fmla="*/ 127 h 197"/>
                <a:gd name="T36" fmla="*/ 169 w 186"/>
                <a:gd name="T37" fmla="*/ 130 h 197"/>
                <a:gd name="T38" fmla="*/ 107 w 186"/>
                <a:gd name="T39" fmla="*/ 151 h 197"/>
                <a:gd name="T40" fmla="*/ 105 w 186"/>
                <a:gd name="T41" fmla="*/ 150 h 197"/>
                <a:gd name="T42" fmla="*/ 105 w 186"/>
                <a:gd name="T43" fmla="*/ 150 h 197"/>
                <a:gd name="T44" fmla="*/ 103 w 186"/>
                <a:gd name="T45" fmla="*/ 164 h 197"/>
                <a:gd name="T46" fmla="*/ 125 w 186"/>
                <a:gd name="T47" fmla="*/ 149 h 197"/>
                <a:gd name="T48" fmla="*/ 167 w 186"/>
                <a:gd name="T49" fmla="*/ 140 h 197"/>
                <a:gd name="T50" fmla="*/ 103 w 186"/>
                <a:gd name="T51" fmla="*/ 172 h 197"/>
                <a:gd name="T52" fmla="*/ 103 w 186"/>
                <a:gd name="T53" fmla="*/ 164 h 197"/>
                <a:gd name="T54" fmla="*/ 15 w 186"/>
                <a:gd name="T55" fmla="*/ 104 h 197"/>
                <a:gd name="T56" fmla="*/ 20 w 186"/>
                <a:gd name="T57" fmla="*/ 97 h 197"/>
                <a:gd name="T58" fmla="*/ 61 w 186"/>
                <a:gd name="T59" fmla="*/ 130 h 197"/>
                <a:gd name="T60" fmla="*/ 15 w 186"/>
                <a:gd name="T61" fmla="*/ 104 h 197"/>
                <a:gd name="T62" fmla="*/ 62 w 186"/>
                <a:gd name="T63" fmla="*/ 96 h 197"/>
                <a:gd name="T64" fmla="*/ 67 w 186"/>
                <a:gd name="T65" fmla="*/ 123 h 197"/>
                <a:gd name="T66" fmla="*/ 66 w 186"/>
                <a:gd name="T67" fmla="*/ 124 h 197"/>
                <a:gd name="T68" fmla="*/ 11 w 186"/>
                <a:gd name="T69" fmla="*/ 72 h 197"/>
                <a:gd name="T70" fmla="*/ 62 w 186"/>
                <a:gd name="T71" fmla="*/ 96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6" h="197">
                  <a:moveTo>
                    <a:pt x="2" y="1"/>
                  </a:moveTo>
                  <a:cubicBezTo>
                    <a:pt x="0" y="0"/>
                    <a:pt x="0" y="0"/>
                    <a:pt x="0" y="0"/>
                  </a:cubicBezTo>
                  <a:cubicBezTo>
                    <a:pt x="0" y="66"/>
                    <a:pt x="0" y="66"/>
                    <a:pt x="0" y="66"/>
                  </a:cubicBezTo>
                  <a:cubicBezTo>
                    <a:pt x="3" y="75"/>
                    <a:pt x="10" y="84"/>
                    <a:pt x="5" y="95"/>
                  </a:cubicBezTo>
                  <a:cubicBezTo>
                    <a:pt x="8" y="127"/>
                    <a:pt x="45" y="136"/>
                    <a:pt x="68" y="145"/>
                  </a:cubicBezTo>
                  <a:cubicBezTo>
                    <a:pt x="84" y="159"/>
                    <a:pt x="76" y="181"/>
                    <a:pt x="83" y="197"/>
                  </a:cubicBezTo>
                  <a:cubicBezTo>
                    <a:pt x="88" y="192"/>
                    <a:pt x="89" y="181"/>
                    <a:pt x="99" y="180"/>
                  </a:cubicBezTo>
                  <a:cubicBezTo>
                    <a:pt x="112" y="171"/>
                    <a:pt x="125" y="180"/>
                    <a:pt x="136" y="172"/>
                  </a:cubicBezTo>
                  <a:cubicBezTo>
                    <a:pt x="161" y="168"/>
                    <a:pt x="174" y="147"/>
                    <a:pt x="186" y="127"/>
                  </a:cubicBezTo>
                  <a:cubicBezTo>
                    <a:pt x="176" y="117"/>
                    <a:pt x="162" y="110"/>
                    <a:pt x="146" y="112"/>
                  </a:cubicBezTo>
                  <a:cubicBezTo>
                    <a:pt x="119" y="117"/>
                    <a:pt x="96" y="143"/>
                    <a:pt x="87" y="167"/>
                  </a:cubicBezTo>
                  <a:cubicBezTo>
                    <a:pt x="66" y="138"/>
                    <a:pt x="87" y="89"/>
                    <a:pt x="44" y="74"/>
                  </a:cubicBezTo>
                  <a:cubicBezTo>
                    <a:pt x="32" y="68"/>
                    <a:pt x="15" y="66"/>
                    <a:pt x="7" y="54"/>
                  </a:cubicBezTo>
                  <a:cubicBezTo>
                    <a:pt x="1" y="55"/>
                    <a:pt x="1" y="55"/>
                    <a:pt x="1" y="55"/>
                  </a:cubicBezTo>
                  <a:cubicBezTo>
                    <a:pt x="5" y="35"/>
                    <a:pt x="2" y="20"/>
                    <a:pt x="2" y="1"/>
                  </a:cubicBezTo>
                  <a:close/>
                  <a:moveTo>
                    <a:pt x="105" y="150"/>
                  </a:moveTo>
                  <a:cubicBezTo>
                    <a:pt x="113" y="131"/>
                    <a:pt x="133" y="122"/>
                    <a:pt x="153" y="118"/>
                  </a:cubicBezTo>
                  <a:cubicBezTo>
                    <a:pt x="162" y="120"/>
                    <a:pt x="169" y="118"/>
                    <a:pt x="174" y="127"/>
                  </a:cubicBezTo>
                  <a:cubicBezTo>
                    <a:pt x="169" y="130"/>
                    <a:pt x="169" y="130"/>
                    <a:pt x="169" y="130"/>
                  </a:cubicBezTo>
                  <a:cubicBezTo>
                    <a:pt x="148" y="137"/>
                    <a:pt x="126" y="138"/>
                    <a:pt x="107" y="151"/>
                  </a:cubicBezTo>
                  <a:cubicBezTo>
                    <a:pt x="105" y="150"/>
                    <a:pt x="105" y="150"/>
                    <a:pt x="105" y="150"/>
                  </a:cubicBezTo>
                  <a:cubicBezTo>
                    <a:pt x="105" y="150"/>
                    <a:pt x="105" y="150"/>
                    <a:pt x="105" y="150"/>
                  </a:cubicBezTo>
                  <a:close/>
                  <a:moveTo>
                    <a:pt x="103" y="164"/>
                  </a:moveTo>
                  <a:cubicBezTo>
                    <a:pt x="125" y="149"/>
                    <a:pt x="125" y="149"/>
                    <a:pt x="125" y="149"/>
                  </a:cubicBezTo>
                  <a:cubicBezTo>
                    <a:pt x="141" y="147"/>
                    <a:pt x="153" y="139"/>
                    <a:pt x="167" y="140"/>
                  </a:cubicBezTo>
                  <a:cubicBezTo>
                    <a:pt x="155" y="166"/>
                    <a:pt x="128" y="174"/>
                    <a:pt x="103" y="172"/>
                  </a:cubicBezTo>
                  <a:cubicBezTo>
                    <a:pt x="98" y="171"/>
                    <a:pt x="103" y="167"/>
                    <a:pt x="103" y="164"/>
                  </a:cubicBezTo>
                  <a:close/>
                  <a:moveTo>
                    <a:pt x="15" y="104"/>
                  </a:moveTo>
                  <a:cubicBezTo>
                    <a:pt x="15" y="101"/>
                    <a:pt x="12" y="92"/>
                    <a:pt x="20" y="97"/>
                  </a:cubicBezTo>
                  <a:cubicBezTo>
                    <a:pt x="33" y="108"/>
                    <a:pt x="53" y="114"/>
                    <a:pt x="61" y="130"/>
                  </a:cubicBezTo>
                  <a:cubicBezTo>
                    <a:pt x="46" y="130"/>
                    <a:pt x="24" y="122"/>
                    <a:pt x="15" y="104"/>
                  </a:cubicBezTo>
                  <a:close/>
                  <a:moveTo>
                    <a:pt x="62" y="96"/>
                  </a:moveTo>
                  <a:cubicBezTo>
                    <a:pt x="65" y="106"/>
                    <a:pt x="71" y="113"/>
                    <a:pt x="67" y="123"/>
                  </a:cubicBezTo>
                  <a:cubicBezTo>
                    <a:pt x="66" y="124"/>
                    <a:pt x="66" y="124"/>
                    <a:pt x="66" y="124"/>
                  </a:cubicBezTo>
                  <a:cubicBezTo>
                    <a:pt x="50" y="99"/>
                    <a:pt x="16" y="101"/>
                    <a:pt x="11" y="72"/>
                  </a:cubicBezTo>
                  <a:cubicBezTo>
                    <a:pt x="30" y="72"/>
                    <a:pt x="50" y="82"/>
                    <a:pt x="62" y="96"/>
                  </a:cubicBezTo>
                  <a:close/>
                </a:path>
              </a:pathLst>
            </a:custGeom>
            <a:solidFill>
              <a:srgbClr val="0044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10" name="任意多边形 30"/>
            <p:cNvSpPr/>
            <p:nvPr/>
          </p:nvSpPr>
          <p:spPr bwMode="auto">
            <a:xfrm>
              <a:off x="-2595563" y="3187"/>
              <a:ext cx="2584265" cy="3140063"/>
            </a:xfrm>
            <a:custGeom>
              <a:avLst/>
              <a:gdLst>
                <a:gd name="connsiteX0" fmla="*/ 124389 w 2584265"/>
                <a:gd name="connsiteY0" fmla="*/ 3058410 h 3140063"/>
                <a:gd name="connsiteX1" fmla="*/ 46037 w 2584265"/>
                <a:gd name="connsiteY1" fmla="*/ 3107718 h 3140063"/>
                <a:gd name="connsiteX2" fmla="*/ 57331 w 2584265"/>
                <a:gd name="connsiteY2" fmla="*/ 3111488 h 3140063"/>
                <a:gd name="connsiteX3" fmla="*/ 177800 w 2584265"/>
                <a:gd name="connsiteY3" fmla="*/ 3070015 h 3140063"/>
                <a:gd name="connsiteX4" fmla="*/ 158977 w 2584265"/>
                <a:gd name="connsiteY4" fmla="*/ 3058704 h 3140063"/>
                <a:gd name="connsiteX5" fmla="*/ 124389 w 2584265"/>
                <a:gd name="connsiteY5" fmla="*/ 3058410 h 3140063"/>
                <a:gd name="connsiteX6" fmla="*/ 1417776 w 2584265"/>
                <a:gd name="connsiteY6" fmla="*/ 2948186 h 3140063"/>
                <a:gd name="connsiteX7" fmla="*/ 1349041 w 2584265"/>
                <a:gd name="connsiteY7" fmla="*/ 2987601 h 3140063"/>
                <a:gd name="connsiteX8" fmla="*/ 1307683 w 2584265"/>
                <a:gd name="connsiteY8" fmla="*/ 3099717 h 3140063"/>
                <a:gd name="connsiteX9" fmla="*/ 1334002 w 2584265"/>
                <a:gd name="connsiteY9" fmla="*/ 3103454 h 3140063"/>
                <a:gd name="connsiteX10" fmla="*/ 1443038 w 2584265"/>
                <a:gd name="connsiteY10" fmla="*/ 2953967 h 3140063"/>
                <a:gd name="connsiteX11" fmla="*/ 1417776 w 2584265"/>
                <a:gd name="connsiteY11" fmla="*/ 2948186 h 3140063"/>
                <a:gd name="connsiteX12" fmla="*/ 1706785 w 2584265"/>
                <a:gd name="connsiteY12" fmla="*/ 2908851 h 3140063"/>
                <a:gd name="connsiteX13" fmla="*/ 1733233 w 2584265"/>
                <a:gd name="connsiteY13" fmla="*/ 2949887 h 3140063"/>
                <a:gd name="connsiteX14" fmla="*/ 1884363 w 2584265"/>
                <a:gd name="connsiteY14" fmla="*/ 2931234 h 3140063"/>
                <a:gd name="connsiteX15" fmla="*/ 1706785 w 2584265"/>
                <a:gd name="connsiteY15" fmla="*/ 2908851 h 3140063"/>
                <a:gd name="connsiteX16" fmla="*/ 1179952 w 2584265"/>
                <a:gd name="connsiteY16" fmla="*/ 2902065 h 3140063"/>
                <a:gd name="connsiteX17" fmla="*/ 1262392 w 2584265"/>
                <a:gd name="connsiteY17" fmla="*/ 2908346 h 3140063"/>
                <a:gd name="connsiteX18" fmla="*/ 1258626 w 2584265"/>
                <a:gd name="connsiteY18" fmla="*/ 3077436 h 3140063"/>
                <a:gd name="connsiteX19" fmla="*/ 1265805 w 2584265"/>
                <a:gd name="connsiteY19" fmla="*/ 3118203 h 3140063"/>
                <a:gd name="connsiteX20" fmla="*/ 1265485 w 2584265"/>
                <a:gd name="connsiteY20" fmla="*/ 3140063 h 3140063"/>
                <a:gd name="connsiteX21" fmla="*/ 1231593 w 2584265"/>
                <a:gd name="connsiteY21" fmla="*/ 3140063 h 3140063"/>
                <a:gd name="connsiteX22" fmla="*/ 1233231 w 2584265"/>
                <a:gd name="connsiteY22" fmla="*/ 3124284 h 3140063"/>
                <a:gd name="connsiteX23" fmla="*/ 1224272 w 2584265"/>
                <a:gd name="connsiteY23" fmla="*/ 2979486 h 3140063"/>
                <a:gd name="connsiteX24" fmla="*/ 1215197 w 2584265"/>
                <a:gd name="connsiteY24" fmla="*/ 2973843 h 3140063"/>
                <a:gd name="connsiteX25" fmla="*/ 1186554 w 2584265"/>
                <a:gd name="connsiteY25" fmla="*/ 2990768 h 3140063"/>
                <a:gd name="connsiteX26" fmla="*/ 1083301 w 2584265"/>
                <a:gd name="connsiteY26" fmla="*/ 3100307 h 3140063"/>
                <a:gd name="connsiteX27" fmla="*/ 1052538 w 2584265"/>
                <a:gd name="connsiteY27" fmla="*/ 3140063 h 3140063"/>
                <a:gd name="connsiteX28" fmla="*/ 1023435 w 2584265"/>
                <a:gd name="connsiteY28" fmla="*/ 3140063 h 3140063"/>
                <a:gd name="connsiteX29" fmla="*/ 1048475 w 2584265"/>
                <a:gd name="connsiteY29" fmla="*/ 3100998 h 3140063"/>
                <a:gd name="connsiteX30" fmla="*/ 1190243 w 2584265"/>
                <a:gd name="connsiteY30" fmla="*/ 2960241 h 3140063"/>
                <a:gd name="connsiteX31" fmla="*/ 1194010 w 2584265"/>
                <a:gd name="connsiteY31" fmla="*/ 2922581 h 3140063"/>
                <a:gd name="connsiteX32" fmla="*/ 1084741 w 2584265"/>
                <a:gd name="connsiteY32" fmla="*/ 2948943 h 3140063"/>
                <a:gd name="connsiteX33" fmla="*/ 954276 w 2584265"/>
                <a:gd name="connsiteY33" fmla="*/ 3074165 h 3140063"/>
                <a:gd name="connsiteX34" fmla="*/ 926332 w 2584265"/>
                <a:gd name="connsiteY34" fmla="*/ 3140063 h 3140063"/>
                <a:gd name="connsiteX35" fmla="*/ 885742 w 2584265"/>
                <a:gd name="connsiteY35" fmla="*/ 3140063 h 3140063"/>
                <a:gd name="connsiteX36" fmla="*/ 885825 w 2584265"/>
                <a:gd name="connsiteY36" fmla="*/ 3137167 h 3140063"/>
                <a:gd name="connsiteX37" fmla="*/ 814245 w 2584265"/>
                <a:gd name="connsiteY37" fmla="*/ 3013074 h 3140063"/>
                <a:gd name="connsiteX38" fmla="*/ 689452 w 2584265"/>
                <a:gd name="connsiteY38" fmla="*/ 2959958 h 3140063"/>
                <a:gd name="connsiteX39" fmla="*/ 550531 w 2584265"/>
                <a:gd name="connsiteY39" fmla="*/ 2971710 h 3140063"/>
                <a:gd name="connsiteX40" fmla="*/ 616460 w 2584265"/>
                <a:gd name="connsiteY40" fmla="*/ 3125416 h 3140063"/>
                <a:gd name="connsiteX41" fmla="*/ 620466 w 2584265"/>
                <a:gd name="connsiteY41" fmla="*/ 3140063 h 3140063"/>
                <a:gd name="connsiteX42" fmla="*/ 554594 w 2584265"/>
                <a:gd name="connsiteY42" fmla="*/ 3140063 h 3140063"/>
                <a:gd name="connsiteX43" fmla="*/ 568743 w 2584265"/>
                <a:gd name="connsiteY43" fmla="*/ 3122005 h 3140063"/>
                <a:gd name="connsiteX44" fmla="*/ 538664 w 2584265"/>
                <a:gd name="connsiteY44" fmla="*/ 3035289 h 3140063"/>
                <a:gd name="connsiteX45" fmla="*/ 521216 w 2584265"/>
                <a:gd name="connsiteY45" fmla="*/ 3127013 h 3140063"/>
                <a:gd name="connsiteX46" fmla="*/ 527392 w 2584265"/>
                <a:gd name="connsiteY46" fmla="*/ 3140063 h 3140063"/>
                <a:gd name="connsiteX47" fmla="*/ 494333 w 2584265"/>
                <a:gd name="connsiteY47" fmla="*/ 3140063 h 3140063"/>
                <a:gd name="connsiteX48" fmla="*/ 490536 w 2584265"/>
                <a:gd name="connsiteY48" fmla="*/ 3110665 h 3140063"/>
                <a:gd name="connsiteX49" fmla="*/ 501657 w 2584265"/>
                <a:gd name="connsiteY49" fmla="*/ 2938407 h 3140063"/>
                <a:gd name="connsiteX50" fmla="*/ 550615 w 2584265"/>
                <a:gd name="connsiteY50" fmla="*/ 2934650 h 3140063"/>
                <a:gd name="connsiteX51" fmla="*/ 848130 w 2584265"/>
                <a:gd name="connsiteY51" fmla="*/ 3009799 h 3140063"/>
                <a:gd name="connsiteX52" fmla="*/ 912153 w 2584265"/>
                <a:gd name="connsiteY52" fmla="*/ 3092463 h 3140063"/>
                <a:gd name="connsiteX53" fmla="*/ 968643 w 2584265"/>
                <a:gd name="connsiteY53" fmla="*/ 3013557 h 3140063"/>
                <a:gd name="connsiteX54" fmla="*/ 1179952 w 2584265"/>
                <a:gd name="connsiteY54" fmla="*/ 2902065 h 3140063"/>
                <a:gd name="connsiteX55" fmla="*/ 1465757 w 2584265"/>
                <a:gd name="connsiteY55" fmla="*/ 2893317 h 3140063"/>
                <a:gd name="connsiteX56" fmla="*/ 1480822 w 2584265"/>
                <a:gd name="connsiteY56" fmla="*/ 2938407 h 3140063"/>
                <a:gd name="connsiteX57" fmla="*/ 1463345 w 2584265"/>
                <a:gd name="connsiteY57" fmla="*/ 3130216 h 3140063"/>
                <a:gd name="connsiteX58" fmla="*/ 1457167 w 2584265"/>
                <a:gd name="connsiteY58" fmla="*/ 3140063 h 3140063"/>
                <a:gd name="connsiteX59" fmla="*/ 1427166 w 2584265"/>
                <a:gd name="connsiteY59" fmla="*/ 3140063 h 3140063"/>
                <a:gd name="connsiteX60" fmla="*/ 1439358 w 2584265"/>
                <a:gd name="connsiteY60" fmla="*/ 3111930 h 3140063"/>
                <a:gd name="connsiteX61" fmla="*/ 1457362 w 2584265"/>
                <a:gd name="connsiteY61" fmla="*/ 3001955 h 3140063"/>
                <a:gd name="connsiteX62" fmla="*/ 1370281 w 2584265"/>
                <a:gd name="connsiteY62" fmla="*/ 3097361 h 3140063"/>
                <a:gd name="connsiteX63" fmla="*/ 1347965 w 2584265"/>
                <a:gd name="connsiteY63" fmla="*/ 3140063 h 3140063"/>
                <a:gd name="connsiteX64" fmla="*/ 1290125 w 2584265"/>
                <a:gd name="connsiteY64" fmla="*/ 3140063 h 3140063"/>
                <a:gd name="connsiteX65" fmla="*/ 1288755 w 2584265"/>
                <a:gd name="connsiteY65" fmla="*/ 3137554 h 3140063"/>
                <a:gd name="connsiteX66" fmla="*/ 1311351 w 2584265"/>
                <a:gd name="connsiteY66" fmla="*/ 2987255 h 3140063"/>
                <a:gd name="connsiteX67" fmla="*/ 1465757 w 2584265"/>
                <a:gd name="connsiteY67" fmla="*/ 2893317 h 3140063"/>
                <a:gd name="connsiteX68" fmla="*/ 772659 w 2584265"/>
                <a:gd name="connsiteY68" fmla="*/ 2644774 h 3140063"/>
                <a:gd name="connsiteX69" fmla="*/ 776401 w 2584265"/>
                <a:gd name="connsiteY69" fmla="*/ 2709001 h 3140063"/>
                <a:gd name="connsiteX70" fmla="*/ 791369 w 2584265"/>
                <a:gd name="connsiteY70" fmla="*/ 2833685 h 3140063"/>
                <a:gd name="connsiteX71" fmla="*/ 795111 w 2584265"/>
                <a:gd name="connsiteY71" fmla="*/ 2826126 h 3140063"/>
                <a:gd name="connsiteX72" fmla="*/ 772659 w 2584265"/>
                <a:gd name="connsiteY72" fmla="*/ 2644774 h 3140063"/>
                <a:gd name="connsiteX73" fmla="*/ 1341239 w 2584265"/>
                <a:gd name="connsiteY73" fmla="*/ 2633659 h 3140063"/>
                <a:gd name="connsiteX74" fmla="*/ 1231900 w 2584265"/>
                <a:gd name="connsiteY74" fmla="*/ 2825023 h 3140063"/>
                <a:gd name="connsiteX75" fmla="*/ 1333699 w 2584265"/>
                <a:gd name="connsiteY75" fmla="*/ 2825023 h 3140063"/>
                <a:gd name="connsiteX76" fmla="*/ 1378943 w 2584265"/>
                <a:gd name="connsiteY76" fmla="*/ 2727466 h 3140063"/>
                <a:gd name="connsiteX77" fmla="*/ 1341239 w 2584265"/>
                <a:gd name="connsiteY77" fmla="*/ 2633659 h 3140063"/>
                <a:gd name="connsiteX78" fmla="*/ 1302975 w 2584265"/>
                <a:gd name="connsiteY78" fmla="*/ 2627310 h 3140063"/>
                <a:gd name="connsiteX79" fmla="*/ 1193800 w 2584265"/>
                <a:gd name="connsiteY79" fmla="*/ 2791747 h 3140063"/>
                <a:gd name="connsiteX80" fmla="*/ 1284152 w 2584265"/>
                <a:gd name="connsiteY80" fmla="*/ 2746900 h 3140063"/>
                <a:gd name="connsiteX81" fmla="*/ 1302975 w 2584265"/>
                <a:gd name="connsiteY81" fmla="*/ 2627310 h 3140063"/>
                <a:gd name="connsiteX82" fmla="*/ 425450 w 2584265"/>
                <a:gd name="connsiteY82" fmla="*/ 2608251 h 3140063"/>
                <a:gd name="connsiteX83" fmla="*/ 301029 w 2584265"/>
                <a:gd name="connsiteY83" fmla="*/ 2773530 h 3140063"/>
                <a:gd name="connsiteX84" fmla="*/ 304800 w 2584265"/>
                <a:gd name="connsiteY84" fmla="*/ 2874950 h 3140063"/>
                <a:gd name="connsiteX85" fmla="*/ 432990 w 2584265"/>
                <a:gd name="connsiteY85" fmla="*/ 2683378 h 3140063"/>
                <a:gd name="connsiteX86" fmla="*/ 425450 w 2584265"/>
                <a:gd name="connsiteY86" fmla="*/ 2608251 h 3140063"/>
                <a:gd name="connsiteX87" fmla="*/ 388356 w 2584265"/>
                <a:gd name="connsiteY87" fmla="*/ 2592375 h 3140063"/>
                <a:gd name="connsiteX88" fmla="*/ 335757 w 2584265"/>
                <a:gd name="connsiteY88" fmla="*/ 2622537 h 3140063"/>
                <a:gd name="connsiteX89" fmla="*/ 290671 w 2584265"/>
                <a:gd name="connsiteY89" fmla="*/ 2713025 h 3140063"/>
                <a:gd name="connsiteX90" fmla="*/ 392113 w 2584265"/>
                <a:gd name="connsiteY90" fmla="*/ 2596146 h 3140063"/>
                <a:gd name="connsiteX91" fmla="*/ 388356 w 2584265"/>
                <a:gd name="connsiteY91" fmla="*/ 2592375 h 3140063"/>
                <a:gd name="connsiteX92" fmla="*/ 693160 w 2584265"/>
                <a:gd name="connsiteY92" fmla="*/ 2584447 h 3140063"/>
                <a:gd name="connsiteX93" fmla="*/ 689335 w 2584265"/>
                <a:gd name="connsiteY93" fmla="*/ 2735533 h 3140063"/>
                <a:gd name="connsiteX94" fmla="*/ 750527 w 2584265"/>
                <a:gd name="connsiteY94" fmla="*/ 2795966 h 3140063"/>
                <a:gd name="connsiteX95" fmla="*/ 735229 w 2584265"/>
                <a:gd name="connsiteY95" fmla="*/ 2656212 h 3140063"/>
                <a:gd name="connsiteX96" fmla="*/ 693160 w 2584265"/>
                <a:gd name="connsiteY96" fmla="*/ 2584447 h 3140063"/>
                <a:gd name="connsiteX97" fmla="*/ 443696 w 2584265"/>
                <a:gd name="connsiteY97" fmla="*/ 2551853 h 3140063"/>
                <a:gd name="connsiteX98" fmla="*/ 471529 w 2584265"/>
                <a:gd name="connsiteY98" fmla="*/ 2555141 h 3140063"/>
                <a:gd name="connsiteX99" fmla="*/ 433868 w 2584265"/>
                <a:gd name="connsiteY99" fmla="*/ 2776834 h 3140063"/>
                <a:gd name="connsiteX100" fmla="*/ 298292 w 2584265"/>
                <a:gd name="connsiteY100" fmla="*/ 2912105 h 3140063"/>
                <a:gd name="connsiteX101" fmla="*/ 294526 w 2584265"/>
                <a:gd name="connsiteY101" fmla="*/ 2930892 h 3140063"/>
                <a:gd name="connsiteX102" fmla="*/ 427455 w 2584265"/>
                <a:gd name="connsiteY102" fmla="*/ 3126928 h 3140063"/>
                <a:gd name="connsiteX103" fmla="*/ 450194 w 2584265"/>
                <a:gd name="connsiteY103" fmla="*/ 3140063 h 3140063"/>
                <a:gd name="connsiteX104" fmla="*/ 404045 w 2584265"/>
                <a:gd name="connsiteY104" fmla="*/ 3140063 h 3140063"/>
                <a:gd name="connsiteX105" fmla="*/ 381144 w 2584265"/>
                <a:gd name="connsiteY105" fmla="*/ 3122524 h 3140063"/>
                <a:gd name="connsiteX106" fmla="*/ 324654 w 2584265"/>
                <a:gd name="connsiteY106" fmla="*/ 3115009 h 3140063"/>
                <a:gd name="connsiteX107" fmla="*/ 249804 w 2584265"/>
                <a:gd name="connsiteY107" fmla="*/ 3119706 h 3140063"/>
                <a:gd name="connsiteX108" fmla="*/ 229196 w 2584265"/>
                <a:gd name="connsiteY108" fmla="*/ 3140063 h 3140063"/>
                <a:gd name="connsiteX109" fmla="*/ 177398 w 2584265"/>
                <a:gd name="connsiteY109" fmla="*/ 3140063 h 3140063"/>
                <a:gd name="connsiteX110" fmla="*/ 200025 w 2584265"/>
                <a:gd name="connsiteY110" fmla="*/ 3114785 h 3140063"/>
                <a:gd name="connsiteX111" fmla="*/ 184384 w 2584265"/>
                <a:gd name="connsiteY111" fmla="*/ 3104892 h 3140063"/>
                <a:gd name="connsiteX112" fmla="*/ 110044 w 2584265"/>
                <a:gd name="connsiteY112" fmla="*/ 3118510 h 3140063"/>
                <a:gd name="connsiteX113" fmla="*/ 78410 w 2584265"/>
                <a:gd name="connsiteY113" fmla="*/ 3138937 h 3140063"/>
                <a:gd name="connsiteX114" fmla="*/ 76666 w 2584265"/>
                <a:gd name="connsiteY114" fmla="*/ 3140063 h 3140063"/>
                <a:gd name="connsiteX115" fmla="*/ 7421 w 2584265"/>
                <a:gd name="connsiteY115" fmla="*/ 3140063 h 3140063"/>
                <a:gd name="connsiteX116" fmla="*/ 21960 w 2584265"/>
                <a:gd name="connsiteY116" fmla="*/ 3096222 h 3140063"/>
                <a:gd name="connsiteX117" fmla="*/ 68565 w 2584265"/>
                <a:gd name="connsiteY117" fmla="*/ 3043616 h 3140063"/>
                <a:gd name="connsiteX118" fmla="*/ 207907 w 2584265"/>
                <a:gd name="connsiteY118" fmla="*/ 3039858 h 3140063"/>
                <a:gd name="connsiteX119" fmla="*/ 324654 w 2584265"/>
                <a:gd name="connsiteY119" fmla="*/ 3081192 h 3140063"/>
                <a:gd name="connsiteX120" fmla="*/ 260632 w 2584265"/>
                <a:gd name="connsiteY120" fmla="*/ 2893317 h 3140063"/>
                <a:gd name="connsiteX121" fmla="*/ 253099 w 2584265"/>
                <a:gd name="connsiteY121" fmla="*/ 2716715 h 3140063"/>
                <a:gd name="connsiteX122" fmla="*/ 351016 w 2584265"/>
                <a:gd name="connsiteY122" fmla="*/ 2581441 h 3140063"/>
                <a:gd name="connsiteX123" fmla="*/ 443696 w 2584265"/>
                <a:gd name="connsiteY123" fmla="*/ 2551853 h 3140063"/>
                <a:gd name="connsiteX124" fmla="*/ 1080957 w 2584265"/>
                <a:gd name="connsiteY124" fmla="*/ 2525708 h 3140063"/>
                <a:gd name="connsiteX125" fmla="*/ 863600 w 2584265"/>
                <a:gd name="connsiteY125" fmla="*/ 2555344 h 3140063"/>
                <a:gd name="connsiteX126" fmla="*/ 961036 w 2584265"/>
                <a:gd name="connsiteY126" fmla="*/ 2603497 h 3140063"/>
                <a:gd name="connsiteX127" fmla="*/ 1092200 w 2584265"/>
                <a:gd name="connsiteY127" fmla="*/ 2536823 h 3140063"/>
                <a:gd name="connsiteX128" fmla="*/ 1080957 w 2584265"/>
                <a:gd name="connsiteY128" fmla="*/ 2525708 h 3140063"/>
                <a:gd name="connsiteX129" fmla="*/ 1543473 w 2584265"/>
                <a:gd name="connsiteY129" fmla="*/ 2512725 h 3140063"/>
                <a:gd name="connsiteX130" fmla="*/ 1525588 w 2584265"/>
                <a:gd name="connsiteY130" fmla="*/ 2524502 h 3140063"/>
                <a:gd name="connsiteX131" fmla="*/ 1819276 w 2584265"/>
                <a:gd name="connsiteY131" fmla="*/ 2754310 h 3140063"/>
                <a:gd name="connsiteX132" fmla="*/ 1567006 w 2584265"/>
                <a:gd name="connsiteY132" fmla="*/ 2520733 h 3140063"/>
                <a:gd name="connsiteX133" fmla="*/ 1543473 w 2584265"/>
                <a:gd name="connsiteY133" fmla="*/ 2512725 h 3140063"/>
                <a:gd name="connsiteX134" fmla="*/ 1631950 w 2584265"/>
                <a:gd name="connsiteY134" fmla="*/ 2509456 h 3140063"/>
                <a:gd name="connsiteX135" fmla="*/ 1695899 w 2584265"/>
                <a:gd name="connsiteY135" fmla="*/ 2558597 h 3140063"/>
                <a:gd name="connsiteX136" fmla="*/ 1804988 w 2584265"/>
                <a:gd name="connsiteY136" fmla="*/ 2660648 h 3140063"/>
                <a:gd name="connsiteX137" fmla="*/ 1767371 w 2584265"/>
                <a:gd name="connsiteY137" fmla="*/ 2588832 h 3140063"/>
                <a:gd name="connsiteX138" fmla="*/ 1631950 w 2584265"/>
                <a:gd name="connsiteY138" fmla="*/ 2509456 h 3140063"/>
                <a:gd name="connsiteX139" fmla="*/ 991272 w 2584265"/>
                <a:gd name="connsiteY139" fmla="*/ 2476494 h 3140063"/>
                <a:gd name="connsiteX140" fmla="*/ 863600 w 2584265"/>
                <a:gd name="connsiteY140" fmla="*/ 2524650 h 3140063"/>
                <a:gd name="connsiteX141" fmla="*/ 1058863 w 2584265"/>
                <a:gd name="connsiteY141" fmla="*/ 2502421 h 3140063"/>
                <a:gd name="connsiteX142" fmla="*/ 991272 w 2584265"/>
                <a:gd name="connsiteY142" fmla="*/ 2476494 h 3140063"/>
                <a:gd name="connsiteX143" fmla="*/ 422275 w 2584265"/>
                <a:gd name="connsiteY143" fmla="*/ 2453408 h 3140063"/>
                <a:gd name="connsiteX144" fmla="*/ 207367 w 2584265"/>
                <a:gd name="connsiteY144" fmla="*/ 2689964 h 3140063"/>
                <a:gd name="connsiteX145" fmla="*/ 0 w 2584265"/>
                <a:gd name="connsiteY145" fmla="*/ 3065451 h 3140063"/>
                <a:gd name="connsiteX146" fmla="*/ 0 w 2584265"/>
                <a:gd name="connsiteY146" fmla="*/ 2888973 h 3140063"/>
                <a:gd name="connsiteX147" fmla="*/ 22622 w 2584265"/>
                <a:gd name="connsiteY147" fmla="*/ 2930276 h 3140063"/>
                <a:gd name="connsiteX148" fmla="*/ 271463 w 2584265"/>
                <a:gd name="connsiteY148" fmla="*/ 2577318 h 3140063"/>
                <a:gd name="connsiteX149" fmla="*/ 279003 w 2584265"/>
                <a:gd name="connsiteY149" fmla="*/ 2464672 h 3140063"/>
                <a:gd name="connsiteX150" fmla="*/ 305395 w 2584265"/>
                <a:gd name="connsiteY150" fmla="*/ 2524750 h 3140063"/>
                <a:gd name="connsiteX151" fmla="*/ 422275 w 2584265"/>
                <a:gd name="connsiteY151" fmla="*/ 2453408 h 3140063"/>
                <a:gd name="connsiteX152" fmla="*/ 113348 w 2584265"/>
                <a:gd name="connsiteY152" fmla="*/ 2419338 h 3140063"/>
                <a:gd name="connsiteX153" fmla="*/ 173800 w 2584265"/>
                <a:gd name="connsiteY153" fmla="*/ 2419338 h 3140063"/>
                <a:gd name="connsiteX154" fmla="*/ 188913 w 2584265"/>
                <a:gd name="connsiteY154" fmla="*/ 2434420 h 3140063"/>
                <a:gd name="connsiteX155" fmla="*/ 117126 w 2584265"/>
                <a:gd name="connsiteY155" fmla="*/ 2656868 h 3140063"/>
                <a:gd name="connsiteX156" fmla="*/ 0 w 2584265"/>
                <a:gd name="connsiteY156" fmla="*/ 2720963 h 3140063"/>
                <a:gd name="connsiteX157" fmla="*/ 0 w 2584265"/>
                <a:gd name="connsiteY157" fmla="*/ 2690801 h 3140063"/>
                <a:gd name="connsiteX158" fmla="*/ 49118 w 2584265"/>
                <a:gd name="connsiteY158" fmla="*/ 2675719 h 3140063"/>
                <a:gd name="connsiteX159" fmla="*/ 143574 w 2584265"/>
                <a:gd name="connsiteY159" fmla="*/ 2487204 h 3140063"/>
                <a:gd name="connsiteX160" fmla="*/ 124683 w 2584265"/>
                <a:gd name="connsiteY160" fmla="*/ 2483434 h 3140063"/>
                <a:gd name="connsiteX161" fmla="*/ 0 w 2584265"/>
                <a:gd name="connsiteY161" fmla="*/ 2600313 h 3140063"/>
                <a:gd name="connsiteX162" fmla="*/ 0 w 2584265"/>
                <a:gd name="connsiteY162" fmla="*/ 2555070 h 3140063"/>
                <a:gd name="connsiteX163" fmla="*/ 90678 w 2584265"/>
                <a:gd name="connsiteY163" fmla="*/ 2475893 h 3140063"/>
                <a:gd name="connsiteX164" fmla="*/ 98235 w 2584265"/>
                <a:gd name="connsiteY164" fmla="*/ 2453272 h 3140063"/>
                <a:gd name="connsiteX165" fmla="*/ 41561 w 2584265"/>
                <a:gd name="connsiteY165" fmla="*/ 2475893 h 3140063"/>
                <a:gd name="connsiteX166" fmla="*/ 0 w 2584265"/>
                <a:gd name="connsiteY166" fmla="*/ 2513597 h 3140063"/>
                <a:gd name="connsiteX167" fmla="*/ 0 w 2584265"/>
                <a:gd name="connsiteY167" fmla="*/ 2475893 h 3140063"/>
                <a:gd name="connsiteX168" fmla="*/ 113348 w 2584265"/>
                <a:gd name="connsiteY168" fmla="*/ 2419338 h 3140063"/>
                <a:gd name="connsiteX169" fmla="*/ 302260 w 2584265"/>
                <a:gd name="connsiteY169" fmla="*/ 2366952 h 3140063"/>
                <a:gd name="connsiteX170" fmla="*/ 302260 w 2584265"/>
                <a:gd name="connsiteY170" fmla="*/ 2442547 h 3140063"/>
                <a:gd name="connsiteX171" fmla="*/ 264160 w 2584265"/>
                <a:gd name="connsiteY171" fmla="*/ 2408529 h 3140063"/>
                <a:gd name="connsiteX172" fmla="*/ 302260 w 2584265"/>
                <a:gd name="connsiteY172" fmla="*/ 2366952 h 3140063"/>
                <a:gd name="connsiteX173" fmla="*/ 305859 w 2584265"/>
                <a:gd name="connsiteY173" fmla="*/ 2330438 h 3140063"/>
                <a:gd name="connsiteX174" fmla="*/ 309563 w 2584265"/>
                <a:gd name="connsiteY174" fmla="*/ 2330438 h 3140063"/>
                <a:gd name="connsiteX175" fmla="*/ 309563 w 2584265"/>
                <a:gd name="connsiteY175" fmla="*/ 2341551 h 3140063"/>
                <a:gd name="connsiteX176" fmla="*/ 302154 w 2584265"/>
                <a:gd name="connsiteY176" fmla="*/ 2341551 h 3140063"/>
                <a:gd name="connsiteX177" fmla="*/ 305859 w 2584265"/>
                <a:gd name="connsiteY177" fmla="*/ 2330438 h 3140063"/>
                <a:gd name="connsiteX178" fmla="*/ 0 w 2584265"/>
                <a:gd name="connsiteY178" fmla="*/ 2251063 h 3140063"/>
                <a:gd name="connsiteX179" fmla="*/ 184905 w 2584265"/>
                <a:gd name="connsiteY179" fmla="*/ 2292198 h 3140063"/>
                <a:gd name="connsiteX180" fmla="*/ 230188 w 2584265"/>
                <a:gd name="connsiteY180" fmla="*/ 2337071 h 3140063"/>
                <a:gd name="connsiteX181" fmla="*/ 226415 w 2584265"/>
                <a:gd name="connsiteY181" fmla="*/ 2348289 h 3140063"/>
                <a:gd name="connsiteX182" fmla="*/ 0 w 2584265"/>
                <a:gd name="connsiteY182" fmla="*/ 2419338 h 3140063"/>
                <a:gd name="connsiteX183" fmla="*/ 0 w 2584265"/>
                <a:gd name="connsiteY183" fmla="*/ 2389423 h 3140063"/>
                <a:gd name="connsiteX184" fmla="*/ 83019 w 2584265"/>
                <a:gd name="connsiteY184" fmla="*/ 2325852 h 3140063"/>
                <a:gd name="connsiteX185" fmla="*/ 83019 w 2584265"/>
                <a:gd name="connsiteY185" fmla="*/ 2310895 h 3140063"/>
                <a:gd name="connsiteX186" fmla="*/ 0 w 2584265"/>
                <a:gd name="connsiteY186" fmla="*/ 2314634 h 3140063"/>
                <a:gd name="connsiteX187" fmla="*/ 0 w 2584265"/>
                <a:gd name="connsiteY187" fmla="*/ 2251063 h 3140063"/>
                <a:gd name="connsiteX188" fmla="*/ 1412141 w 2584265"/>
                <a:gd name="connsiteY188" fmla="*/ 2168520 h 3140063"/>
                <a:gd name="connsiteX189" fmla="*/ 1254410 w 2584265"/>
                <a:gd name="connsiteY189" fmla="*/ 2277495 h 3140063"/>
                <a:gd name="connsiteX190" fmla="*/ 923925 w 2584265"/>
                <a:gd name="connsiteY190" fmla="*/ 2330106 h 3140063"/>
                <a:gd name="connsiteX191" fmla="*/ 1273187 w 2584265"/>
                <a:gd name="connsiteY191" fmla="*/ 2442838 h 3140063"/>
                <a:gd name="connsiteX192" fmla="*/ 1352053 w 2584265"/>
                <a:gd name="connsiteY192" fmla="*/ 2442838 h 3140063"/>
                <a:gd name="connsiteX193" fmla="*/ 1400875 w 2584265"/>
                <a:gd name="connsiteY193" fmla="*/ 2300043 h 3140063"/>
                <a:gd name="connsiteX194" fmla="*/ 1412141 w 2584265"/>
                <a:gd name="connsiteY194" fmla="*/ 2168520 h 3140063"/>
                <a:gd name="connsiteX195" fmla="*/ 1563292 w 2584265"/>
                <a:gd name="connsiteY195" fmla="*/ 2163758 h 3140063"/>
                <a:gd name="connsiteX196" fmla="*/ 1559521 w 2584265"/>
                <a:gd name="connsiteY196" fmla="*/ 2167528 h 3140063"/>
                <a:gd name="connsiteX197" fmla="*/ 1465263 w 2584265"/>
                <a:gd name="connsiteY197" fmla="*/ 2401288 h 3140063"/>
                <a:gd name="connsiteX198" fmla="*/ 1491655 w 2584265"/>
                <a:gd name="connsiteY198" fmla="*/ 2405059 h 3140063"/>
                <a:gd name="connsiteX199" fmla="*/ 1600995 w 2584265"/>
                <a:gd name="connsiteY199" fmla="*/ 2318343 h 3140063"/>
                <a:gd name="connsiteX200" fmla="*/ 1563292 w 2584265"/>
                <a:gd name="connsiteY200" fmla="*/ 2163758 h 3140063"/>
                <a:gd name="connsiteX201" fmla="*/ 1282771 w 2584265"/>
                <a:gd name="connsiteY201" fmla="*/ 2153380 h 3140063"/>
                <a:gd name="connsiteX202" fmla="*/ 1213333 w 2584265"/>
                <a:gd name="connsiteY202" fmla="*/ 2160894 h 3140063"/>
                <a:gd name="connsiteX203" fmla="*/ 1001712 w 2584265"/>
                <a:gd name="connsiteY203" fmla="*/ 2266057 h 3140063"/>
                <a:gd name="connsiteX204" fmla="*/ 1130196 w 2584265"/>
                <a:gd name="connsiteY204" fmla="*/ 2281081 h 3140063"/>
                <a:gd name="connsiteX205" fmla="*/ 1349375 w 2584265"/>
                <a:gd name="connsiteY205" fmla="*/ 2168406 h 3140063"/>
                <a:gd name="connsiteX206" fmla="*/ 1282771 w 2584265"/>
                <a:gd name="connsiteY206" fmla="*/ 2153380 h 3140063"/>
                <a:gd name="connsiteX207" fmla="*/ 1518920 w 2584265"/>
                <a:gd name="connsiteY207" fmla="*/ 2130418 h 3140063"/>
                <a:gd name="connsiteX208" fmla="*/ 1423670 w 2584265"/>
                <a:gd name="connsiteY208" fmla="*/ 2378492 h 3140063"/>
                <a:gd name="connsiteX209" fmla="*/ 1438910 w 2584265"/>
                <a:gd name="connsiteY209" fmla="*/ 2386009 h 3140063"/>
                <a:gd name="connsiteX210" fmla="*/ 1530350 w 2584265"/>
                <a:gd name="connsiteY210" fmla="*/ 2130418 h 3140063"/>
                <a:gd name="connsiteX211" fmla="*/ 1518920 w 2584265"/>
                <a:gd name="connsiteY211" fmla="*/ 2130418 h 3140063"/>
                <a:gd name="connsiteX212" fmla="*/ 1209048 w 2584265"/>
                <a:gd name="connsiteY212" fmla="*/ 2112477 h 3140063"/>
                <a:gd name="connsiteX213" fmla="*/ 1062037 w 2584265"/>
                <a:gd name="connsiteY213" fmla="*/ 2176459 h 3140063"/>
                <a:gd name="connsiteX214" fmla="*/ 1277937 w 2584265"/>
                <a:gd name="connsiteY214" fmla="*/ 2123817 h 3140063"/>
                <a:gd name="connsiteX215" fmla="*/ 1266574 w 2584265"/>
                <a:gd name="connsiteY215" fmla="*/ 2116296 h 3140063"/>
                <a:gd name="connsiteX216" fmla="*/ 1209048 w 2584265"/>
                <a:gd name="connsiteY216" fmla="*/ 2112477 h 3140063"/>
                <a:gd name="connsiteX217" fmla="*/ 0 w 2584265"/>
                <a:gd name="connsiteY217" fmla="*/ 1965313 h 3140063"/>
                <a:gd name="connsiteX218" fmla="*/ 45326 w 2584265"/>
                <a:gd name="connsiteY218" fmla="*/ 2014254 h 3140063"/>
                <a:gd name="connsiteX219" fmla="*/ 109538 w 2584265"/>
                <a:gd name="connsiteY219" fmla="*/ 2206251 h 3140063"/>
                <a:gd name="connsiteX220" fmla="*/ 101984 w 2584265"/>
                <a:gd name="connsiteY220" fmla="*/ 2221309 h 3140063"/>
                <a:gd name="connsiteX221" fmla="*/ 0 w 2584265"/>
                <a:gd name="connsiteY221" fmla="*/ 2228839 h 3140063"/>
                <a:gd name="connsiteX222" fmla="*/ 0 w 2584265"/>
                <a:gd name="connsiteY222" fmla="*/ 2202486 h 3140063"/>
                <a:gd name="connsiteX223" fmla="*/ 52881 w 2584265"/>
                <a:gd name="connsiteY223" fmla="*/ 2191192 h 3140063"/>
                <a:gd name="connsiteX224" fmla="*/ 0 w 2584265"/>
                <a:gd name="connsiteY224" fmla="*/ 2172369 h 3140063"/>
                <a:gd name="connsiteX225" fmla="*/ 0 w 2584265"/>
                <a:gd name="connsiteY225" fmla="*/ 2146016 h 3140063"/>
                <a:gd name="connsiteX226" fmla="*/ 56658 w 2584265"/>
                <a:gd name="connsiteY226" fmla="*/ 2153545 h 3140063"/>
                <a:gd name="connsiteX227" fmla="*/ 0 w 2584265"/>
                <a:gd name="connsiteY227" fmla="*/ 2006725 h 3140063"/>
                <a:gd name="connsiteX228" fmla="*/ 0 w 2584265"/>
                <a:gd name="connsiteY228" fmla="*/ 1965313 h 3140063"/>
                <a:gd name="connsiteX229" fmla="*/ 1179046 w 2584265"/>
                <a:gd name="connsiteY229" fmla="*/ 1814511 h 3140063"/>
                <a:gd name="connsiteX230" fmla="*/ 971550 w 2584265"/>
                <a:gd name="connsiteY230" fmla="*/ 1912392 h 3140063"/>
                <a:gd name="connsiteX231" fmla="*/ 1031912 w 2584265"/>
                <a:gd name="connsiteY231" fmla="*/ 1923686 h 3140063"/>
                <a:gd name="connsiteX232" fmla="*/ 1292225 w 2584265"/>
                <a:gd name="connsiteY232" fmla="*/ 1829568 h 3140063"/>
                <a:gd name="connsiteX233" fmla="*/ 1292225 w 2584265"/>
                <a:gd name="connsiteY233" fmla="*/ 1814511 h 3140063"/>
                <a:gd name="connsiteX234" fmla="*/ 1179046 w 2584265"/>
                <a:gd name="connsiteY234" fmla="*/ 1814511 h 3140063"/>
                <a:gd name="connsiteX235" fmla="*/ 1154473 w 2584265"/>
                <a:gd name="connsiteY235" fmla="*/ 1752952 h 3140063"/>
                <a:gd name="connsiteX236" fmla="*/ 1077383 w 2584265"/>
                <a:gd name="connsiteY236" fmla="*/ 1754363 h 3140063"/>
                <a:gd name="connsiteX237" fmla="*/ 1001712 w 2584265"/>
                <a:gd name="connsiteY237" fmla="*/ 1844674 h 3140063"/>
                <a:gd name="connsiteX238" fmla="*/ 1115219 w 2584265"/>
                <a:gd name="connsiteY238" fmla="*/ 1803280 h 3140063"/>
                <a:gd name="connsiteX239" fmla="*/ 1228725 w 2584265"/>
                <a:gd name="connsiteY239" fmla="*/ 1776938 h 3140063"/>
                <a:gd name="connsiteX240" fmla="*/ 1154473 w 2584265"/>
                <a:gd name="connsiteY240" fmla="*/ 1752952 h 3140063"/>
                <a:gd name="connsiteX241" fmla="*/ 449262 w 2584265"/>
                <a:gd name="connsiteY241" fmla="*/ 1731957 h 3140063"/>
                <a:gd name="connsiteX242" fmla="*/ 719137 w 2584265"/>
                <a:gd name="connsiteY242" fmla="*/ 1898407 h 3140063"/>
                <a:gd name="connsiteX243" fmla="*/ 449262 w 2584265"/>
                <a:gd name="connsiteY243" fmla="*/ 1731957 h 3140063"/>
                <a:gd name="connsiteX244" fmla="*/ 470973 w 2584265"/>
                <a:gd name="connsiteY244" fmla="*/ 1680529 h 3140063"/>
                <a:gd name="connsiteX245" fmla="*/ 422275 w 2584265"/>
                <a:gd name="connsiteY245" fmla="*/ 1694319 h 3140063"/>
                <a:gd name="connsiteX246" fmla="*/ 678852 w 2584265"/>
                <a:gd name="connsiteY246" fmla="*/ 1814506 h 3140063"/>
                <a:gd name="connsiteX247" fmla="*/ 682625 w 2584265"/>
                <a:gd name="connsiteY247" fmla="*/ 1810750 h 3140063"/>
                <a:gd name="connsiteX248" fmla="*/ 618481 w 2584265"/>
                <a:gd name="connsiteY248" fmla="*/ 1724365 h 3140063"/>
                <a:gd name="connsiteX249" fmla="*/ 470973 w 2584265"/>
                <a:gd name="connsiteY249" fmla="*/ 1680529 h 3140063"/>
                <a:gd name="connsiteX250" fmla="*/ 619726 w 2584265"/>
                <a:gd name="connsiteY250" fmla="*/ 1474526 h 3140063"/>
                <a:gd name="connsiteX251" fmla="*/ 563432 w 2584265"/>
                <a:gd name="connsiteY251" fmla="*/ 1477109 h 3140063"/>
                <a:gd name="connsiteX252" fmla="*/ 460375 w 2584265"/>
                <a:gd name="connsiteY252" fmla="*/ 1514680 h 3140063"/>
                <a:gd name="connsiteX253" fmla="*/ 723900 w 2584265"/>
                <a:gd name="connsiteY253" fmla="*/ 1525951 h 3140063"/>
                <a:gd name="connsiteX254" fmla="*/ 674960 w 2584265"/>
                <a:gd name="connsiteY254" fmla="*/ 1484623 h 3140063"/>
                <a:gd name="connsiteX255" fmla="*/ 619726 w 2584265"/>
                <a:gd name="connsiteY255" fmla="*/ 1474526 h 3140063"/>
                <a:gd name="connsiteX256" fmla="*/ 1198562 w 2584265"/>
                <a:gd name="connsiteY256" fmla="*/ 1465260 h 3140063"/>
                <a:gd name="connsiteX257" fmla="*/ 1042987 w 2584265"/>
                <a:gd name="connsiteY257" fmla="*/ 1555572 h 3140063"/>
                <a:gd name="connsiteX258" fmla="*/ 1137850 w 2584265"/>
                <a:gd name="connsiteY258" fmla="*/ 1555572 h 3140063"/>
                <a:gd name="connsiteX259" fmla="*/ 1198562 w 2584265"/>
                <a:gd name="connsiteY259" fmla="*/ 1465260 h 3140063"/>
                <a:gd name="connsiteX260" fmla="*/ 1258135 w 2584265"/>
                <a:gd name="connsiteY260" fmla="*/ 1462667 h 3140063"/>
                <a:gd name="connsiteX261" fmla="*/ 1216777 w 2584265"/>
                <a:gd name="connsiteY261" fmla="*/ 1503996 h 3140063"/>
                <a:gd name="connsiteX262" fmla="*/ 968625 w 2584265"/>
                <a:gd name="connsiteY262" fmla="*/ 1665550 h 3140063"/>
                <a:gd name="connsiteX263" fmla="*/ 915987 w 2584265"/>
                <a:gd name="connsiteY263" fmla="*/ 1909762 h 3140063"/>
                <a:gd name="connsiteX264" fmla="*/ 927267 w 2584265"/>
                <a:gd name="connsiteY264" fmla="*/ 1902246 h 3140063"/>
                <a:gd name="connsiteX265" fmla="*/ 1115260 w 2584265"/>
                <a:gd name="connsiteY265" fmla="*/ 1725666 h 3140063"/>
                <a:gd name="connsiteX266" fmla="*/ 1340852 w 2584265"/>
                <a:gd name="connsiteY266" fmla="*/ 1797048 h 3140063"/>
                <a:gd name="connsiteX267" fmla="*/ 1344612 w 2584265"/>
                <a:gd name="connsiteY267" fmla="*/ 1774506 h 3140063"/>
                <a:gd name="connsiteX268" fmla="*/ 1258135 w 2584265"/>
                <a:gd name="connsiteY268" fmla="*/ 1462667 h 3140063"/>
                <a:gd name="connsiteX269" fmla="*/ 1138252 w 2584265"/>
                <a:gd name="connsiteY269" fmla="*/ 1407398 h 3140063"/>
                <a:gd name="connsiteX270" fmla="*/ 1085397 w 2584265"/>
                <a:gd name="connsiteY270" fmla="*/ 1409276 h 3140063"/>
                <a:gd name="connsiteX271" fmla="*/ 1047977 w 2584265"/>
                <a:gd name="connsiteY271" fmla="*/ 1443089 h 3140063"/>
                <a:gd name="connsiteX272" fmla="*/ 1040493 w 2584265"/>
                <a:gd name="connsiteY272" fmla="*/ 1514475 h 3140063"/>
                <a:gd name="connsiteX273" fmla="*/ 1182688 w 2584265"/>
                <a:gd name="connsiteY273" fmla="*/ 1428061 h 3140063"/>
                <a:gd name="connsiteX274" fmla="*/ 1138252 w 2584265"/>
                <a:gd name="connsiteY274" fmla="*/ 1407398 h 3140063"/>
                <a:gd name="connsiteX275" fmla="*/ 599052 w 2584265"/>
                <a:gd name="connsiteY275" fmla="*/ 1401859 h 3140063"/>
                <a:gd name="connsiteX276" fmla="*/ 530998 w 2584265"/>
                <a:gd name="connsiteY276" fmla="*/ 1402327 h 3140063"/>
                <a:gd name="connsiteX277" fmla="*/ 466725 w 2584265"/>
                <a:gd name="connsiteY277" fmla="*/ 1466017 h 3140063"/>
                <a:gd name="connsiteX278" fmla="*/ 648202 w 2584265"/>
                <a:gd name="connsiteY278" fmla="*/ 1458524 h 3140063"/>
                <a:gd name="connsiteX279" fmla="*/ 754063 w 2584265"/>
                <a:gd name="connsiteY279" fmla="*/ 1488497 h 3140063"/>
                <a:gd name="connsiteX280" fmla="*/ 731378 w 2584265"/>
                <a:gd name="connsiteY280" fmla="*/ 1451032 h 3140063"/>
                <a:gd name="connsiteX281" fmla="*/ 655763 w 2584265"/>
                <a:gd name="connsiteY281" fmla="*/ 1421060 h 3140063"/>
                <a:gd name="connsiteX282" fmla="*/ 599052 w 2584265"/>
                <a:gd name="connsiteY282" fmla="*/ 1401859 h 3140063"/>
                <a:gd name="connsiteX283" fmla="*/ 42069 w 2584265"/>
                <a:gd name="connsiteY283" fmla="*/ 1349938 h 3140063"/>
                <a:gd name="connsiteX284" fmla="*/ 8136 w 2584265"/>
                <a:gd name="connsiteY284" fmla="*/ 1439854 h 3140063"/>
                <a:gd name="connsiteX285" fmla="*/ 264518 w 2584265"/>
                <a:gd name="connsiteY285" fmla="*/ 1720841 h 3140063"/>
                <a:gd name="connsiteX286" fmla="*/ 260748 w 2584265"/>
                <a:gd name="connsiteY286" fmla="*/ 1694616 h 3140063"/>
                <a:gd name="connsiteX287" fmla="*/ 91083 w 2584265"/>
                <a:gd name="connsiteY287" fmla="*/ 1364924 h 3140063"/>
                <a:gd name="connsiteX288" fmla="*/ 42069 w 2584265"/>
                <a:gd name="connsiteY288" fmla="*/ 1349938 h 3140063"/>
                <a:gd name="connsiteX289" fmla="*/ 188963 w 2584265"/>
                <a:gd name="connsiteY289" fmla="*/ 1296980 h 3140063"/>
                <a:gd name="connsiteX290" fmla="*/ 121380 w 2584265"/>
                <a:gd name="connsiteY290" fmla="*/ 1345799 h 3140063"/>
                <a:gd name="connsiteX291" fmla="*/ 177699 w 2584265"/>
                <a:gd name="connsiteY291" fmla="*/ 1522302 h 3140063"/>
                <a:gd name="connsiteX292" fmla="*/ 267809 w 2584265"/>
                <a:gd name="connsiteY292" fmla="*/ 1646230 h 3140063"/>
                <a:gd name="connsiteX293" fmla="*/ 301600 w 2584265"/>
                <a:gd name="connsiteY293" fmla="*/ 1413396 h 3140063"/>
                <a:gd name="connsiteX294" fmla="*/ 188963 w 2584265"/>
                <a:gd name="connsiteY294" fmla="*/ 1296980 h 3140063"/>
                <a:gd name="connsiteX295" fmla="*/ 791809 w 2584265"/>
                <a:gd name="connsiteY295" fmla="*/ 1262061 h 3140063"/>
                <a:gd name="connsiteX296" fmla="*/ 754062 w 2584265"/>
                <a:gd name="connsiteY296" fmla="*/ 1292223 h 3140063"/>
                <a:gd name="connsiteX297" fmla="*/ 848430 w 2584265"/>
                <a:gd name="connsiteY297" fmla="*/ 1360088 h 3140063"/>
                <a:gd name="connsiteX298" fmla="*/ 920150 w 2584265"/>
                <a:gd name="connsiteY298" fmla="*/ 1412873 h 3140063"/>
                <a:gd name="connsiteX299" fmla="*/ 893727 w 2584265"/>
                <a:gd name="connsiteY299" fmla="*/ 1314844 h 3140063"/>
                <a:gd name="connsiteX300" fmla="*/ 791809 w 2584265"/>
                <a:gd name="connsiteY300" fmla="*/ 1262061 h 3140063"/>
                <a:gd name="connsiteX301" fmla="*/ 543318 w 2584265"/>
                <a:gd name="connsiteY301" fmla="*/ 1131882 h 3140063"/>
                <a:gd name="connsiteX302" fmla="*/ 207570 w 2584265"/>
                <a:gd name="connsiteY302" fmla="*/ 1214561 h 3140063"/>
                <a:gd name="connsiteX303" fmla="*/ 200025 w 2584265"/>
                <a:gd name="connsiteY303" fmla="*/ 1270933 h 3140063"/>
                <a:gd name="connsiteX304" fmla="*/ 309426 w 2584265"/>
                <a:gd name="connsiteY304" fmla="*/ 1316029 h 3140063"/>
                <a:gd name="connsiteX305" fmla="*/ 509366 w 2584265"/>
                <a:gd name="connsiteY305" fmla="*/ 1214561 h 3140063"/>
                <a:gd name="connsiteX306" fmla="*/ 543318 w 2584265"/>
                <a:gd name="connsiteY306" fmla="*/ 1131882 h 3140063"/>
                <a:gd name="connsiteX307" fmla="*/ 82225 w 2584265"/>
                <a:gd name="connsiteY307" fmla="*/ 1089471 h 3140063"/>
                <a:gd name="connsiteX308" fmla="*/ 71437 w 2584265"/>
                <a:gd name="connsiteY308" fmla="*/ 1097182 h 3140063"/>
                <a:gd name="connsiteX309" fmla="*/ 108960 w 2584265"/>
                <a:gd name="connsiteY309" fmla="*/ 1108067 h 3140063"/>
                <a:gd name="connsiteX310" fmla="*/ 101455 w 2584265"/>
                <a:gd name="connsiteY310" fmla="*/ 1089925 h 3140063"/>
                <a:gd name="connsiteX311" fmla="*/ 82225 w 2584265"/>
                <a:gd name="connsiteY311" fmla="*/ 1089471 h 3140063"/>
                <a:gd name="connsiteX312" fmla="*/ 335843 w 2584265"/>
                <a:gd name="connsiteY312" fmla="*/ 1004908 h 3140063"/>
                <a:gd name="connsiteX313" fmla="*/ 282886 w 2584265"/>
                <a:gd name="connsiteY313" fmla="*/ 1011456 h 3140063"/>
                <a:gd name="connsiteX314" fmla="*/ 177559 w 2584265"/>
                <a:gd name="connsiteY314" fmla="*/ 1090040 h 3140063"/>
                <a:gd name="connsiteX315" fmla="*/ 215175 w 2584265"/>
                <a:gd name="connsiteY315" fmla="*/ 1179848 h 3140063"/>
                <a:gd name="connsiteX316" fmla="*/ 501063 w 2584265"/>
                <a:gd name="connsiteY316" fmla="*/ 1108749 h 3140063"/>
                <a:gd name="connsiteX317" fmla="*/ 489778 w 2584265"/>
                <a:gd name="connsiteY317" fmla="*/ 1063846 h 3140063"/>
                <a:gd name="connsiteX318" fmla="*/ 335843 w 2584265"/>
                <a:gd name="connsiteY318" fmla="*/ 1004908 h 3140063"/>
                <a:gd name="connsiteX319" fmla="*/ 584975 w 2584265"/>
                <a:gd name="connsiteY319" fmla="*/ 898516 h 3140063"/>
                <a:gd name="connsiteX320" fmla="*/ 407987 w 2584265"/>
                <a:gd name="connsiteY320" fmla="*/ 984942 h 3140063"/>
                <a:gd name="connsiteX321" fmla="*/ 407987 w 2584265"/>
                <a:gd name="connsiteY321" fmla="*/ 992457 h 3140063"/>
                <a:gd name="connsiteX322" fmla="*/ 536021 w 2584265"/>
                <a:gd name="connsiteY322" fmla="*/ 1093916 h 3140063"/>
                <a:gd name="connsiteX323" fmla="*/ 607569 w 2584265"/>
                <a:gd name="connsiteY323" fmla="*/ 1101432 h 3140063"/>
                <a:gd name="connsiteX324" fmla="*/ 532255 w 2584265"/>
                <a:gd name="connsiteY324" fmla="*/ 1240464 h 3140063"/>
                <a:gd name="connsiteX325" fmla="*/ 713009 w 2584265"/>
                <a:gd name="connsiteY325" fmla="*/ 1270525 h 3140063"/>
                <a:gd name="connsiteX326" fmla="*/ 739368 w 2584265"/>
                <a:gd name="connsiteY326" fmla="*/ 1263010 h 3140063"/>
                <a:gd name="connsiteX327" fmla="*/ 886231 w 2584265"/>
                <a:gd name="connsiteY327" fmla="*/ 1281796 h 3140063"/>
                <a:gd name="connsiteX328" fmla="*/ 938950 w 2584265"/>
                <a:gd name="connsiteY328" fmla="*/ 1477195 h 3140063"/>
                <a:gd name="connsiteX329" fmla="*/ 957779 w 2584265"/>
                <a:gd name="connsiteY329" fmla="*/ 1604954 h 3140063"/>
                <a:gd name="connsiteX330" fmla="*/ 1074516 w 2584265"/>
                <a:gd name="connsiteY330" fmla="*/ 1394527 h 3140063"/>
                <a:gd name="connsiteX331" fmla="*/ 1213846 w 2584265"/>
                <a:gd name="connsiteY331" fmla="*/ 1413315 h 3140063"/>
                <a:gd name="connsiteX332" fmla="*/ 1217612 w 2584265"/>
                <a:gd name="connsiteY332" fmla="*/ 1405800 h 3140063"/>
                <a:gd name="connsiteX333" fmla="*/ 777025 w 2584265"/>
                <a:gd name="connsiteY333" fmla="*/ 1210403 h 3140063"/>
                <a:gd name="connsiteX334" fmla="*/ 641460 w 2584265"/>
                <a:gd name="connsiteY334" fmla="*/ 1225435 h 3140063"/>
                <a:gd name="connsiteX335" fmla="*/ 648992 w 2584265"/>
                <a:gd name="connsiteY335" fmla="*/ 1191615 h 3140063"/>
                <a:gd name="connsiteX336" fmla="*/ 584975 w 2584265"/>
                <a:gd name="connsiteY336" fmla="*/ 898516 h 3140063"/>
                <a:gd name="connsiteX337" fmla="*/ 564998 w 2584265"/>
                <a:gd name="connsiteY337" fmla="*/ 849305 h 3140063"/>
                <a:gd name="connsiteX338" fmla="*/ 381000 w 2584265"/>
                <a:gd name="connsiteY338" fmla="*/ 947832 h 3140063"/>
                <a:gd name="connsiteX339" fmla="*/ 538712 w 2584265"/>
                <a:gd name="connsiteY339" fmla="*/ 913726 h 3140063"/>
                <a:gd name="connsiteX340" fmla="*/ 564998 w 2584265"/>
                <a:gd name="connsiteY340" fmla="*/ 849305 h 3140063"/>
                <a:gd name="connsiteX341" fmla="*/ 475909 w 2584265"/>
                <a:gd name="connsiteY341" fmla="*/ 818348 h 3140063"/>
                <a:gd name="connsiteX342" fmla="*/ 433387 w 2584265"/>
                <a:gd name="connsiteY342" fmla="*/ 823904 h 3140063"/>
                <a:gd name="connsiteX343" fmla="*/ 354012 w 2584265"/>
                <a:gd name="connsiteY343" fmla="*/ 912805 h 3140063"/>
                <a:gd name="connsiteX344" fmla="*/ 512762 w 2584265"/>
                <a:gd name="connsiteY344" fmla="*/ 831312 h 3140063"/>
                <a:gd name="connsiteX345" fmla="*/ 512762 w 2584265"/>
                <a:gd name="connsiteY345" fmla="*/ 823904 h 3140063"/>
                <a:gd name="connsiteX346" fmla="*/ 475909 w 2584265"/>
                <a:gd name="connsiteY346" fmla="*/ 818348 h 3140063"/>
                <a:gd name="connsiteX347" fmla="*/ 256190 w 2584265"/>
                <a:gd name="connsiteY347" fmla="*/ 687379 h 3140063"/>
                <a:gd name="connsiteX348" fmla="*/ 113698 w 2584265"/>
                <a:gd name="connsiteY348" fmla="*/ 939611 h 3140063"/>
                <a:gd name="connsiteX349" fmla="*/ 147446 w 2584265"/>
                <a:gd name="connsiteY349" fmla="*/ 1082669 h 3140063"/>
                <a:gd name="connsiteX350" fmla="*/ 293688 w 2584265"/>
                <a:gd name="connsiteY350" fmla="*/ 822907 h 3140063"/>
                <a:gd name="connsiteX351" fmla="*/ 256190 w 2584265"/>
                <a:gd name="connsiteY351" fmla="*/ 687379 h 3140063"/>
                <a:gd name="connsiteX352" fmla="*/ 203200 w 2584265"/>
                <a:gd name="connsiteY352" fmla="*/ 681029 h 3140063"/>
                <a:gd name="connsiteX353" fmla="*/ 86880 w 2584265"/>
                <a:gd name="connsiteY353" fmla="*/ 767467 h 3140063"/>
                <a:gd name="connsiteX354" fmla="*/ 45605 w 2584265"/>
                <a:gd name="connsiteY354" fmla="*/ 831356 h 3140063"/>
                <a:gd name="connsiteX355" fmla="*/ 75623 w 2584265"/>
                <a:gd name="connsiteY355" fmla="*/ 1049331 h 3140063"/>
                <a:gd name="connsiteX356" fmla="*/ 83127 w 2584265"/>
                <a:gd name="connsiteY356" fmla="*/ 1045574 h 3140063"/>
                <a:gd name="connsiteX357" fmla="*/ 203200 w 2584265"/>
                <a:gd name="connsiteY357" fmla="*/ 681029 h 3140063"/>
                <a:gd name="connsiteX358" fmla="*/ 253100 w 2584265"/>
                <a:gd name="connsiteY358" fmla="*/ 428617 h 3140063"/>
                <a:gd name="connsiteX359" fmla="*/ 166687 w 2584265"/>
                <a:gd name="connsiteY359" fmla="*/ 623855 h 3140063"/>
                <a:gd name="connsiteX360" fmla="*/ 200501 w 2584265"/>
                <a:gd name="connsiteY360" fmla="*/ 650137 h 3140063"/>
                <a:gd name="connsiteX361" fmla="*/ 279400 w 2584265"/>
                <a:gd name="connsiteY361" fmla="*/ 466163 h 3140063"/>
                <a:gd name="connsiteX362" fmla="*/ 253100 w 2584265"/>
                <a:gd name="connsiteY362" fmla="*/ 428617 h 3140063"/>
                <a:gd name="connsiteX363" fmla="*/ 207839 w 2584265"/>
                <a:gd name="connsiteY363" fmla="*/ 382349 h 3140063"/>
                <a:gd name="connsiteX364" fmla="*/ 177205 w 2584265"/>
                <a:gd name="connsiteY364" fmla="*/ 395060 h 3140063"/>
                <a:gd name="connsiteX365" fmla="*/ 131961 w 2584265"/>
                <a:gd name="connsiteY365" fmla="*/ 568316 h 3140063"/>
                <a:gd name="connsiteX366" fmla="*/ 177205 w 2584265"/>
                <a:gd name="connsiteY366" fmla="*/ 481688 h 3140063"/>
                <a:gd name="connsiteX367" fmla="*/ 241300 w 2584265"/>
                <a:gd name="connsiteY367" fmla="*/ 383761 h 3140063"/>
                <a:gd name="connsiteX368" fmla="*/ 207839 w 2584265"/>
                <a:gd name="connsiteY368" fmla="*/ 382349 h 3140063"/>
                <a:gd name="connsiteX369" fmla="*/ 0 w 2584265"/>
                <a:gd name="connsiteY369" fmla="*/ 312726 h 3140063"/>
                <a:gd name="connsiteX370" fmla="*/ 56470 w 2584265"/>
                <a:gd name="connsiteY370" fmla="*/ 324006 h 3140063"/>
                <a:gd name="connsiteX371" fmla="*/ 131763 w 2584265"/>
                <a:gd name="connsiteY371" fmla="*/ 350325 h 3140063"/>
                <a:gd name="connsiteX372" fmla="*/ 0 w 2584265"/>
                <a:gd name="connsiteY372" fmla="*/ 527039 h 3140063"/>
                <a:gd name="connsiteX373" fmla="*/ 0 w 2584265"/>
                <a:gd name="connsiteY373" fmla="*/ 493200 h 3140063"/>
                <a:gd name="connsiteX374" fmla="*/ 79058 w 2584265"/>
                <a:gd name="connsiteY374" fmla="*/ 372884 h 3140063"/>
                <a:gd name="connsiteX375" fmla="*/ 0 w 2584265"/>
                <a:gd name="connsiteY375" fmla="*/ 391684 h 3140063"/>
                <a:gd name="connsiteX376" fmla="*/ 0 w 2584265"/>
                <a:gd name="connsiteY376" fmla="*/ 372884 h 3140063"/>
                <a:gd name="connsiteX377" fmla="*/ 26353 w 2584265"/>
                <a:gd name="connsiteY377" fmla="*/ 354085 h 3140063"/>
                <a:gd name="connsiteX378" fmla="*/ 30117 w 2584265"/>
                <a:gd name="connsiteY378" fmla="*/ 342805 h 3140063"/>
                <a:gd name="connsiteX379" fmla="*/ 0 w 2584265"/>
                <a:gd name="connsiteY379" fmla="*/ 335285 h 3140063"/>
                <a:gd name="connsiteX380" fmla="*/ 0 w 2584265"/>
                <a:gd name="connsiteY380" fmla="*/ 312726 h 3140063"/>
                <a:gd name="connsiteX381" fmla="*/ 776 w 2584265"/>
                <a:gd name="connsiteY381" fmla="*/ 217938 h 3140063"/>
                <a:gd name="connsiteX382" fmla="*/ 430102 w 2584265"/>
                <a:gd name="connsiteY382" fmla="*/ 511027 h 3140063"/>
                <a:gd name="connsiteX383" fmla="*/ 505423 w 2584265"/>
                <a:gd name="connsiteY383" fmla="*/ 650057 h 3140063"/>
                <a:gd name="connsiteX384" fmla="*/ 305824 w 2584265"/>
                <a:gd name="connsiteY384" fmla="*/ 398300 h 3140063"/>
                <a:gd name="connsiteX385" fmla="*/ 305824 w 2584265"/>
                <a:gd name="connsiteY385" fmla="*/ 480967 h 3140063"/>
                <a:gd name="connsiteX386" fmla="*/ 275696 w 2584265"/>
                <a:gd name="connsiteY386" fmla="*/ 619996 h 3140063"/>
                <a:gd name="connsiteX387" fmla="*/ 362314 w 2584265"/>
                <a:gd name="connsiteY387" fmla="*/ 593694 h 3140063"/>
                <a:gd name="connsiteX388" fmla="*/ 324654 w 2584265"/>
                <a:gd name="connsiteY388" fmla="*/ 676360 h 3140063"/>
                <a:gd name="connsiteX389" fmla="*/ 320888 w 2584265"/>
                <a:gd name="connsiteY389" fmla="*/ 901813 h 3140063"/>
                <a:gd name="connsiteX390" fmla="*/ 433868 w 2584265"/>
                <a:gd name="connsiteY390" fmla="*/ 804117 h 3140063"/>
                <a:gd name="connsiteX391" fmla="*/ 550615 w 2584265"/>
                <a:gd name="connsiteY391" fmla="*/ 792844 h 3140063"/>
                <a:gd name="connsiteX392" fmla="*/ 509189 w 2584265"/>
                <a:gd name="connsiteY392" fmla="*/ 665087 h 3140063"/>
                <a:gd name="connsiteX393" fmla="*/ 528019 w 2584265"/>
                <a:gd name="connsiteY393" fmla="*/ 665087 h 3140063"/>
                <a:gd name="connsiteX394" fmla="*/ 667361 w 2584265"/>
                <a:gd name="connsiteY394" fmla="*/ 1202423 h 3140063"/>
                <a:gd name="connsiteX395" fmla="*/ 765278 w 2584265"/>
                <a:gd name="connsiteY395" fmla="*/ 1187391 h 3140063"/>
                <a:gd name="connsiteX396" fmla="*/ 1243562 w 2584265"/>
                <a:gd name="connsiteY396" fmla="*/ 1386540 h 3140063"/>
                <a:gd name="connsiteX397" fmla="*/ 1379139 w 2584265"/>
                <a:gd name="connsiteY397" fmla="*/ 1999027 h 3140063"/>
                <a:gd name="connsiteX398" fmla="*/ 1401735 w 2584265"/>
                <a:gd name="connsiteY398" fmla="*/ 2017813 h 3140063"/>
                <a:gd name="connsiteX399" fmla="*/ 1789635 w 2584265"/>
                <a:gd name="connsiteY399" fmla="*/ 2115500 h 3140063"/>
                <a:gd name="connsiteX400" fmla="*/ 1970404 w 2584265"/>
                <a:gd name="connsiteY400" fmla="*/ 2483744 h 3140063"/>
                <a:gd name="connsiteX401" fmla="*/ 2143641 w 2584265"/>
                <a:gd name="connsiteY401" fmla="*/ 3032343 h 3140063"/>
                <a:gd name="connsiteX402" fmla="*/ 2258563 w 2584265"/>
                <a:gd name="connsiteY402" fmla="*/ 3119530 h 3140063"/>
                <a:gd name="connsiteX403" fmla="*/ 2278412 w 2584265"/>
                <a:gd name="connsiteY403" fmla="*/ 3140063 h 3140063"/>
                <a:gd name="connsiteX404" fmla="*/ 2236977 w 2584265"/>
                <a:gd name="connsiteY404" fmla="*/ 3140063 h 3140063"/>
                <a:gd name="connsiteX405" fmla="*/ 2163035 w 2584265"/>
                <a:gd name="connsiteY405" fmla="*/ 3080156 h 3140063"/>
                <a:gd name="connsiteX406" fmla="*/ 2098996 w 2584265"/>
                <a:gd name="connsiteY406" fmla="*/ 3013481 h 3140063"/>
                <a:gd name="connsiteX407" fmla="*/ 1970917 w 2584265"/>
                <a:gd name="connsiteY407" fmla="*/ 2694192 h 3140063"/>
                <a:gd name="connsiteX408" fmla="*/ 1861674 w 2584265"/>
                <a:gd name="connsiteY408" fmla="*/ 2213377 h 3140063"/>
                <a:gd name="connsiteX409" fmla="*/ 1353127 w 2584265"/>
                <a:gd name="connsiteY409" fmla="*/ 2040583 h 3140063"/>
                <a:gd name="connsiteX410" fmla="*/ 1349360 w 2584265"/>
                <a:gd name="connsiteY410" fmla="*/ 1852763 h 3140063"/>
                <a:gd name="connsiteX411" fmla="*/ 1320165 w 2584265"/>
                <a:gd name="connsiteY411" fmla="*/ 1847129 h 3140063"/>
                <a:gd name="connsiteX412" fmla="*/ 1296622 w 2584265"/>
                <a:gd name="connsiteY412" fmla="*/ 1852763 h 3140063"/>
                <a:gd name="connsiteX413" fmla="*/ 1070601 w 2584265"/>
                <a:gd name="connsiteY413" fmla="*/ 1954186 h 3140063"/>
                <a:gd name="connsiteX414" fmla="*/ 882250 w 2584265"/>
                <a:gd name="connsiteY414" fmla="*/ 1972968 h 3140063"/>
                <a:gd name="connsiteX415" fmla="*/ 652462 w 2584265"/>
                <a:gd name="connsiteY415" fmla="*/ 2326067 h 3140063"/>
                <a:gd name="connsiteX416" fmla="*/ 878483 w 2584265"/>
                <a:gd name="connsiteY416" fmla="*/ 2322311 h 3140063"/>
                <a:gd name="connsiteX417" fmla="*/ 991493 w 2584265"/>
                <a:gd name="connsiteY417" fmla="*/ 2232157 h 3140063"/>
                <a:gd name="connsiteX418" fmla="*/ 1063067 w 2584265"/>
                <a:gd name="connsiteY418" fmla="*/ 2130735 h 3140063"/>
                <a:gd name="connsiteX419" fmla="*/ 1447302 w 2584265"/>
                <a:gd name="connsiteY419" fmla="*/ 2145759 h 3140063"/>
                <a:gd name="connsiteX420" fmla="*/ 1579148 w 2584265"/>
                <a:gd name="connsiteY420" fmla="*/ 2066877 h 3140063"/>
                <a:gd name="connsiteX421" fmla="*/ 1628119 w 2584265"/>
                <a:gd name="connsiteY421" fmla="*/ 2314799 h 3140063"/>
                <a:gd name="connsiteX422" fmla="*/ 1409632 w 2584265"/>
                <a:gd name="connsiteY422" fmla="*/ 2438757 h 3140063"/>
                <a:gd name="connsiteX423" fmla="*/ 1387030 w 2584265"/>
                <a:gd name="connsiteY423" fmla="*/ 2465052 h 3140063"/>
                <a:gd name="connsiteX424" fmla="*/ 1759964 w 2584265"/>
                <a:gd name="connsiteY424" fmla="*/ 2551451 h 3140063"/>
                <a:gd name="connsiteX425" fmla="*/ 1899344 w 2584265"/>
                <a:gd name="connsiteY425" fmla="*/ 2818151 h 3140063"/>
                <a:gd name="connsiteX426" fmla="*/ 1891810 w 2584265"/>
                <a:gd name="connsiteY426" fmla="*/ 2825663 h 3140063"/>
                <a:gd name="connsiteX427" fmla="*/ 1522642 w 2584265"/>
                <a:gd name="connsiteY427" fmla="*/ 2562720 h 3140063"/>
                <a:gd name="connsiteX428" fmla="*/ 1364428 w 2584265"/>
                <a:gd name="connsiteY428" fmla="*/ 2498859 h 3140063"/>
                <a:gd name="connsiteX429" fmla="*/ 1582915 w 2584265"/>
                <a:gd name="connsiteY429" fmla="*/ 2799371 h 3140063"/>
                <a:gd name="connsiteX430" fmla="*/ 1974684 w 2584265"/>
                <a:gd name="connsiteY430" fmla="*/ 2975917 h 3140063"/>
                <a:gd name="connsiteX431" fmla="*/ 1955849 w 2584265"/>
                <a:gd name="connsiteY431" fmla="*/ 2990943 h 3140063"/>
                <a:gd name="connsiteX432" fmla="*/ 1741129 w 2584265"/>
                <a:gd name="connsiteY432" fmla="*/ 2983431 h 3140063"/>
                <a:gd name="connsiteX433" fmla="*/ 1609284 w 2584265"/>
                <a:gd name="connsiteY433" fmla="*/ 2874498 h 3140063"/>
                <a:gd name="connsiteX434" fmla="*/ 1658255 w 2584265"/>
                <a:gd name="connsiteY434" fmla="*/ 3032263 h 3140063"/>
                <a:gd name="connsiteX435" fmla="*/ 2087694 w 2584265"/>
                <a:gd name="connsiteY435" fmla="*/ 3103633 h 3140063"/>
                <a:gd name="connsiteX436" fmla="*/ 2159268 w 2584265"/>
                <a:gd name="connsiteY436" fmla="*/ 3114902 h 3140063"/>
                <a:gd name="connsiteX437" fmla="*/ 2138579 w 2584265"/>
                <a:gd name="connsiteY437" fmla="*/ 3140063 h 3140063"/>
                <a:gd name="connsiteX438" fmla="*/ 2056033 w 2584265"/>
                <a:gd name="connsiteY438" fmla="*/ 3140063 h 3140063"/>
                <a:gd name="connsiteX439" fmla="*/ 2059989 w 2584265"/>
                <a:gd name="connsiteY439" fmla="*/ 3122674 h 3140063"/>
                <a:gd name="connsiteX440" fmla="*/ 1997519 w 2584265"/>
                <a:gd name="connsiteY440" fmla="*/ 3118015 h 3140063"/>
                <a:gd name="connsiteX441" fmla="*/ 1901058 w 2584265"/>
                <a:gd name="connsiteY441" fmla="*/ 3127187 h 3140063"/>
                <a:gd name="connsiteX442" fmla="*/ 1857935 w 2584265"/>
                <a:gd name="connsiteY442" fmla="*/ 3140063 h 3140063"/>
                <a:gd name="connsiteX443" fmla="*/ 1733931 w 2584265"/>
                <a:gd name="connsiteY443" fmla="*/ 3140063 h 3140063"/>
                <a:gd name="connsiteX444" fmla="*/ 1710287 w 2584265"/>
                <a:gd name="connsiteY444" fmla="*/ 3124000 h 3140063"/>
                <a:gd name="connsiteX445" fmla="*/ 1631886 w 2584265"/>
                <a:gd name="connsiteY445" fmla="*/ 3054801 h 3140063"/>
                <a:gd name="connsiteX446" fmla="*/ 1620114 w 2584265"/>
                <a:gd name="connsiteY446" fmla="*/ 3118659 h 3140063"/>
                <a:gd name="connsiteX447" fmla="*/ 1620483 w 2584265"/>
                <a:gd name="connsiteY447" fmla="*/ 3140063 h 3140063"/>
                <a:gd name="connsiteX448" fmla="*/ 1588422 w 2584265"/>
                <a:gd name="connsiteY448" fmla="*/ 3140063 h 3140063"/>
                <a:gd name="connsiteX449" fmla="*/ 1591860 w 2584265"/>
                <a:gd name="connsiteY449" fmla="*/ 3097867 h 3140063"/>
                <a:gd name="connsiteX450" fmla="*/ 1537312 w 2584265"/>
                <a:gd name="connsiteY450" fmla="*/ 2761806 h 3140063"/>
                <a:gd name="connsiteX451" fmla="*/ 1315117 w 2584265"/>
                <a:gd name="connsiteY451" fmla="*/ 2525079 h 3140063"/>
                <a:gd name="connsiteX452" fmla="*/ 1322649 w 2584265"/>
                <a:gd name="connsiteY452" fmla="*/ 2543867 h 3140063"/>
                <a:gd name="connsiteX453" fmla="*/ 1409267 w 2584265"/>
                <a:gd name="connsiteY453" fmla="*/ 2712958 h 3140063"/>
                <a:gd name="connsiteX454" fmla="*/ 1333947 w 2584265"/>
                <a:gd name="connsiteY454" fmla="*/ 2855742 h 3140063"/>
                <a:gd name="connsiteX455" fmla="*/ 1194604 w 2584265"/>
                <a:gd name="connsiteY455" fmla="*/ 2844471 h 3140063"/>
                <a:gd name="connsiteX456" fmla="*/ 1104220 w 2584265"/>
                <a:gd name="connsiteY456" fmla="*/ 2821925 h 3140063"/>
                <a:gd name="connsiteX457" fmla="*/ 1179540 w 2584265"/>
                <a:gd name="connsiteY457" fmla="*/ 2765561 h 3140063"/>
                <a:gd name="connsiteX458" fmla="*/ 1296287 w 2584265"/>
                <a:gd name="connsiteY458" fmla="*/ 2577685 h 3140063"/>
                <a:gd name="connsiteX459" fmla="*/ 1243562 w 2584265"/>
                <a:gd name="connsiteY459" fmla="*/ 2464958 h 3140063"/>
                <a:gd name="connsiteX460" fmla="*/ 701256 w 2584265"/>
                <a:gd name="connsiteY460" fmla="*/ 2355988 h 3140063"/>
                <a:gd name="connsiteX461" fmla="*/ 497891 w 2584265"/>
                <a:gd name="connsiteY461" fmla="*/ 2419866 h 3140063"/>
                <a:gd name="connsiteX462" fmla="*/ 693724 w 2584265"/>
                <a:gd name="connsiteY462" fmla="*/ 2498773 h 3140063"/>
                <a:gd name="connsiteX463" fmla="*/ 904621 w 2584265"/>
                <a:gd name="connsiteY463" fmla="*/ 2472473 h 3140063"/>
                <a:gd name="connsiteX464" fmla="*/ 1175774 w 2584265"/>
                <a:gd name="connsiteY464" fmla="*/ 2502529 h 3140063"/>
                <a:gd name="connsiteX465" fmla="*/ 1175774 w 2584265"/>
                <a:gd name="connsiteY465" fmla="*/ 2521317 h 3140063"/>
                <a:gd name="connsiteX466" fmla="*/ 957345 w 2584265"/>
                <a:gd name="connsiteY466" fmla="*/ 2630294 h 3140063"/>
                <a:gd name="connsiteX467" fmla="*/ 727618 w 2584265"/>
                <a:gd name="connsiteY467" fmla="*/ 2536351 h 3140063"/>
                <a:gd name="connsiteX468" fmla="*/ 727618 w 2584265"/>
                <a:gd name="connsiteY468" fmla="*/ 2547628 h 3140063"/>
                <a:gd name="connsiteX469" fmla="*/ 836832 w 2584265"/>
                <a:gd name="connsiteY469" fmla="*/ 2724229 h 3140063"/>
                <a:gd name="connsiteX470" fmla="*/ 757746 w 2584265"/>
                <a:gd name="connsiteY470" fmla="*/ 2930892 h 3140063"/>
                <a:gd name="connsiteX471" fmla="*/ 701256 w 2584265"/>
                <a:gd name="connsiteY471" fmla="*/ 2799382 h 3140063"/>
                <a:gd name="connsiteX472" fmla="*/ 659829 w 2584265"/>
                <a:gd name="connsiteY472" fmla="*/ 2558899 h 3140063"/>
                <a:gd name="connsiteX473" fmla="*/ 433868 w 2584265"/>
                <a:gd name="connsiteY473" fmla="*/ 2438654 h 3140063"/>
                <a:gd name="connsiteX474" fmla="*/ 460231 w 2584265"/>
                <a:gd name="connsiteY474" fmla="*/ 2419866 h 3140063"/>
                <a:gd name="connsiteX475" fmla="*/ 448932 w 2584265"/>
                <a:gd name="connsiteY475" fmla="*/ 2404836 h 3140063"/>
                <a:gd name="connsiteX476" fmla="*/ 497891 w 2584265"/>
                <a:gd name="connsiteY476" fmla="*/ 2378534 h 3140063"/>
                <a:gd name="connsiteX477" fmla="*/ 791640 w 2584265"/>
                <a:gd name="connsiteY477" fmla="*/ 2115500 h 3140063"/>
                <a:gd name="connsiteX478" fmla="*/ 769044 w 2584265"/>
                <a:gd name="connsiteY478" fmla="*/ 1965206 h 3140063"/>
                <a:gd name="connsiteX479" fmla="*/ 595807 w 2584265"/>
                <a:gd name="connsiteY479" fmla="*/ 1901327 h 3140063"/>
                <a:gd name="connsiteX480" fmla="*/ 399974 w 2584265"/>
                <a:gd name="connsiteY480" fmla="*/ 1732235 h 3140063"/>
                <a:gd name="connsiteX481" fmla="*/ 332186 w 2584265"/>
                <a:gd name="connsiteY481" fmla="*/ 1694659 h 3140063"/>
                <a:gd name="connsiteX482" fmla="*/ 531785 w 2584265"/>
                <a:gd name="connsiteY482" fmla="*/ 1657084 h 3140063"/>
                <a:gd name="connsiteX483" fmla="*/ 701256 w 2584265"/>
                <a:gd name="connsiteY483" fmla="*/ 1781085 h 3140063"/>
                <a:gd name="connsiteX484" fmla="*/ 829300 w 2584265"/>
                <a:gd name="connsiteY484" fmla="*/ 2036598 h 3140063"/>
                <a:gd name="connsiteX485" fmla="*/ 919685 w 2584265"/>
                <a:gd name="connsiteY485" fmla="*/ 1777328 h 3140063"/>
                <a:gd name="connsiteX486" fmla="*/ 765278 w 2584265"/>
                <a:gd name="connsiteY486" fmla="*/ 1544357 h 3140063"/>
                <a:gd name="connsiteX487" fmla="*/ 505423 w 2584265"/>
                <a:gd name="connsiteY487" fmla="*/ 1544357 h 3140063"/>
                <a:gd name="connsiteX488" fmla="*/ 399974 w 2584265"/>
                <a:gd name="connsiteY488" fmla="*/ 1544357 h 3140063"/>
                <a:gd name="connsiteX489" fmla="*/ 543083 w 2584265"/>
                <a:gd name="connsiteY489" fmla="*/ 1379025 h 3140063"/>
                <a:gd name="connsiteX490" fmla="*/ 735150 w 2584265"/>
                <a:gd name="connsiteY490" fmla="*/ 1435388 h 3140063"/>
                <a:gd name="connsiteX491" fmla="*/ 908387 w 2584265"/>
                <a:gd name="connsiteY491" fmla="*/ 1649569 h 3140063"/>
                <a:gd name="connsiteX492" fmla="*/ 923451 w 2584265"/>
                <a:gd name="connsiteY492" fmla="*/ 1653329 h 3140063"/>
                <a:gd name="connsiteX493" fmla="*/ 912153 w 2584265"/>
                <a:gd name="connsiteY493" fmla="*/ 1472964 h 3140063"/>
                <a:gd name="connsiteX494" fmla="*/ 753980 w 2584265"/>
                <a:gd name="connsiteY494" fmla="*/ 1318904 h 3140063"/>
                <a:gd name="connsiteX495" fmla="*/ 674894 w 2584265"/>
                <a:gd name="connsiteY495" fmla="*/ 1288843 h 3140063"/>
                <a:gd name="connsiteX496" fmla="*/ 463997 w 2584265"/>
                <a:gd name="connsiteY496" fmla="*/ 1296358 h 3140063"/>
                <a:gd name="connsiteX497" fmla="*/ 294526 w 2584265"/>
                <a:gd name="connsiteY497" fmla="*/ 1345209 h 3140063"/>
                <a:gd name="connsiteX498" fmla="*/ 343484 w 2584265"/>
                <a:gd name="connsiteY498" fmla="*/ 1480479 h 3140063"/>
                <a:gd name="connsiteX499" fmla="*/ 309590 w 2584265"/>
                <a:gd name="connsiteY499" fmla="*/ 1728478 h 3140063"/>
                <a:gd name="connsiteX500" fmla="*/ 264398 w 2584265"/>
                <a:gd name="connsiteY500" fmla="*/ 1751023 h 3140063"/>
                <a:gd name="connsiteX501" fmla="*/ 776 w 2584265"/>
                <a:gd name="connsiteY501" fmla="*/ 1476721 h 3140063"/>
                <a:gd name="connsiteX502" fmla="*/ 776 w 2584265"/>
                <a:gd name="connsiteY502" fmla="*/ 1363995 h 3140063"/>
                <a:gd name="connsiteX503" fmla="*/ 776 w 2584265"/>
                <a:gd name="connsiteY503" fmla="*/ 1337694 h 3140063"/>
                <a:gd name="connsiteX504" fmla="*/ 776 w 2584265"/>
                <a:gd name="connsiteY504" fmla="*/ 1303876 h 3140063"/>
                <a:gd name="connsiteX505" fmla="*/ 53500 w 2584265"/>
                <a:gd name="connsiteY505" fmla="*/ 1326419 h 3140063"/>
                <a:gd name="connsiteX506" fmla="*/ 158949 w 2584265"/>
                <a:gd name="connsiteY506" fmla="*/ 1285087 h 3140063"/>
                <a:gd name="connsiteX507" fmla="*/ 177779 w 2584265"/>
                <a:gd name="connsiteY507" fmla="*/ 1198664 h 3140063"/>
                <a:gd name="connsiteX508" fmla="*/ 121289 w 2584265"/>
                <a:gd name="connsiteY508" fmla="*/ 1119755 h 3140063"/>
                <a:gd name="connsiteX509" fmla="*/ 143885 w 2584265"/>
                <a:gd name="connsiteY509" fmla="*/ 1161089 h 3140063"/>
                <a:gd name="connsiteX510" fmla="*/ 106225 w 2584265"/>
                <a:gd name="connsiteY510" fmla="*/ 1288843 h 3140063"/>
                <a:gd name="connsiteX511" fmla="*/ 776 w 2584265"/>
                <a:gd name="connsiteY511" fmla="*/ 1266299 h 3140063"/>
                <a:gd name="connsiteX512" fmla="*/ 776 w 2584265"/>
                <a:gd name="connsiteY512" fmla="*/ 1240939 h 3140063"/>
                <a:gd name="connsiteX513" fmla="*/ 776 w 2584265"/>
                <a:gd name="connsiteY513" fmla="*/ 1209937 h 3140063"/>
                <a:gd name="connsiteX514" fmla="*/ 42202 w 2584265"/>
                <a:gd name="connsiteY514" fmla="*/ 1262543 h 3140063"/>
                <a:gd name="connsiteX515" fmla="*/ 117523 w 2584265"/>
                <a:gd name="connsiteY515" fmla="*/ 1243755 h 3140063"/>
                <a:gd name="connsiteX516" fmla="*/ 113757 w 2584265"/>
                <a:gd name="connsiteY516" fmla="*/ 1161089 h 3140063"/>
                <a:gd name="connsiteX517" fmla="*/ 49734 w 2584265"/>
                <a:gd name="connsiteY517" fmla="*/ 1127270 h 3140063"/>
                <a:gd name="connsiteX518" fmla="*/ 776 w 2584265"/>
                <a:gd name="connsiteY518" fmla="*/ 1187391 h 3140063"/>
                <a:gd name="connsiteX519" fmla="*/ 776 w 2584265"/>
                <a:gd name="connsiteY519" fmla="*/ 1131030 h 3140063"/>
                <a:gd name="connsiteX520" fmla="*/ 53500 w 2584265"/>
                <a:gd name="connsiteY520" fmla="*/ 1093453 h 3140063"/>
                <a:gd name="connsiteX521" fmla="*/ 776 w 2584265"/>
                <a:gd name="connsiteY521" fmla="*/ 1089696 h 3140063"/>
                <a:gd name="connsiteX522" fmla="*/ 776 w 2584265"/>
                <a:gd name="connsiteY522" fmla="*/ 1059635 h 3140063"/>
                <a:gd name="connsiteX523" fmla="*/ 34670 w 2584265"/>
                <a:gd name="connsiteY523" fmla="*/ 1048364 h 3140063"/>
                <a:gd name="connsiteX524" fmla="*/ 4542 w 2584265"/>
                <a:gd name="connsiteY524" fmla="*/ 928116 h 3140063"/>
                <a:gd name="connsiteX525" fmla="*/ 776 w 2584265"/>
                <a:gd name="connsiteY525" fmla="*/ 913086 h 3140063"/>
                <a:gd name="connsiteX526" fmla="*/ 776 w 2584265"/>
                <a:gd name="connsiteY526" fmla="*/ 856723 h 3140063"/>
                <a:gd name="connsiteX527" fmla="*/ 12074 w 2584265"/>
                <a:gd name="connsiteY527" fmla="*/ 871753 h 3140063"/>
                <a:gd name="connsiteX528" fmla="*/ 64799 w 2584265"/>
                <a:gd name="connsiteY528" fmla="*/ 766541 h 3140063"/>
                <a:gd name="connsiteX529" fmla="*/ 147651 w 2584265"/>
                <a:gd name="connsiteY529" fmla="*/ 661330 h 3140063"/>
                <a:gd name="connsiteX530" fmla="*/ 106225 w 2584265"/>
                <a:gd name="connsiteY530" fmla="*/ 458421 h 3140063"/>
                <a:gd name="connsiteX531" fmla="*/ 245567 w 2584265"/>
                <a:gd name="connsiteY531" fmla="*/ 345695 h 3140063"/>
                <a:gd name="connsiteX532" fmla="*/ 238035 w 2584265"/>
                <a:gd name="connsiteY532" fmla="*/ 341937 h 3140063"/>
                <a:gd name="connsiteX533" fmla="*/ 776 w 2584265"/>
                <a:gd name="connsiteY533" fmla="*/ 236725 h 3140063"/>
                <a:gd name="connsiteX534" fmla="*/ 776 w 2584265"/>
                <a:gd name="connsiteY534" fmla="*/ 217938 h 3140063"/>
                <a:gd name="connsiteX535" fmla="*/ 776 w 2584265"/>
                <a:gd name="connsiteY535" fmla="*/ 0 h 3140063"/>
                <a:gd name="connsiteX536" fmla="*/ 573211 w 2584265"/>
                <a:gd name="connsiteY536" fmla="*/ 311876 h 3140063"/>
                <a:gd name="connsiteX537" fmla="*/ 874493 w 2584265"/>
                <a:gd name="connsiteY537" fmla="*/ 980721 h 3140063"/>
                <a:gd name="connsiteX538" fmla="*/ 1040197 w 2584265"/>
                <a:gd name="connsiteY538" fmla="*/ 1025812 h 3140063"/>
                <a:gd name="connsiteX539" fmla="*/ 1424331 w 2584265"/>
                <a:gd name="connsiteY539" fmla="*/ 1292603 h 3140063"/>
                <a:gd name="connsiteX540" fmla="*/ 1522248 w 2584265"/>
                <a:gd name="connsiteY540" fmla="*/ 1480479 h 3140063"/>
                <a:gd name="connsiteX541" fmla="*/ 1574972 w 2584265"/>
                <a:gd name="connsiteY541" fmla="*/ 1803630 h 3140063"/>
                <a:gd name="connsiteX542" fmla="*/ 1895084 w 2584265"/>
                <a:gd name="connsiteY542" fmla="*/ 1927630 h 3140063"/>
                <a:gd name="connsiteX543" fmla="*/ 2128577 w 2584265"/>
                <a:gd name="connsiteY543" fmla="*/ 2273323 h 3140063"/>
                <a:gd name="connsiteX544" fmla="*/ 2170003 w 2584265"/>
                <a:gd name="connsiteY544" fmla="*/ 2566414 h 3140063"/>
                <a:gd name="connsiteX545" fmla="*/ 2448688 w 2584265"/>
                <a:gd name="connsiteY545" fmla="*/ 3024828 h 3140063"/>
                <a:gd name="connsiteX546" fmla="*/ 2584265 w 2584265"/>
                <a:gd name="connsiteY546" fmla="*/ 3111251 h 3140063"/>
                <a:gd name="connsiteX547" fmla="*/ 2563081 w 2584265"/>
                <a:gd name="connsiteY547" fmla="*/ 3138024 h 3140063"/>
                <a:gd name="connsiteX548" fmla="*/ 2562206 w 2584265"/>
                <a:gd name="connsiteY548" fmla="*/ 3140063 h 3140063"/>
                <a:gd name="connsiteX549" fmla="*/ 2358304 w 2584265"/>
                <a:gd name="connsiteY549" fmla="*/ 3140063 h 3140063"/>
                <a:gd name="connsiteX550" fmla="*/ 2358304 w 2584265"/>
                <a:gd name="connsiteY550" fmla="*/ 3133796 h 3140063"/>
                <a:gd name="connsiteX551" fmla="*/ 2060788 w 2584265"/>
                <a:gd name="connsiteY551" fmla="*/ 2735504 h 3140063"/>
                <a:gd name="connsiteX552" fmla="*/ 1947808 w 2584265"/>
                <a:gd name="connsiteY552" fmla="*/ 2235747 h 3140063"/>
                <a:gd name="connsiteX553" fmla="*/ 1680421 w 2584265"/>
                <a:gd name="connsiteY553" fmla="*/ 2006542 h 3140063"/>
                <a:gd name="connsiteX554" fmla="*/ 1428097 w 2584265"/>
                <a:gd name="connsiteY554" fmla="*/ 1972721 h 3140063"/>
                <a:gd name="connsiteX555" fmla="*/ 1420565 w 2584265"/>
                <a:gd name="connsiteY555" fmla="*/ 1901327 h 3140063"/>
                <a:gd name="connsiteX556" fmla="*/ 1333947 w 2584265"/>
                <a:gd name="connsiteY556" fmla="*/ 1461691 h 3140063"/>
                <a:gd name="connsiteX557" fmla="*/ 753980 w 2584265"/>
                <a:gd name="connsiteY557" fmla="*/ 1134785 h 3140063"/>
                <a:gd name="connsiteX558" fmla="*/ 723852 w 2584265"/>
                <a:gd name="connsiteY558" fmla="*/ 1097211 h 3140063"/>
                <a:gd name="connsiteX559" fmla="*/ 663595 w 2584265"/>
                <a:gd name="connsiteY559" fmla="*/ 822905 h 3140063"/>
                <a:gd name="connsiteX560" fmla="*/ 422570 w 2584265"/>
                <a:gd name="connsiteY560" fmla="*/ 402058 h 3140063"/>
                <a:gd name="connsiteX561" fmla="*/ 4542 w 2584265"/>
                <a:gd name="connsiteY561" fmla="*/ 172847 h 3140063"/>
                <a:gd name="connsiteX562" fmla="*/ 776 w 2584265"/>
                <a:gd name="connsiteY562" fmla="*/ 165332 h 3140063"/>
                <a:gd name="connsiteX563" fmla="*/ 776 w 2584265"/>
                <a:gd name="connsiteY563" fmla="*/ 71393 h 3140063"/>
                <a:gd name="connsiteX564" fmla="*/ 256865 w 2584265"/>
                <a:gd name="connsiteY564" fmla="*/ 154059 h 3140063"/>
                <a:gd name="connsiteX565" fmla="*/ 678660 w 2584265"/>
                <a:gd name="connsiteY565" fmla="*/ 544845 h 3140063"/>
                <a:gd name="connsiteX566" fmla="*/ 810470 w 2584265"/>
                <a:gd name="connsiteY566" fmla="*/ 913086 h 3140063"/>
                <a:gd name="connsiteX567" fmla="*/ 833066 w 2584265"/>
                <a:gd name="connsiteY567" fmla="*/ 1048364 h 3140063"/>
                <a:gd name="connsiteX568" fmla="*/ 1153178 w 2584265"/>
                <a:gd name="connsiteY568" fmla="*/ 1146059 h 3140063"/>
                <a:gd name="connsiteX569" fmla="*/ 1526014 w 2584265"/>
                <a:gd name="connsiteY569" fmla="*/ 1871266 h 3140063"/>
                <a:gd name="connsiteX570" fmla="*/ 1541078 w 2584265"/>
                <a:gd name="connsiteY570" fmla="*/ 1878780 h 3140063"/>
                <a:gd name="connsiteX571" fmla="*/ 1872487 w 2584265"/>
                <a:gd name="connsiteY571" fmla="*/ 1991508 h 3140063"/>
                <a:gd name="connsiteX572" fmla="*/ 2185067 w 2584265"/>
                <a:gd name="connsiteY572" fmla="*/ 2795622 h 3140063"/>
                <a:gd name="connsiteX573" fmla="*/ 2550371 w 2584265"/>
                <a:gd name="connsiteY573" fmla="*/ 3118766 h 3140063"/>
                <a:gd name="connsiteX574" fmla="*/ 2550371 w 2584265"/>
                <a:gd name="connsiteY574" fmla="*/ 3107494 h 3140063"/>
                <a:gd name="connsiteX575" fmla="*/ 2437390 w 2584265"/>
                <a:gd name="connsiteY575" fmla="*/ 3036102 h 3140063"/>
                <a:gd name="connsiteX576" fmla="*/ 2158705 w 2584265"/>
                <a:gd name="connsiteY576" fmla="*/ 2585199 h 3140063"/>
                <a:gd name="connsiteX577" fmla="*/ 2121045 w 2584265"/>
                <a:gd name="connsiteY577" fmla="*/ 2389806 h 3140063"/>
                <a:gd name="connsiteX578" fmla="*/ 2064554 w 2584265"/>
                <a:gd name="connsiteY578" fmla="*/ 2123019 h 3140063"/>
                <a:gd name="connsiteX579" fmla="*/ 1680421 w 2584265"/>
                <a:gd name="connsiteY579" fmla="*/ 1852477 h 3140063"/>
                <a:gd name="connsiteX580" fmla="*/ 1548610 w 2584265"/>
                <a:gd name="connsiteY580" fmla="*/ 1803630 h 3140063"/>
                <a:gd name="connsiteX581" fmla="*/ 1477055 w 2584265"/>
                <a:gd name="connsiteY581" fmla="*/ 1427873 h 3140063"/>
                <a:gd name="connsiteX582" fmla="*/ 900855 w 2584265"/>
                <a:gd name="connsiteY582" fmla="*/ 1010783 h 3140063"/>
                <a:gd name="connsiteX583" fmla="*/ 855662 w 2584265"/>
                <a:gd name="connsiteY583" fmla="*/ 1014539 h 3140063"/>
                <a:gd name="connsiteX584" fmla="*/ 648531 w 2584265"/>
                <a:gd name="connsiteY584" fmla="*/ 420846 h 3140063"/>
                <a:gd name="connsiteX585" fmla="*/ 776 w 2584265"/>
                <a:gd name="connsiteY585" fmla="*/ 22544 h 3140063"/>
                <a:gd name="connsiteX586" fmla="*/ 776 w 2584265"/>
                <a:gd name="connsiteY586" fmla="*/ 0 h 3140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Lst>
              <a:rect l="l" t="t" r="r" b="b"/>
              <a:pathLst>
                <a:path w="2584265" h="3140063">
                  <a:moveTo>
                    <a:pt x="124389" y="3058410"/>
                  </a:moveTo>
                  <a:cubicBezTo>
                    <a:pt x="91919" y="3063182"/>
                    <a:pt x="65802" y="3082268"/>
                    <a:pt x="46037" y="3107718"/>
                  </a:cubicBezTo>
                  <a:cubicBezTo>
                    <a:pt x="46037" y="3107718"/>
                    <a:pt x="46037" y="3107718"/>
                    <a:pt x="57331" y="3111488"/>
                  </a:cubicBezTo>
                  <a:cubicBezTo>
                    <a:pt x="57331" y="3111488"/>
                    <a:pt x="57331" y="3111488"/>
                    <a:pt x="177800" y="3070015"/>
                  </a:cubicBezTo>
                  <a:cubicBezTo>
                    <a:pt x="177800" y="3062474"/>
                    <a:pt x="166506" y="3062474"/>
                    <a:pt x="158977" y="3058704"/>
                  </a:cubicBezTo>
                  <a:cubicBezTo>
                    <a:pt x="146742" y="3056819"/>
                    <a:pt x="135213" y="3056819"/>
                    <a:pt x="124389" y="3058410"/>
                  </a:cubicBezTo>
                  <a:close/>
                  <a:moveTo>
                    <a:pt x="1417776" y="2948186"/>
                  </a:moveTo>
                  <a:cubicBezTo>
                    <a:pt x="1392750" y="2949762"/>
                    <a:pt x="1368781" y="2970784"/>
                    <a:pt x="1349041" y="2987601"/>
                  </a:cubicBezTo>
                  <a:cubicBezTo>
                    <a:pt x="1326482" y="3021235"/>
                    <a:pt x="1300163" y="3054870"/>
                    <a:pt x="1307683" y="3099717"/>
                  </a:cubicBezTo>
                  <a:cubicBezTo>
                    <a:pt x="1311443" y="3107192"/>
                    <a:pt x="1326482" y="3114666"/>
                    <a:pt x="1334002" y="3103454"/>
                  </a:cubicBezTo>
                  <a:cubicBezTo>
                    <a:pt x="1371601" y="3054870"/>
                    <a:pt x="1409199" y="3002551"/>
                    <a:pt x="1443038" y="2953967"/>
                  </a:cubicBezTo>
                  <a:cubicBezTo>
                    <a:pt x="1434578" y="2949297"/>
                    <a:pt x="1426119" y="2947660"/>
                    <a:pt x="1417776" y="2948186"/>
                  </a:cubicBezTo>
                  <a:close/>
                  <a:moveTo>
                    <a:pt x="1706785" y="2908851"/>
                  </a:moveTo>
                  <a:cubicBezTo>
                    <a:pt x="1695450" y="2931234"/>
                    <a:pt x="1725676" y="2938694"/>
                    <a:pt x="1733233" y="2949887"/>
                  </a:cubicBezTo>
                  <a:cubicBezTo>
                    <a:pt x="1786128" y="2979731"/>
                    <a:pt x="1842802" y="2946155"/>
                    <a:pt x="1884363" y="2931234"/>
                  </a:cubicBezTo>
                  <a:cubicBezTo>
                    <a:pt x="1823911" y="2905118"/>
                    <a:pt x="1771015" y="2908851"/>
                    <a:pt x="1706785" y="2908851"/>
                  </a:cubicBezTo>
                  <a:close/>
                  <a:moveTo>
                    <a:pt x="1179952" y="2902065"/>
                  </a:moveTo>
                  <a:cubicBezTo>
                    <a:pt x="1207314" y="2900597"/>
                    <a:pt x="1235089" y="2902710"/>
                    <a:pt x="1262392" y="2908346"/>
                  </a:cubicBezTo>
                  <a:cubicBezTo>
                    <a:pt x="1277456" y="2960952"/>
                    <a:pt x="1243562" y="3021072"/>
                    <a:pt x="1258626" y="3077436"/>
                  </a:cubicBezTo>
                  <a:cubicBezTo>
                    <a:pt x="1262392" y="3091057"/>
                    <a:pt x="1264746" y="3104678"/>
                    <a:pt x="1265805" y="3118203"/>
                  </a:cubicBezTo>
                  <a:lnTo>
                    <a:pt x="1265485" y="3140063"/>
                  </a:lnTo>
                  <a:lnTo>
                    <a:pt x="1231593" y="3140063"/>
                  </a:lnTo>
                  <a:lnTo>
                    <a:pt x="1233231" y="3124284"/>
                  </a:lnTo>
                  <a:cubicBezTo>
                    <a:pt x="1232759" y="3075391"/>
                    <a:pt x="1224272" y="3024618"/>
                    <a:pt x="1224272" y="2979486"/>
                  </a:cubicBezTo>
                  <a:cubicBezTo>
                    <a:pt x="1220501" y="2974783"/>
                    <a:pt x="1217672" y="2973374"/>
                    <a:pt x="1215197" y="2973843"/>
                  </a:cubicBezTo>
                  <a:cubicBezTo>
                    <a:pt x="1207771" y="2975255"/>
                    <a:pt x="1203528" y="2993589"/>
                    <a:pt x="1186554" y="2990768"/>
                  </a:cubicBezTo>
                  <a:cubicBezTo>
                    <a:pt x="1154494" y="3026497"/>
                    <a:pt x="1116776" y="3062227"/>
                    <a:pt x="1083301" y="3100307"/>
                  </a:cubicBezTo>
                  <a:lnTo>
                    <a:pt x="1052538" y="3140063"/>
                  </a:lnTo>
                  <a:lnTo>
                    <a:pt x="1023435" y="3140063"/>
                  </a:lnTo>
                  <a:lnTo>
                    <a:pt x="1048475" y="3100998"/>
                  </a:lnTo>
                  <a:cubicBezTo>
                    <a:pt x="1088509" y="3048744"/>
                    <a:pt x="1137492" y="3001668"/>
                    <a:pt x="1190243" y="2960241"/>
                  </a:cubicBezTo>
                  <a:cubicBezTo>
                    <a:pt x="1194010" y="2952709"/>
                    <a:pt x="1212850" y="2937646"/>
                    <a:pt x="1194010" y="2922581"/>
                  </a:cubicBezTo>
                  <a:cubicBezTo>
                    <a:pt x="1156331" y="2941410"/>
                    <a:pt x="1118652" y="2933878"/>
                    <a:pt x="1084741" y="2948943"/>
                  </a:cubicBezTo>
                  <a:cubicBezTo>
                    <a:pt x="1031990" y="2979072"/>
                    <a:pt x="985833" y="3022382"/>
                    <a:pt x="954276" y="3074165"/>
                  </a:cubicBezTo>
                  <a:lnTo>
                    <a:pt x="926332" y="3140063"/>
                  </a:lnTo>
                  <a:lnTo>
                    <a:pt x="885742" y="3140063"/>
                  </a:lnTo>
                  <a:lnTo>
                    <a:pt x="885825" y="3137167"/>
                  </a:lnTo>
                  <a:cubicBezTo>
                    <a:pt x="885825" y="3137167"/>
                    <a:pt x="885825" y="3137167"/>
                    <a:pt x="814245" y="3013074"/>
                  </a:cubicBezTo>
                  <a:cubicBezTo>
                    <a:pt x="776572" y="2984871"/>
                    <a:pt x="734189" y="2967009"/>
                    <a:pt x="689452" y="2959958"/>
                  </a:cubicBezTo>
                  <a:cubicBezTo>
                    <a:pt x="644715" y="2952909"/>
                    <a:pt x="597623" y="2956668"/>
                    <a:pt x="550531" y="2971710"/>
                  </a:cubicBezTo>
                  <a:cubicBezTo>
                    <a:pt x="569368" y="3020595"/>
                    <a:pt x="598565" y="3072300"/>
                    <a:pt x="616460" y="3125416"/>
                  </a:cubicBezTo>
                  <a:lnTo>
                    <a:pt x="620466" y="3140063"/>
                  </a:lnTo>
                  <a:lnTo>
                    <a:pt x="554594" y="3140063"/>
                  </a:lnTo>
                  <a:lnTo>
                    <a:pt x="568743" y="3122005"/>
                  </a:lnTo>
                  <a:cubicBezTo>
                    <a:pt x="576263" y="3095613"/>
                    <a:pt x="568743" y="3054141"/>
                    <a:pt x="538664" y="3035289"/>
                  </a:cubicBezTo>
                  <a:cubicBezTo>
                    <a:pt x="513285" y="3057911"/>
                    <a:pt x="511170" y="3095378"/>
                    <a:pt x="521216" y="3127013"/>
                  </a:cubicBezTo>
                  <a:lnTo>
                    <a:pt x="527392" y="3140063"/>
                  </a:lnTo>
                  <a:lnTo>
                    <a:pt x="494333" y="3140063"/>
                  </a:lnTo>
                  <a:lnTo>
                    <a:pt x="490536" y="3110665"/>
                  </a:lnTo>
                  <a:cubicBezTo>
                    <a:pt x="491065" y="3053245"/>
                    <a:pt x="510131" y="2994770"/>
                    <a:pt x="501657" y="2938407"/>
                  </a:cubicBezTo>
                  <a:cubicBezTo>
                    <a:pt x="520487" y="2915860"/>
                    <a:pt x="535551" y="2934650"/>
                    <a:pt x="550615" y="2934650"/>
                  </a:cubicBezTo>
                  <a:cubicBezTo>
                    <a:pt x="663595" y="2923375"/>
                    <a:pt x="761512" y="2934650"/>
                    <a:pt x="848130" y="3009799"/>
                  </a:cubicBezTo>
                  <a:cubicBezTo>
                    <a:pt x="863194" y="3036102"/>
                    <a:pt x="878259" y="3077436"/>
                    <a:pt x="912153" y="3092463"/>
                  </a:cubicBezTo>
                  <a:cubicBezTo>
                    <a:pt x="930983" y="3066163"/>
                    <a:pt x="942281" y="3036102"/>
                    <a:pt x="968643" y="3013557"/>
                  </a:cubicBezTo>
                  <a:cubicBezTo>
                    <a:pt x="1019484" y="2943105"/>
                    <a:pt x="1097865" y="2906469"/>
                    <a:pt x="1179952" y="2902065"/>
                  </a:cubicBezTo>
                  <a:close/>
                  <a:moveTo>
                    <a:pt x="1465757" y="2893317"/>
                  </a:moveTo>
                  <a:cubicBezTo>
                    <a:pt x="1499652" y="2893317"/>
                    <a:pt x="1473289" y="2919621"/>
                    <a:pt x="1480822" y="2938407"/>
                  </a:cubicBezTo>
                  <a:cubicBezTo>
                    <a:pt x="1506243" y="3006042"/>
                    <a:pt x="1493532" y="3071563"/>
                    <a:pt x="1463345" y="3130216"/>
                  </a:cubicBezTo>
                  <a:lnTo>
                    <a:pt x="1457167" y="3140063"/>
                  </a:lnTo>
                  <a:lnTo>
                    <a:pt x="1427166" y="3140063"/>
                  </a:lnTo>
                  <a:lnTo>
                    <a:pt x="1439358" y="3111930"/>
                  </a:lnTo>
                  <a:cubicBezTo>
                    <a:pt x="1458069" y="3075272"/>
                    <a:pt x="1479957" y="3038614"/>
                    <a:pt x="1457362" y="3001955"/>
                  </a:cubicBezTo>
                  <a:cubicBezTo>
                    <a:pt x="1423471" y="3030154"/>
                    <a:pt x="1393346" y="3062112"/>
                    <a:pt x="1370281" y="3097361"/>
                  </a:cubicBezTo>
                  <a:lnTo>
                    <a:pt x="1347965" y="3140063"/>
                  </a:lnTo>
                  <a:lnTo>
                    <a:pt x="1290125" y="3140063"/>
                  </a:lnTo>
                  <a:lnTo>
                    <a:pt x="1288755" y="3137554"/>
                  </a:lnTo>
                  <a:cubicBezTo>
                    <a:pt x="1258626" y="3088707"/>
                    <a:pt x="1284989" y="3028587"/>
                    <a:pt x="1311351" y="2987255"/>
                  </a:cubicBezTo>
                  <a:cubicBezTo>
                    <a:pt x="1345245" y="2934650"/>
                    <a:pt x="1409267" y="2915860"/>
                    <a:pt x="1465757" y="2893317"/>
                  </a:cubicBezTo>
                  <a:close/>
                  <a:moveTo>
                    <a:pt x="772659" y="2644774"/>
                  </a:moveTo>
                  <a:cubicBezTo>
                    <a:pt x="765175" y="2663664"/>
                    <a:pt x="768917" y="2686332"/>
                    <a:pt x="776401" y="2709001"/>
                  </a:cubicBezTo>
                  <a:cubicBezTo>
                    <a:pt x="776401" y="2750562"/>
                    <a:pt x="768917" y="2795900"/>
                    <a:pt x="791369" y="2833685"/>
                  </a:cubicBezTo>
                  <a:cubicBezTo>
                    <a:pt x="791369" y="2833685"/>
                    <a:pt x="791369" y="2833685"/>
                    <a:pt x="795111" y="2826126"/>
                  </a:cubicBezTo>
                  <a:cubicBezTo>
                    <a:pt x="817563" y="2773230"/>
                    <a:pt x="810079" y="2697668"/>
                    <a:pt x="772659" y="2644774"/>
                  </a:cubicBezTo>
                  <a:close/>
                  <a:moveTo>
                    <a:pt x="1341239" y="2633659"/>
                  </a:moveTo>
                  <a:cubicBezTo>
                    <a:pt x="1341239" y="2712455"/>
                    <a:pt x="1295996" y="2779997"/>
                    <a:pt x="1231900" y="2825023"/>
                  </a:cubicBezTo>
                  <a:cubicBezTo>
                    <a:pt x="1265833" y="2840032"/>
                    <a:pt x="1303536" y="2836279"/>
                    <a:pt x="1333699" y="2825023"/>
                  </a:cubicBezTo>
                  <a:cubicBezTo>
                    <a:pt x="1367632" y="2806262"/>
                    <a:pt x="1382713" y="2764989"/>
                    <a:pt x="1378943" y="2727466"/>
                  </a:cubicBezTo>
                  <a:cubicBezTo>
                    <a:pt x="1378943" y="2693696"/>
                    <a:pt x="1375172" y="2648668"/>
                    <a:pt x="1341239" y="2633659"/>
                  </a:cubicBezTo>
                  <a:close/>
                  <a:moveTo>
                    <a:pt x="1302975" y="2627310"/>
                  </a:moveTo>
                  <a:cubicBezTo>
                    <a:pt x="1227682" y="2642258"/>
                    <a:pt x="1212623" y="2728214"/>
                    <a:pt x="1193800" y="2791747"/>
                  </a:cubicBezTo>
                  <a:cubicBezTo>
                    <a:pt x="1227682" y="2806696"/>
                    <a:pt x="1257799" y="2761849"/>
                    <a:pt x="1284152" y="2746900"/>
                  </a:cubicBezTo>
                  <a:cubicBezTo>
                    <a:pt x="1306740" y="2717003"/>
                    <a:pt x="1325563" y="2668419"/>
                    <a:pt x="1302975" y="2627310"/>
                  </a:cubicBezTo>
                  <a:close/>
                  <a:moveTo>
                    <a:pt x="425450" y="2608251"/>
                  </a:moveTo>
                  <a:cubicBezTo>
                    <a:pt x="376436" y="2645813"/>
                    <a:pt x="334962" y="2713427"/>
                    <a:pt x="301029" y="2773530"/>
                  </a:cubicBezTo>
                  <a:cubicBezTo>
                    <a:pt x="297259" y="2803580"/>
                    <a:pt x="274637" y="2856168"/>
                    <a:pt x="304800" y="2874950"/>
                  </a:cubicBezTo>
                  <a:cubicBezTo>
                    <a:pt x="383976" y="2844899"/>
                    <a:pt x="417909" y="2758503"/>
                    <a:pt x="432990" y="2683378"/>
                  </a:cubicBezTo>
                  <a:cubicBezTo>
                    <a:pt x="436761" y="2660839"/>
                    <a:pt x="455612" y="2623276"/>
                    <a:pt x="425450" y="2608251"/>
                  </a:cubicBezTo>
                  <a:close/>
                  <a:moveTo>
                    <a:pt x="388356" y="2592375"/>
                  </a:moveTo>
                  <a:cubicBezTo>
                    <a:pt x="369571" y="2596146"/>
                    <a:pt x="350785" y="2599915"/>
                    <a:pt x="335757" y="2622537"/>
                  </a:cubicBezTo>
                  <a:cubicBezTo>
                    <a:pt x="305700" y="2637619"/>
                    <a:pt x="279400" y="2675323"/>
                    <a:pt x="290671" y="2713025"/>
                  </a:cubicBezTo>
                  <a:cubicBezTo>
                    <a:pt x="335757" y="2686633"/>
                    <a:pt x="358299" y="2637619"/>
                    <a:pt x="392113" y="2596146"/>
                  </a:cubicBezTo>
                  <a:cubicBezTo>
                    <a:pt x="392113" y="2596146"/>
                    <a:pt x="392113" y="2596146"/>
                    <a:pt x="388356" y="2592375"/>
                  </a:cubicBezTo>
                  <a:close/>
                  <a:moveTo>
                    <a:pt x="693160" y="2584447"/>
                  </a:moveTo>
                  <a:cubicBezTo>
                    <a:pt x="689335" y="2629772"/>
                    <a:pt x="677862" y="2682652"/>
                    <a:pt x="689335" y="2735533"/>
                  </a:cubicBezTo>
                  <a:cubicBezTo>
                    <a:pt x="712282" y="2754418"/>
                    <a:pt x="712282" y="2803519"/>
                    <a:pt x="750527" y="2795966"/>
                  </a:cubicBezTo>
                  <a:cubicBezTo>
                    <a:pt x="762000" y="2746863"/>
                    <a:pt x="750527" y="2701537"/>
                    <a:pt x="735229" y="2656212"/>
                  </a:cubicBezTo>
                  <a:cubicBezTo>
                    <a:pt x="727580" y="2629772"/>
                    <a:pt x="723756" y="2588224"/>
                    <a:pt x="693160" y="2584447"/>
                  </a:cubicBezTo>
                  <a:close/>
                  <a:moveTo>
                    <a:pt x="443696" y="2551853"/>
                  </a:moveTo>
                  <a:cubicBezTo>
                    <a:pt x="453640" y="2551383"/>
                    <a:pt x="463055" y="2552323"/>
                    <a:pt x="471529" y="2555141"/>
                  </a:cubicBezTo>
                  <a:cubicBezTo>
                    <a:pt x="475295" y="2637811"/>
                    <a:pt x="452698" y="2701684"/>
                    <a:pt x="433868" y="2776834"/>
                  </a:cubicBezTo>
                  <a:cubicBezTo>
                    <a:pt x="422570" y="2844471"/>
                    <a:pt x="351016" y="2874531"/>
                    <a:pt x="298292" y="2912105"/>
                  </a:cubicBezTo>
                  <a:cubicBezTo>
                    <a:pt x="298292" y="2912105"/>
                    <a:pt x="298292" y="2912105"/>
                    <a:pt x="294526" y="2930892"/>
                  </a:cubicBezTo>
                  <a:cubicBezTo>
                    <a:pt x="308649" y="3012617"/>
                    <a:pt x="360902" y="3079547"/>
                    <a:pt x="427455" y="3126928"/>
                  </a:cubicBezTo>
                  <a:lnTo>
                    <a:pt x="450194" y="3140063"/>
                  </a:lnTo>
                  <a:lnTo>
                    <a:pt x="404045" y="3140063"/>
                  </a:lnTo>
                  <a:lnTo>
                    <a:pt x="381144" y="3122524"/>
                  </a:lnTo>
                  <a:cubicBezTo>
                    <a:pt x="381144" y="3122524"/>
                    <a:pt x="381144" y="3122524"/>
                    <a:pt x="324654" y="3115009"/>
                  </a:cubicBezTo>
                  <a:cubicBezTo>
                    <a:pt x="292643" y="3094342"/>
                    <a:pt x="270047" y="3102797"/>
                    <a:pt x="249804" y="3119706"/>
                  </a:cubicBezTo>
                  <a:lnTo>
                    <a:pt x="229196" y="3140063"/>
                  </a:lnTo>
                  <a:lnTo>
                    <a:pt x="177398" y="3140063"/>
                  </a:lnTo>
                  <a:lnTo>
                    <a:pt x="200025" y="3114785"/>
                  </a:lnTo>
                  <a:cubicBezTo>
                    <a:pt x="197213" y="3109199"/>
                    <a:pt x="191589" y="3106172"/>
                    <a:pt x="184384" y="3104892"/>
                  </a:cubicBezTo>
                  <a:cubicBezTo>
                    <a:pt x="162767" y="3101051"/>
                    <a:pt x="126916" y="3112923"/>
                    <a:pt x="110044" y="3118510"/>
                  </a:cubicBezTo>
                  <a:cubicBezTo>
                    <a:pt x="110044" y="3118510"/>
                    <a:pt x="110044" y="3118510"/>
                    <a:pt x="78410" y="3138937"/>
                  </a:cubicBezTo>
                  <a:lnTo>
                    <a:pt x="76666" y="3140063"/>
                  </a:lnTo>
                  <a:lnTo>
                    <a:pt x="7421" y="3140063"/>
                  </a:lnTo>
                  <a:lnTo>
                    <a:pt x="21960" y="3096222"/>
                  </a:lnTo>
                  <a:cubicBezTo>
                    <a:pt x="31846" y="3075556"/>
                    <a:pt x="45969" y="3056769"/>
                    <a:pt x="68565" y="3043616"/>
                  </a:cubicBezTo>
                  <a:cubicBezTo>
                    <a:pt x="113757" y="3021072"/>
                    <a:pt x="158949" y="3039858"/>
                    <a:pt x="207907" y="3039858"/>
                  </a:cubicBezTo>
                  <a:cubicBezTo>
                    <a:pt x="245567" y="3058648"/>
                    <a:pt x="279462" y="3092463"/>
                    <a:pt x="324654" y="3081192"/>
                  </a:cubicBezTo>
                  <a:cubicBezTo>
                    <a:pt x="302058" y="3021072"/>
                    <a:pt x="268164" y="2960952"/>
                    <a:pt x="260632" y="2893317"/>
                  </a:cubicBezTo>
                  <a:cubicBezTo>
                    <a:pt x="275696" y="2833196"/>
                    <a:pt x="256865" y="2776834"/>
                    <a:pt x="253099" y="2716715"/>
                  </a:cubicBezTo>
                  <a:cubicBezTo>
                    <a:pt x="253099" y="2649080"/>
                    <a:pt x="302058" y="2603990"/>
                    <a:pt x="351016" y="2581441"/>
                  </a:cubicBezTo>
                  <a:cubicBezTo>
                    <a:pt x="379261" y="2567352"/>
                    <a:pt x="413861" y="2553261"/>
                    <a:pt x="443696" y="2551853"/>
                  </a:cubicBezTo>
                  <a:close/>
                  <a:moveTo>
                    <a:pt x="1080957" y="2525708"/>
                  </a:moveTo>
                  <a:cubicBezTo>
                    <a:pt x="1009754" y="2555344"/>
                    <a:pt x="931056" y="2544230"/>
                    <a:pt x="863600" y="2555344"/>
                  </a:cubicBezTo>
                  <a:cubicBezTo>
                    <a:pt x="871095" y="2603497"/>
                    <a:pt x="919813" y="2603497"/>
                    <a:pt x="961036" y="2603497"/>
                  </a:cubicBezTo>
                  <a:cubicBezTo>
                    <a:pt x="1009754" y="2596089"/>
                    <a:pt x="1062220" y="2584975"/>
                    <a:pt x="1092200" y="2536823"/>
                  </a:cubicBezTo>
                  <a:cubicBezTo>
                    <a:pt x="1092200" y="2536823"/>
                    <a:pt x="1092200" y="2536823"/>
                    <a:pt x="1080957" y="2525708"/>
                  </a:cubicBezTo>
                  <a:close/>
                  <a:moveTo>
                    <a:pt x="1543473" y="2512725"/>
                  </a:moveTo>
                  <a:cubicBezTo>
                    <a:pt x="1535001" y="2511313"/>
                    <a:pt x="1527471" y="2513198"/>
                    <a:pt x="1525588" y="2524502"/>
                  </a:cubicBezTo>
                  <a:cubicBezTo>
                    <a:pt x="1567006" y="2656361"/>
                    <a:pt x="1706319" y="2720405"/>
                    <a:pt x="1819276" y="2754310"/>
                  </a:cubicBezTo>
                  <a:cubicBezTo>
                    <a:pt x="1777859" y="2648826"/>
                    <a:pt x="1676197" y="2550874"/>
                    <a:pt x="1567006" y="2520733"/>
                  </a:cubicBezTo>
                  <a:cubicBezTo>
                    <a:pt x="1561358" y="2518850"/>
                    <a:pt x="1551945" y="2514138"/>
                    <a:pt x="1543473" y="2512725"/>
                  </a:cubicBezTo>
                  <a:close/>
                  <a:moveTo>
                    <a:pt x="1631950" y="2509456"/>
                  </a:moveTo>
                  <a:cubicBezTo>
                    <a:pt x="1631950" y="2509456"/>
                    <a:pt x="1631950" y="2509456"/>
                    <a:pt x="1695899" y="2558597"/>
                  </a:cubicBezTo>
                  <a:cubicBezTo>
                    <a:pt x="1733516" y="2588832"/>
                    <a:pt x="1771133" y="2634190"/>
                    <a:pt x="1804988" y="2660648"/>
                  </a:cubicBezTo>
                  <a:cubicBezTo>
                    <a:pt x="1804988" y="2660648"/>
                    <a:pt x="1804988" y="2660648"/>
                    <a:pt x="1767371" y="2588832"/>
                  </a:cubicBezTo>
                  <a:cubicBezTo>
                    <a:pt x="1725992" y="2551038"/>
                    <a:pt x="1684614" y="2501898"/>
                    <a:pt x="1631950" y="2509456"/>
                  </a:cubicBezTo>
                  <a:close/>
                  <a:moveTo>
                    <a:pt x="991272" y="2476494"/>
                  </a:moveTo>
                  <a:cubicBezTo>
                    <a:pt x="938701" y="2480199"/>
                    <a:pt x="882375" y="2487608"/>
                    <a:pt x="863600" y="2524650"/>
                  </a:cubicBezTo>
                  <a:cubicBezTo>
                    <a:pt x="927436" y="2543172"/>
                    <a:pt x="998782" y="2520944"/>
                    <a:pt x="1058863" y="2502421"/>
                  </a:cubicBezTo>
                  <a:cubicBezTo>
                    <a:pt x="1036333" y="2487608"/>
                    <a:pt x="1017557" y="2480199"/>
                    <a:pt x="991272" y="2476494"/>
                  </a:cubicBezTo>
                  <a:close/>
                  <a:moveTo>
                    <a:pt x="422275" y="2453408"/>
                  </a:moveTo>
                  <a:cubicBezTo>
                    <a:pt x="339328" y="2520995"/>
                    <a:pt x="279003" y="2611112"/>
                    <a:pt x="207367" y="2689964"/>
                  </a:cubicBezTo>
                  <a:cubicBezTo>
                    <a:pt x="120650" y="2810120"/>
                    <a:pt x="49014" y="2934031"/>
                    <a:pt x="0" y="3065451"/>
                  </a:cubicBezTo>
                  <a:cubicBezTo>
                    <a:pt x="0" y="3065451"/>
                    <a:pt x="0" y="3065451"/>
                    <a:pt x="0" y="2888973"/>
                  </a:cubicBezTo>
                  <a:cubicBezTo>
                    <a:pt x="7541" y="2900237"/>
                    <a:pt x="15081" y="2919011"/>
                    <a:pt x="22622" y="2930276"/>
                  </a:cubicBezTo>
                  <a:cubicBezTo>
                    <a:pt x="116880" y="2813875"/>
                    <a:pt x="162124" y="2682455"/>
                    <a:pt x="271463" y="2577318"/>
                  </a:cubicBezTo>
                  <a:cubicBezTo>
                    <a:pt x="271463" y="2577318"/>
                    <a:pt x="271463" y="2577318"/>
                    <a:pt x="279003" y="2464672"/>
                  </a:cubicBezTo>
                  <a:cubicBezTo>
                    <a:pt x="312936" y="2453408"/>
                    <a:pt x="282774" y="2520995"/>
                    <a:pt x="305395" y="2524750"/>
                  </a:cubicBezTo>
                  <a:cubicBezTo>
                    <a:pt x="346869" y="2502221"/>
                    <a:pt x="369491" y="2438388"/>
                    <a:pt x="422275" y="2453408"/>
                  </a:cubicBezTo>
                  <a:close/>
                  <a:moveTo>
                    <a:pt x="113348" y="2419338"/>
                  </a:moveTo>
                  <a:cubicBezTo>
                    <a:pt x="132239" y="2419338"/>
                    <a:pt x="154909" y="2453272"/>
                    <a:pt x="173800" y="2419338"/>
                  </a:cubicBezTo>
                  <a:cubicBezTo>
                    <a:pt x="173800" y="2419338"/>
                    <a:pt x="173800" y="2419338"/>
                    <a:pt x="188913" y="2434420"/>
                  </a:cubicBezTo>
                  <a:cubicBezTo>
                    <a:pt x="162465" y="2506055"/>
                    <a:pt x="158687" y="2589002"/>
                    <a:pt x="117126" y="2656868"/>
                  </a:cubicBezTo>
                  <a:cubicBezTo>
                    <a:pt x="86900" y="2702112"/>
                    <a:pt x="37783" y="2702112"/>
                    <a:pt x="0" y="2720963"/>
                  </a:cubicBezTo>
                  <a:cubicBezTo>
                    <a:pt x="0" y="2720963"/>
                    <a:pt x="0" y="2720963"/>
                    <a:pt x="0" y="2690801"/>
                  </a:cubicBezTo>
                  <a:cubicBezTo>
                    <a:pt x="0" y="2690801"/>
                    <a:pt x="0" y="2690801"/>
                    <a:pt x="49118" y="2675719"/>
                  </a:cubicBezTo>
                  <a:cubicBezTo>
                    <a:pt x="120904" y="2641788"/>
                    <a:pt x="143574" y="2562610"/>
                    <a:pt x="143574" y="2487204"/>
                  </a:cubicBezTo>
                  <a:cubicBezTo>
                    <a:pt x="139796" y="2475893"/>
                    <a:pt x="128461" y="2479663"/>
                    <a:pt x="124683" y="2483434"/>
                  </a:cubicBezTo>
                  <a:cubicBezTo>
                    <a:pt x="79344" y="2517367"/>
                    <a:pt x="22670" y="2551299"/>
                    <a:pt x="0" y="2600313"/>
                  </a:cubicBezTo>
                  <a:cubicBezTo>
                    <a:pt x="0" y="2600313"/>
                    <a:pt x="0" y="2600313"/>
                    <a:pt x="0" y="2555070"/>
                  </a:cubicBezTo>
                  <a:cubicBezTo>
                    <a:pt x="0" y="2555070"/>
                    <a:pt x="0" y="2555070"/>
                    <a:pt x="90678" y="2475893"/>
                  </a:cubicBezTo>
                  <a:cubicBezTo>
                    <a:pt x="90678" y="2475893"/>
                    <a:pt x="90678" y="2475893"/>
                    <a:pt x="98235" y="2453272"/>
                  </a:cubicBezTo>
                  <a:cubicBezTo>
                    <a:pt x="98235" y="2453272"/>
                    <a:pt x="98235" y="2453272"/>
                    <a:pt x="41561" y="2475893"/>
                  </a:cubicBezTo>
                  <a:cubicBezTo>
                    <a:pt x="26448" y="2487204"/>
                    <a:pt x="11335" y="2502286"/>
                    <a:pt x="0" y="2513597"/>
                  </a:cubicBezTo>
                  <a:cubicBezTo>
                    <a:pt x="0" y="2513597"/>
                    <a:pt x="0" y="2513597"/>
                    <a:pt x="0" y="2475893"/>
                  </a:cubicBezTo>
                  <a:cubicBezTo>
                    <a:pt x="30226" y="2449501"/>
                    <a:pt x="68009" y="2434420"/>
                    <a:pt x="113348" y="2419338"/>
                  </a:cubicBezTo>
                  <a:close/>
                  <a:moveTo>
                    <a:pt x="302260" y="2366952"/>
                  </a:moveTo>
                  <a:cubicBezTo>
                    <a:pt x="317500" y="2385850"/>
                    <a:pt x="298450" y="2416088"/>
                    <a:pt x="302260" y="2442547"/>
                  </a:cubicBezTo>
                  <a:cubicBezTo>
                    <a:pt x="279400" y="2446326"/>
                    <a:pt x="271780" y="2419868"/>
                    <a:pt x="264160" y="2408529"/>
                  </a:cubicBezTo>
                  <a:cubicBezTo>
                    <a:pt x="260350" y="2378291"/>
                    <a:pt x="294640" y="2393409"/>
                    <a:pt x="302260" y="2366952"/>
                  </a:cubicBezTo>
                  <a:close/>
                  <a:moveTo>
                    <a:pt x="305859" y="2330438"/>
                  </a:moveTo>
                  <a:cubicBezTo>
                    <a:pt x="305859" y="2330438"/>
                    <a:pt x="305859" y="2330438"/>
                    <a:pt x="309563" y="2330438"/>
                  </a:cubicBezTo>
                  <a:cubicBezTo>
                    <a:pt x="309563" y="2330438"/>
                    <a:pt x="309563" y="2330438"/>
                    <a:pt x="309563" y="2341551"/>
                  </a:cubicBezTo>
                  <a:cubicBezTo>
                    <a:pt x="309563" y="2341551"/>
                    <a:pt x="309563" y="2341551"/>
                    <a:pt x="302154" y="2341551"/>
                  </a:cubicBezTo>
                  <a:cubicBezTo>
                    <a:pt x="302154" y="2337847"/>
                    <a:pt x="298450" y="2330438"/>
                    <a:pt x="305859" y="2330438"/>
                  </a:cubicBezTo>
                  <a:close/>
                  <a:moveTo>
                    <a:pt x="0" y="2251063"/>
                  </a:moveTo>
                  <a:cubicBezTo>
                    <a:pt x="56604" y="2254803"/>
                    <a:pt x="120754" y="2284719"/>
                    <a:pt x="184905" y="2292198"/>
                  </a:cubicBezTo>
                  <a:cubicBezTo>
                    <a:pt x="200000" y="2310895"/>
                    <a:pt x="226415" y="2314634"/>
                    <a:pt x="230188" y="2337071"/>
                  </a:cubicBezTo>
                  <a:cubicBezTo>
                    <a:pt x="230188" y="2337071"/>
                    <a:pt x="230188" y="2337071"/>
                    <a:pt x="226415" y="2348289"/>
                  </a:cubicBezTo>
                  <a:cubicBezTo>
                    <a:pt x="139622" y="2277239"/>
                    <a:pt x="64151" y="2385683"/>
                    <a:pt x="0" y="2419338"/>
                  </a:cubicBezTo>
                  <a:cubicBezTo>
                    <a:pt x="0" y="2419338"/>
                    <a:pt x="0" y="2419338"/>
                    <a:pt x="0" y="2389423"/>
                  </a:cubicBezTo>
                  <a:cubicBezTo>
                    <a:pt x="26415" y="2370726"/>
                    <a:pt x="56604" y="2352028"/>
                    <a:pt x="83019" y="2325852"/>
                  </a:cubicBezTo>
                  <a:cubicBezTo>
                    <a:pt x="83019" y="2325852"/>
                    <a:pt x="83019" y="2325852"/>
                    <a:pt x="83019" y="2310895"/>
                  </a:cubicBezTo>
                  <a:cubicBezTo>
                    <a:pt x="52830" y="2299676"/>
                    <a:pt x="26415" y="2307155"/>
                    <a:pt x="0" y="2314634"/>
                  </a:cubicBezTo>
                  <a:cubicBezTo>
                    <a:pt x="0" y="2314634"/>
                    <a:pt x="0" y="2314634"/>
                    <a:pt x="0" y="2251063"/>
                  </a:cubicBezTo>
                  <a:close/>
                  <a:moveTo>
                    <a:pt x="1412141" y="2168520"/>
                  </a:moveTo>
                  <a:cubicBezTo>
                    <a:pt x="1352053" y="2194825"/>
                    <a:pt x="1310742" y="2251193"/>
                    <a:pt x="1254410" y="2277495"/>
                  </a:cubicBezTo>
                  <a:cubicBezTo>
                    <a:pt x="1149256" y="2348894"/>
                    <a:pt x="1010302" y="2243677"/>
                    <a:pt x="923925" y="2330106"/>
                  </a:cubicBezTo>
                  <a:cubicBezTo>
                    <a:pt x="1040346" y="2360169"/>
                    <a:pt x="1160522" y="2401504"/>
                    <a:pt x="1273187" y="2442838"/>
                  </a:cubicBezTo>
                  <a:cubicBezTo>
                    <a:pt x="1299476" y="2465382"/>
                    <a:pt x="1329520" y="2461626"/>
                    <a:pt x="1352053" y="2442838"/>
                  </a:cubicBezTo>
                  <a:cubicBezTo>
                    <a:pt x="1404630" y="2412775"/>
                    <a:pt x="1397119" y="2352653"/>
                    <a:pt x="1400875" y="2300043"/>
                  </a:cubicBezTo>
                  <a:cubicBezTo>
                    <a:pt x="1397119" y="2247434"/>
                    <a:pt x="1427163" y="2209858"/>
                    <a:pt x="1412141" y="2168520"/>
                  </a:cubicBezTo>
                  <a:close/>
                  <a:moveTo>
                    <a:pt x="1563292" y="2163758"/>
                  </a:moveTo>
                  <a:cubicBezTo>
                    <a:pt x="1563292" y="2163758"/>
                    <a:pt x="1563292" y="2163758"/>
                    <a:pt x="1559521" y="2167528"/>
                  </a:cubicBezTo>
                  <a:cubicBezTo>
                    <a:pt x="1559521" y="2261786"/>
                    <a:pt x="1525588" y="2340965"/>
                    <a:pt x="1465263" y="2401288"/>
                  </a:cubicBezTo>
                  <a:cubicBezTo>
                    <a:pt x="1465263" y="2401288"/>
                    <a:pt x="1465263" y="2401288"/>
                    <a:pt x="1491655" y="2405059"/>
                  </a:cubicBezTo>
                  <a:cubicBezTo>
                    <a:pt x="1536899" y="2393749"/>
                    <a:pt x="1578373" y="2363588"/>
                    <a:pt x="1600995" y="2318343"/>
                  </a:cubicBezTo>
                  <a:cubicBezTo>
                    <a:pt x="1616076" y="2265560"/>
                    <a:pt x="1597224" y="2197692"/>
                    <a:pt x="1563292" y="2163758"/>
                  </a:cubicBezTo>
                  <a:close/>
                  <a:moveTo>
                    <a:pt x="1282771" y="2153380"/>
                  </a:moveTo>
                  <a:cubicBezTo>
                    <a:pt x="1259625" y="2155261"/>
                    <a:pt x="1236007" y="2160894"/>
                    <a:pt x="1213333" y="2160894"/>
                  </a:cubicBezTo>
                  <a:cubicBezTo>
                    <a:pt x="1141533" y="2190940"/>
                    <a:pt x="1047059" y="2190940"/>
                    <a:pt x="1001712" y="2266057"/>
                  </a:cubicBezTo>
                  <a:cubicBezTo>
                    <a:pt x="1001712" y="2266057"/>
                    <a:pt x="1001712" y="2266057"/>
                    <a:pt x="1130196" y="2281081"/>
                  </a:cubicBezTo>
                  <a:cubicBezTo>
                    <a:pt x="1220891" y="2292348"/>
                    <a:pt x="1300249" y="2232256"/>
                    <a:pt x="1349375" y="2168406"/>
                  </a:cubicBezTo>
                  <a:cubicBezTo>
                    <a:pt x="1328591" y="2153380"/>
                    <a:pt x="1305917" y="2151503"/>
                    <a:pt x="1282771" y="2153380"/>
                  </a:cubicBezTo>
                  <a:close/>
                  <a:moveTo>
                    <a:pt x="1518920" y="2130418"/>
                  </a:moveTo>
                  <a:cubicBezTo>
                    <a:pt x="1423670" y="2175526"/>
                    <a:pt x="1416050" y="2280768"/>
                    <a:pt x="1423670" y="2378492"/>
                  </a:cubicBezTo>
                  <a:cubicBezTo>
                    <a:pt x="1423670" y="2378492"/>
                    <a:pt x="1423670" y="2378492"/>
                    <a:pt x="1438910" y="2386009"/>
                  </a:cubicBezTo>
                  <a:cubicBezTo>
                    <a:pt x="1530350" y="2333388"/>
                    <a:pt x="1526540" y="2216872"/>
                    <a:pt x="1530350" y="2130418"/>
                  </a:cubicBezTo>
                  <a:cubicBezTo>
                    <a:pt x="1530350" y="2130418"/>
                    <a:pt x="1530350" y="2130418"/>
                    <a:pt x="1518920" y="2130418"/>
                  </a:cubicBezTo>
                  <a:close/>
                  <a:moveTo>
                    <a:pt x="1209048" y="2112477"/>
                  </a:moveTo>
                  <a:cubicBezTo>
                    <a:pt x="1149391" y="2113713"/>
                    <a:pt x="1087604" y="2131342"/>
                    <a:pt x="1062037" y="2176459"/>
                  </a:cubicBezTo>
                  <a:cubicBezTo>
                    <a:pt x="1122641" y="2161418"/>
                    <a:pt x="1209758" y="2138858"/>
                    <a:pt x="1277937" y="2123817"/>
                  </a:cubicBezTo>
                  <a:cubicBezTo>
                    <a:pt x="1274149" y="2120058"/>
                    <a:pt x="1274149" y="2112538"/>
                    <a:pt x="1266574" y="2116296"/>
                  </a:cubicBezTo>
                  <a:cubicBezTo>
                    <a:pt x="1248582" y="2113479"/>
                    <a:pt x="1228933" y="2112071"/>
                    <a:pt x="1209048" y="2112477"/>
                  </a:cubicBezTo>
                  <a:close/>
                  <a:moveTo>
                    <a:pt x="0" y="1965313"/>
                  </a:moveTo>
                  <a:cubicBezTo>
                    <a:pt x="15109" y="1980372"/>
                    <a:pt x="30218" y="1995431"/>
                    <a:pt x="45326" y="2014254"/>
                  </a:cubicBezTo>
                  <a:cubicBezTo>
                    <a:pt x="45326" y="2014254"/>
                    <a:pt x="45326" y="2014254"/>
                    <a:pt x="109538" y="2206251"/>
                  </a:cubicBezTo>
                  <a:cubicBezTo>
                    <a:pt x="109538" y="2206251"/>
                    <a:pt x="109538" y="2206251"/>
                    <a:pt x="101984" y="2221309"/>
                  </a:cubicBezTo>
                  <a:cubicBezTo>
                    <a:pt x="71766" y="2228839"/>
                    <a:pt x="30218" y="2228839"/>
                    <a:pt x="0" y="2228839"/>
                  </a:cubicBezTo>
                  <a:cubicBezTo>
                    <a:pt x="0" y="2228839"/>
                    <a:pt x="0" y="2228839"/>
                    <a:pt x="0" y="2202486"/>
                  </a:cubicBezTo>
                  <a:cubicBezTo>
                    <a:pt x="15109" y="2202486"/>
                    <a:pt x="37772" y="2198722"/>
                    <a:pt x="52881" y="2191192"/>
                  </a:cubicBezTo>
                  <a:cubicBezTo>
                    <a:pt x="30218" y="2187427"/>
                    <a:pt x="15109" y="2176133"/>
                    <a:pt x="0" y="2172369"/>
                  </a:cubicBezTo>
                  <a:cubicBezTo>
                    <a:pt x="0" y="2172369"/>
                    <a:pt x="0" y="2172369"/>
                    <a:pt x="0" y="2146016"/>
                  </a:cubicBezTo>
                  <a:cubicBezTo>
                    <a:pt x="18886" y="2149781"/>
                    <a:pt x="37772" y="2153545"/>
                    <a:pt x="56658" y="2153545"/>
                  </a:cubicBezTo>
                  <a:cubicBezTo>
                    <a:pt x="49103" y="2100840"/>
                    <a:pt x="26440" y="2048136"/>
                    <a:pt x="0" y="2006725"/>
                  </a:cubicBezTo>
                  <a:cubicBezTo>
                    <a:pt x="0" y="2006725"/>
                    <a:pt x="0" y="2006725"/>
                    <a:pt x="0" y="1965313"/>
                  </a:cubicBezTo>
                  <a:close/>
                  <a:moveTo>
                    <a:pt x="1179046" y="1814511"/>
                  </a:moveTo>
                  <a:cubicBezTo>
                    <a:pt x="1099820" y="1833336"/>
                    <a:pt x="1024367" y="1852156"/>
                    <a:pt x="971550" y="1912392"/>
                  </a:cubicBezTo>
                  <a:cubicBezTo>
                    <a:pt x="971550" y="1912392"/>
                    <a:pt x="971550" y="1912392"/>
                    <a:pt x="1031912" y="1923686"/>
                  </a:cubicBezTo>
                  <a:cubicBezTo>
                    <a:pt x="1130001" y="1946276"/>
                    <a:pt x="1228090" y="1901099"/>
                    <a:pt x="1292225" y="1829568"/>
                  </a:cubicBezTo>
                  <a:cubicBezTo>
                    <a:pt x="1292225" y="1829568"/>
                    <a:pt x="1292225" y="1829568"/>
                    <a:pt x="1292225" y="1814511"/>
                  </a:cubicBezTo>
                  <a:cubicBezTo>
                    <a:pt x="1292225" y="1814511"/>
                    <a:pt x="1292225" y="1814511"/>
                    <a:pt x="1179046" y="1814511"/>
                  </a:cubicBezTo>
                  <a:close/>
                  <a:moveTo>
                    <a:pt x="1154473" y="1752952"/>
                  </a:moveTo>
                  <a:cubicBezTo>
                    <a:pt x="1129407" y="1751541"/>
                    <a:pt x="1103868" y="1754363"/>
                    <a:pt x="1077383" y="1754363"/>
                  </a:cubicBezTo>
                  <a:cubicBezTo>
                    <a:pt x="1054682" y="1780701"/>
                    <a:pt x="1005496" y="1803280"/>
                    <a:pt x="1001712" y="1844674"/>
                  </a:cubicBezTo>
                  <a:cubicBezTo>
                    <a:pt x="1001712" y="1844674"/>
                    <a:pt x="1001712" y="1844674"/>
                    <a:pt x="1115219" y="1803280"/>
                  </a:cubicBezTo>
                  <a:cubicBezTo>
                    <a:pt x="1149271" y="1791990"/>
                    <a:pt x="1198457" y="1795753"/>
                    <a:pt x="1228725" y="1776938"/>
                  </a:cubicBezTo>
                  <a:cubicBezTo>
                    <a:pt x="1204132" y="1760007"/>
                    <a:pt x="1179539" y="1754363"/>
                    <a:pt x="1154473" y="1752952"/>
                  </a:cubicBezTo>
                  <a:close/>
                  <a:moveTo>
                    <a:pt x="449262" y="1731957"/>
                  </a:moveTo>
                  <a:cubicBezTo>
                    <a:pt x="486745" y="1837878"/>
                    <a:pt x="606689" y="1909756"/>
                    <a:pt x="719137" y="1898407"/>
                  </a:cubicBezTo>
                  <a:cubicBezTo>
                    <a:pt x="666661" y="1803833"/>
                    <a:pt x="546717" y="1762221"/>
                    <a:pt x="449262" y="1731957"/>
                  </a:cubicBezTo>
                  <a:close/>
                  <a:moveTo>
                    <a:pt x="470973" y="1680529"/>
                  </a:moveTo>
                  <a:cubicBezTo>
                    <a:pt x="453876" y="1681645"/>
                    <a:pt x="437368" y="1685869"/>
                    <a:pt x="422275" y="1694319"/>
                  </a:cubicBezTo>
                  <a:cubicBezTo>
                    <a:pt x="509058" y="1731878"/>
                    <a:pt x="607161" y="1758170"/>
                    <a:pt x="678852" y="1814506"/>
                  </a:cubicBezTo>
                  <a:cubicBezTo>
                    <a:pt x="678852" y="1814506"/>
                    <a:pt x="678852" y="1814506"/>
                    <a:pt x="682625" y="1810750"/>
                  </a:cubicBezTo>
                  <a:cubicBezTo>
                    <a:pt x="678852" y="1765679"/>
                    <a:pt x="652440" y="1750656"/>
                    <a:pt x="618481" y="1724365"/>
                  </a:cubicBezTo>
                  <a:cubicBezTo>
                    <a:pt x="578862" y="1701833"/>
                    <a:pt x="522265" y="1677184"/>
                    <a:pt x="470973" y="1680529"/>
                  </a:cubicBezTo>
                  <a:close/>
                  <a:moveTo>
                    <a:pt x="619726" y="1474526"/>
                  </a:moveTo>
                  <a:cubicBezTo>
                    <a:pt x="600961" y="1473352"/>
                    <a:pt x="582020" y="1474291"/>
                    <a:pt x="563432" y="1477109"/>
                  </a:cubicBezTo>
                  <a:cubicBezTo>
                    <a:pt x="526256" y="1482744"/>
                    <a:pt x="490492" y="1495895"/>
                    <a:pt x="460375" y="1514680"/>
                  </a:cubicBezTo>
                  <a:cubicBezTo>
                    <a:pt x="550726" y="1514680"/>
                    <a:pt x="633549" y="1574794"/>
                    <a:pt x="723900" y="1525951"/>
                  </a:cubicBezTo>
                  <a:cubicBezTo>
                    <a:pt x="720135" y="1499653"/>
                    <a:pt x="690018" y="1495895"/>
                    <a:pt x="674960" y="1484623"/>
                  </a:cubicBezTo>
                  <a:cubicBezTo>
                    <a:pt x="657078" y="1478988"/>
                    <a:pt x="638490" y="1475700"/>
                    <a:pt x="619726" y="1474526"/>
                  </a:cubicBezTo>
                  <a:close/>
                  <a:moveTo>
                    <a:pt x="1198562" y="1465260"/>
                  </a:moveTo>
                  <a:cubicBezTo>
                    <a:pt x="1141644" y="1465260"/>
                    <a:pt x="1073343" y="1499127"/>
                    <a:pt x="1042987" y="1555572"/>
                  </a:cubicBezTo>
                  <a:cubicBezTo>
                    <a:pt x="1073343" y="1563098"/>
                    <a:pt x="1107494" y="1566861"/>
                    <a:pt x="1137850" y="1555572"/>
                  </a:cubicBezTo>
                  <a:cubicBezTo>
                    <a:pt x="1175795" y="1540520"/>
                    <a:pt x="1194768" y="1499127"/>
                    <a:pt x="1198562" y="1465260"/>
                  </a:cubicBezTo>
                  <a:close/>
                  <a:moveTo>
                    <a:pt x="1258135" y="1462667"/>
                  </a:moveTo>
                  <a:cubicBezTo>
                    <a:pt x="1228056" y="1458912"/>
                    <a:pt x="1224296" y="1492725"/>
                    <a:pt x="1216777" y="1503996"/>
                  </a:cubicBezTo>
                  <a:cubicBezTo>
                    <a:pt x="1186698" y="1646765"/>
                    <a:pt x="987425" y="1522781"/>
                    <a:pt x="968625" y="1665550"/>
                  </a:cubicBezTo>
                  <a:cubicBezTo>
                    <a:pt x="942306" y="1740693"/>
                    <a:pt x="931027" y="1830864"/>
                    <a:pt x="915987" y="1909762"/>
                  </a:cubicBezTo>
                  <a:cubicBezTo>
                    <a:pt x="915987" y="1909762"/>
                    <a:pt x="915987" y="1909762"/>
                    <a:pt x="927267" y="1902246"/>
                  </a:cubicBezTo>
                  <a:cubicBezTo>
                    <a:pt x="979905" y="1842132"/>
                    <a:pt x="1017504" y="1729421"/>
                    <a:pt x="1115260" y="1725666"/>
                  </a:cubicBezTo>
                  <a:cubicBezTo>
                    <a:pt x="1197977" y="1725666"/>
                    <a:pt x="1273175" y="1774506"/>
                    <a:pt x="1340852" y="1797048"/>
                  </a:cubicBezTo>
                  <a:cubicBezTo>
                    <a:pt x="1340852" y="1797048"/>
                    <a:pt x="1340852" y="1797048"/>
                    <a:pt x="1344612" y="1774506"/>
                  </a:cubicBezTo>
                  <a:cubicBezTo>
                    <a:pt x="1322053" y="1665550"/>
                    <a:pt x="1329573" y="1552838"/>
                    <a:pt x="1258135" y="1462667"/>
                  </a:cubicBezTo>
                  <a:close/>
                  <a:moveTo>
                    <a:pt x="1138252" y="1407398"/>
                  </a:moveTo>
                  <a:cubicBezTo>
                    <a:pt x="1120945" y="1405518"/>
                    <a:pt x="1102236" y="1407398"/>
                    <a:pt x="1085397" y="1409276"/>
                  </a:cubicBezTo>
                  <a:cubicBezTo>
                    <a:pt x="1085397" y="1409276"/>
                    <a:pt x="1085397" y="1409276"/>
                    <a:pt x="1047977" y="1443089"/>
                  </a:cubicBezTo>
                  <a:cubicBezTo>
                    <a:pt x="1040493" y="1461875"/>
                    <a:pt x="1025525" y="1491931"/>
                    <a:pt x="1040493" y="1514475"/>
                  </a:cubicBezTo>
                  <a:cubicBezTo>
                    <a:pt x="1040493" y="1514475"/>
                    <a:pt x="1040493" y="1514475"/>
                    <a:pt x="1182688" y="1428061"/>
                  </a:cubicBezTo>
                  <a:cubicBezTo>
                    <a:pt x="1171462" y="1414911"/>
                    <a:pt x="1155559" y="1409276"/>
                    <a:pt x="1138252" y="1407398"/>
                  </a:cubicBezTo>
                  <a:close/>
                  <a:moveTo>
                    <a:pt x="599052" y="1401859"/>
                  </a:moveTo>
                  <a:cubicBezTo>
                    <a:pt x="577312" y="1399519"/>
                    <a:pt x="553683" y="1400455"/>
                    <a:pt x="530998" y="1402327"/>
                  </a:cubicBezTo>
                  <a:cubicBezTo>
                    <a:pt x="504533" y="1413568"/>
                    <a:pt x="474287" y="1439794"/>
                    <a:pt x="466725" y="1466017"/>
                  </a:cubicBezTo>
                  <a:cubicBezTo>
                    <a:pt x="530998" y="1473510"/>
                    <a:pt x="583929" y="1436046"/>
                    <a:pt x="648202" y="1458524"/>
                  </a:cubicBezTo>
                  <a:cubicBezTo>
                    <a:pt x="686009" y="1458524"/>
                    <a:pt x="720036" y="1492244"/>
                    <a:pt x="754063" y="1488497"/>
                  </a:cubicBezTo>
                  <a:cubicBezTo>
                    <a:pt x="754063" y="1488497"/>
                    <a:pt x="754063" y="1488497"/>
                    <a:pt x="731378" y="1451032"/>
                  </a:cubicBezTo>
                  <a:cubicBezTo>
                    <a:pt x="704913" y="1443539"/>
                    <a:pt x="689790" y="1402327"/>
                    <a:pt x="655763" y="1421060"/>
                  </a:cubicBezTo>
                  <a:cubicBezTo>
                    <a:pt x="640640" y="1409821"/>
                    <a:pt x="620791" y="1404201"/>
                    <a:pt x="599052" y="1401859"/>
                  </a:cubicBezTo>
                  <a:close/>
                  <a:moveTo>
                    <a:pt x="42069" y="1349938"/>
                  </a:moveTo>
                  <a:cubicBezTo>
                    <a:pt x="26988" y="1379910"/>
                    <a:pt x="-3175" y="1402389"/>
                    <a:pt x="8136" y="1439854"/>
                  </a:cubicBezTo>
                  <a:cubicBezTo>
                    <a:pt x="57150" y="1544756"/>
                    <a:pt x="117475" y="1698362"/>
                    <a:pt x="264518" y="1720841"/>
                  </a:cubicBezTo>
                  <a:cubicBezTo>
                    <a:pt x="268288" y="1713348"/>
                    <a:pt x="264518" y="1698362"/>
                    <a:pt x="260748" y="1694616"/>
                  </a:cubicBezTo>
                  <a:cubicBezTo>
                    <a:pt x="192882" y="1585967"/>
                    <a:pt x="121246" y="1488558"/>
                    <a:pt x="91083" y="1364924"/>
                  </a:cubicBezTo>
                  <a:cubicBezTo>
                    <a:pt x="79772" y="1346191"/>
                    <a:pt x="57150" y="1349938"/>
                    <a:pt x="42069" y="1349938"/>
                  </a:cubicBezTo>
                  <a:close/>
                  <a:moveTo>
                    <a:pt x="188963" y="1296980"/>
                  </a:moveTo>
                  <a:cubicBezTo>
                    <a:pt x="188963" y="1296980"/>
                    <a:pt x="188963" y="1296980"/>
                    <a:pt x="121380" y="1345799"/>
                  </a:cubicBezTo>
                  <a:cubicBezTo>
                    <a:pt x="106362" y="1409640"/>
                    <a:pt x="155172" y="1465971"/>
                    <a:pt x="177699" y="1522302"/>
                  </a:cubicBezTo>
                  <a:cubicBezTo>
                    <a:pt x="207736" y="1563611"/>
                    <a:pt x="230263" y="1616187"/>
                    <a:pt x="267809" y="1646230"/>
                  </a:cubicBezTo>
                  <a:cubicBezTo>
                    <a:pt x="312864" y="1578633"/>
                    <a:pt x="342900" y="1488503"/>
                    <a:pt x="301600" y="1413396"/>
                  </a:cubicBezTo>
                  <a:cubicBezTo>
                    <a:pt x="271563" y="1368331"/>
                    <a:pt x="256545" y="1304491"/>
                    <a:pt x="188963" y="1296980"/>
                  </a:cubicBezTo>
                  <a:close/>
                  <a:moveTo>
                    <a:pt x="791809" y="1262061"/>
                  </a:moveTo>
                  <a:cubicBezTo>
                    <a:pt x="776710" y="1277142"/>
                    <a:pt x="754062" y="1269602"/>
                    <a:pt x="754062" y="1292223"/>
                  </a:cubicBezTo>
                  <a:cubicBezTo>
                    <a:pt x="780485" y="1314844"/>
                    <a:pt x="814458" y="1333695"/>
                    <a:pt x="848430" y="1360088"/>
                  </a:cubicBezTo>
                  <a:cubicBezTo>
                    <a:pt x="878628" y="1371400"/>
                    <a:pt x="893727" y="1409102"/>
                    <a:pt x="920150" y="1412873"/>
                  </a:cubicBezTo>
                  <a:cubicBezTo>
                    <a:pt x="923925" y="1375170"/>
                    <a:pt x="920150" y="1341237"/>
                    <a:pt x="893727" y="1314844"/>
                  </a:cubicBezTo>
                  <a:cubicBezTo>
                    <a:pt x="867304" y="1288454"/>
                    <a:pt x="829557" y="1269602"/>
                    <a:pt x="791809" y="1262061"/>
                  </a:cubicBezTo>
                  <a:close/>
                  <a:moveTo>
                    <a:pt x="543318" y="1131882"/>
                  </a:moveTo>
                  <a:cubicBezTo>
                    <a:pt x="430145" y="1158189"/>
                    <a:pt x="332061" y="1218319"/>
                    <a:pt x="207570" y="1214561"/>
                  </a:cubicBezTo>
                  <a:cubicBezTo>
                    <a:pt x="207570" y="1214561"/>
                    <a:pt x="207570" y="1214561"/>
                    <a:pt x="200025" y="1270933"/>
                  </a:cubicBezTo>
                  <a:cubicBezTo>
                    <a:pt x="233977" y="1297242"/>
                    <a:pt x="271702" y="1300999"/>
                    <a:pt x="309426" y="1316029"/>
                  </a:cubicBezTo>
                  <a:cubicBezTo>
                    <a:pt x="384875" y="1308514"/>
                    <a:pt x="467869" y="1285965"/>
                    <a:pt x="509366" y="1214561"/>
                  </a:cubicBezTo>
                  <a:cubicBezTo>
                    <a:pt x="524456" y="1184496"/>
                    <a:pt x="550863" y="1158189"/>
                    <a:pt x="543318" y="1131882"/>
                  </a:cubicBezTo>
                  <a:close/>
                  <a:moveTo>
                    <a:pt x="82225" y="1089471"/>
                  </a:moveTo>
                  <a:cubicBezTo>
                    <a:pt x="77066" y="1091740"/>
                    <a:pt x="73313" y="1095368"/>
                    <a:pt x="71437" y="1097182"/>
                  </a:cubicBezTo>
                  <a:cubicBezTo>
                    <a:pt x="71437" y="1097182"/>
                    <a:pt x="71437" y="1097182"/>
                    <a:pt x="108960" y="1108067"/>
                  </a:cubicBezTo>
                  <a:cubicBezTo>
                    <a:pt x="112712" y="1104439"/>
                    <a:pt x="112712" y="1093554"/>
                    <a:pt x="101455" y="1089925"/>
                  </a:cubicBezTo>
                  <a:cubicBezTo>
                    <a:pt x="93951" y="1086297"/>
                    <a:pt x="87384" y="1087204"/>
                    <a:pt x="82225" y="1089471"/>
                  </a:cubicBezTo>
                  <a:close/>
                  <a:moveTo>
                    <a:pt x="335843" y="1004908"/>
                  </a:moveTo>
                  <a:cubicBezTo>
                    <a:pt x="318387" y="1003972"/>
                    <a:pt x="300754" y="1005843"/>
                    <a:pt x="282886" y="1011456"/>
                  </a:cubicBezTo>
                  <a:cubicBezTo>
                    <a:pt x="245269" y="1030166"/>
                    <a:pt x="218937" y="1078814"/>
                    <a:pt x="177559" y="1090040"/>
                  </a:cubicBezTo>
                  <a:cubicBezTo>
                    <a:pt x="158750" y="1123718"/>
                    <a:pt x="188844" y="1161137"/>
                    <a:pt x="215175" y="1179848"/>
                  </a:cubicBezTo>
                  <a:cubicBezTo>
                    <a:pt x="309218" y="1198556"/>
                    <a:pt x="414545" y="1157396"/>
                    <a:pt x="501063" y="1108749"/>
                  </a:cubicBezTo>
                  <a:cubicBezTo>
                    <a:pt x="504825" y="1093781"/>
                    <a:pt x="497302" y="1078814"/>
                    <a:pt x="489778" y="1063846"/>
                  </a:cubicBezTo>
                  <a:cubicBezTo>
                    <a:pt x="438996" y="1035779"/>
                    <a:pt x="388213" y="1007714"/>
                    <a:pt x="335843" y="1004908"/>
                  </a:cubicBezTo>
                  <a:close/>
                  <a:moveTo>
                    <a:pt x="584975" y="898516"/>
                  </a:moveTo>
                  <a:cubicBezTo>
                    <a:pt x="543552" y="969911"/>
                    <a:pt x="468238" y="966154"/>
                    <a:pt x="407987" y="984942"/>
                  </a:cubicBezTo>
                  <a:cubicBezTo>
                    <a:pt x="407987" y="984942"/>
                    <a:pt x="407987" y="984942"/>
                    <a:pt x="407987" y="992457"/>
                  </a:cubicBezTo>
                  <a:cubicBezTo>
                    <a:pt x="453175" y="1018761"/>
                    <a:pt x="505895" y="1045064"/>
                    <a:pt x="536021" y="1093916"/>
                  </a:cubicBezTo>
                  <a:cubicBezTo>
                    <a:pt x="558615" y="1090158"/>
                    <a:pt x="588741" y="1082643"/>
                    <a:pt x="607569" y="1101432"/>
                  </a:cubicBezTo>
                  <a:cubicBezTo>
                    <a:pt x="566146" y="1139008"/>
                    <a:pt x="547318" y="1191615"/>
                    <a:pt x="532255" y="1240464"/>
                  </a:cubicBezTo>
                  <a:cubicBezTo>
                    <a:pt x="532255" y="1240464"/>
                    <a:pt x="532255" y="1240464"/>
                    <a:pt x="713009" y="1270525"/>
                  </a:cubicBezTo>
                  <a:cubicBezTo>
                    <a:pt x="713009" y="1270525"/>
                    <a:pt x="713009" y="1270525"/>
                    <a:pt x="739368" y="1263010"/>
                  </a:cubicBezTo>
                  <a:cubicBezTo>
                    <a:pt x="792088" y="1244222"/>
                    <a:pt x="848574" y="1240464"/>
                    <a:pt x="886231" y="1281796"/>
                  </a:cubicBezTo>
                  <a:cubicBezTo>
                    <a:pt x="961545" y="1323131"/>
                    <a:pt x="942716" y="1409557"/>
                    <a:pt x="938950" y="1477195"/>
                  </a:cubicBezTo>
                  <a:cubicBezTo>
                    <a:pt x="938950" y="1477195"/>
                    <a:pt x="938950" y="1477195"/>
                    <a:pt x="957779" y="1604954"/>
                  </a:cubicBezTo>
                  <a:cubicBezTo>
                    <a:pt x="1029327" y="1552348"/>
                    <a:pt x="984139" y="1435861"/>
                    <a:pt x="1074516" y="1394527"/>
                  </a:cubicBezTo>
                  <a:cubicBezTo>
                    <a:pt x="1119704" y="1356950"/>
                    <a:pt x="1168658" y="1394527"/>
                    <a:pt x="1213846" y="1413315"/>
                  </a:cubicBezTo>
                  <a:cubicBezTo>
                    <a:pt x="1213846" y="1413315"/>
                    <a:pt x="1213846" y="1413315"/>
                    <a:pt x="1217612" y="1405800"/>
                  </a:cubicBezTo>
                  <a:cubicBezTo>
                    <a:pt x="1123470" y="1266769"/>
                    <a:pt x="950248" y="1199130"/>
                    <a:pt x="777025" y="1210403"/>
                  </a:cubicBezTo>
                  <a:cubicBezTo>
                    <a:pt x="724306" y="1206645"/>
                    <a:pt x="686649" y="1240464"/>
                    <a:pt x="641460" y="1225435"/>
                  </a:cubicBezTo>
                  <a:cubicBezTo>
                    <a:pt x="637695" y="1214162"/>
                    <a:pt x="641460" y="1202888"/>
                    <a:pt x="648992" y="1191615"/>
                  </a:cubicBezTo>
                  <a:cubicBezTo>
                    <a:pt x="633929" y="1093916"/>
                    <a:pt x="637695" y="984942"/>
                    <a:pt x="584975" y="898516"/>
                  </a:cubicBezTo>
                  <a:close/>
                  <a:moveTo>
                    <a:pt x="564998" y="849305"/>
                  </a:moveTo>
                  <a:cubicBezTo>
                    <a:pt x="489897" y="856883"/>
                    <a:pt x="422306" y="898568"/>
                    <a:pt x="381000" y="947832"/>
                  </a:cubicBezTo>
                  <a:cubicBezTo>
                    <a:pt x="433571" y="966779"/>
                    <a:pt x="493652" y="940253"/>
                    <a:pt x="538712" y="913726"/>
                  </a:cubicBezTo>
                  <a:cubicBezTo>
                    <a:pt x="549978" y="898568"/>
                    <a:pt x="576263" y="868252"/>
                    <a:pt x="564998" y="849305"/>
                  </a:cubicBezTo>
                  <a:close/>
                  <a:moveTo>
                    <a:pt x="475909" y="818348"/>
                  </a:moveTo>
                  <a:cubicBezTo>
                    <a:pt x="462680" y="819274"/>
                    <a:pt x="448506" y="822052"/>
                    <a:pt x="433387" y="823904"/>
                  </a:cubicBezTo>
                  <a:cubicBezTo>
                    <a:pt x="391810" y="838721"/>
                    <a:pt x="369131" y="872058"/>
                    <a:pt x="354012" y="912805"/>
                  </a:cubicBezTo>
                  <a:cubicBezTo>
                    <a:pt x="410709" y="886875"/>
                    <a:pt x="459845" y="853537"/>
                    <a:pt x="512762" y="831312"/>
                  </a:cubicBezTo>
                  <a:cubicBezTo>
                    <a:pt x="512762" y="831312"/>
                    <a:pt x="512762" y="831312"/>
                    <a:pt x="512762" y="823904"/>
                  </a:cubicBezTo>
                  <a:cubicBezTo>
                    <a:pt x="501423" y="818348"/>
                    <a:pt x="489139" y="817422"/>
                    <a:pt x="475909" y="818348"/>
                  </a:cubicBezTo>
                  <a:close/>
                  <a:moveTo>
                    <a:pt x="256190" y="687379"/>
                  </a:moveTo>
                  <a:cubicBezTo>
                    <a:pt x="181194" y="751378"/>
                    <a:pt x="128697" y="845495"/>
                    <a:pt x="113698" y="939611"/>
                  </a:cubicBezTo>
                  <a:cubicBezTo>
                    <a:pt x="124947" y="981022"/>
                    <a:pt x="76200" y="1063846"/>
                    <a:pt x="147446" y="1082669"/>
                  </a:cubicBezTo>
                  <a:cubicBezTo>
                    <a:pt x="256190" y="1052551"/>
                    <a:pt x="282439" y="928317"/>
                    <a:pt x="293688" y="822907"/>
                  </a:cubicBezTo>
                  <a:cubicBezTo>
                    <a:pt x="282439" y="777731"/>
                    <a:pt x="289938" y="717497"/>
                    <a:pt x="256190" y="687379"/>
                  </a:cubicBezTo>
                  <a:close/>
                  <a:moveTo>
                    <a:pt x="203200" y="681029"/>
                  </a:moveTo>
                  <a:cubicBezTo>
                    <a:pt x="158173" y="692304"/>
                    <a:pt x="120650" y="733644"/>
                    <a:pt x="86880" y="767467"/>
                  </a:cubicBezTo>
                  <a:cubicBezTo>
                    <a:pt x="86880" y="767467"/>
                    <a:pt x="86880" y="767467"/>
                    <a:pt x="45605" y="831356"/>
                  </a:cubicBezTo>
                  <a:cubicBezTo>
                    <a:pt x="41852" y="906519"/>
                    <a:pt x="38100" y="992957"/>
                    <a:pt x="75623" y="1049331"/>
                  </a:cubicBezTo>
                  <a:cubicBezTo>
                    <a:pt x="75623" y="1049331"/>
                    <a:pt x="75623" y="1049331"/>
                    <a:pt x="83127" y="1045574"/>
                  </a:cubicBezTo>
                  <a:cubicBezTo>
                    <a:pt x="83127" y="910277"/>
                    <a:pt x="139411" y="790016"/>
                    <a:pt x="203200" y="681029"/>
                  </a:cubicBezTo>
                  <a:close/>
                  <a:moveTo>
                    <a:pt x="253100" y="428617"/>
                  </a:moveTo>
                  <a:cubicBezTo>
                    <a:pt x="181716" y="469917"/>
                    <a:pt x="170444" y="556272"/>
                    <a:pt x="166687" y="623855"/>
                  </a:cubicBezTo>
                  <a:cubicBezTo>
                    <a:pt x="166687" y="646382"/>
                    <a:pt x="181716" y="665155"/>
                    <a:pt x="200501" y="650137"/>
                  </a:cubicBezTo>
                  <a:cubicBezTo>
                    <a:pt x="268129" y="612591"/>
                    <a:pt x="279400" y="537499"/>
                    <a:pt x="279400" y="466163"/>
                  </a:cubicBezTo>
                  <a:cubicBezTo>
                    <a:pt x="271886" y="454899"/>
                    <a:pt x="271886" y="428617"/>
                    <a:pt x="253100" y="428617"/>
                  </a:cubicBezTo>
                  <a:close/>
                  <a:moveTo>
                    <a:pt x="207839" y="382349"/>
                  </a:moveTo>
                  <a:cubicBezTo>
                    <a:pt x="196999" y="384703"/>
                    <a:pt x="186631" y="389411"/>
                    <a:pt x="177205" y="395060"/>
                  </a:cubicBezTo>
                  <a:cubicBezTo>
                    <a:pt x="124420" y="436491"/>
                    <a:pt x="120650" y="508053"/>
                    <a:pt x="131961" y="568316"/>
                  </a:cubicBezTo>
                  <a:cubicBezTo>
                    <a:pt x="162124" y="557017"/>
                    <a:pt x="150813" y="508053"/>
                    <a:pt x="177205" y="481688"/>
                  </a:cubicBezTo>
                  <a:cubicBezTo>
                    <a:pt x="188516" y="444024"/>
                    <a:pt x="237530" y="421425"/>
                    <a:pt x="241300" y="383761"/>
                  </a:cubicBezTo>
                  <a:cubicBezTo>
                    <a:pt x="229989" y="379995"/>
                    <a:pt x="218678" y="379995"/>
                    <a:pt x="207839" y="382349"/>
                  </a:cubicBezTo>
                  <a:close/>
                  <a:moveTo>
                    <a:pt x="0" y="312726"/>
                  </a:moveTo>
                  <a:cubicBezTo>
                    <a:pt x="18823" y="312726"/>
                    <a:pt x="37647" y="316486"/>
                    <a:pt x="56470" y="324006"/>
                  </a:cubicBezTo>
                  <a:cubicBezTo>
                    <a:pt x="86587" y="324006"/>
                    <a:pt x="124234" y="331525"/>
                    <a:pt x="131763" y="350325"/>
                  </a:cubicBezTo>
                  <a:cubicBezTo>
                    <a:pt x="105411" y="421763"/>
                    <a:pt x="56470" y="481921"/>
                    <a:pt x="0" y="527039"/>
                  </a:cubicBezTo>
                  <a:cubicBezTo>
                    <a:pt x="0" y="527039"/>
                    <a:pt x="0" y="527039"/>
                    <a:pt x="0" y="493200"/>
                  </a:cubicBezTo>
                  <a:cubicBezTo>
                    <a:pt x="41411" y="459361"/>
                    <a:pt x="79058" y="425522"/>
                    <a:pt x="79058" y="372884"/>
                  </a:cubicBezTo>
                  <a:cubicBezTo>
                    <a:pt x="48941" y="376644"/>
                    <a:pt x="22588" y="384164"/>
                    <a:pt x="0" y="391684"/>
                  </a:cubicBezTo>
                  <a:cubicBezTo>
                    <a:pt x="0" y="391684"/>
                    <a:pt x="0" y="391684"/>
                    <a:pt x="0" y="372884"/>
                  </a:cubicBezTo>
                  <a:cubicBezTo>
                    <a:pt x="7529" y="369124"/>
                    <a:pt x="18823" y="365364"/>
                    <a:pt x="26353" y="354085"/>
                  </a:cubicBezTo>
                  <a:cubicBezTo>
                    <a:pt x="26353" y="354085"/>
                    <a:pt x="26353" y="354085"/>
                    <a:pt x="30117" y="342805"/>
                  </a:cubicBezTo>
                  <a:cubicBezTo>
                    <a:pt x="18823" y="335285"/>
                    <a:pt x="11294" y="335285"/>
                    <a:pt x="0" y="335285"/>
                  </a:cubicBezTo>
                  <a:cubicBezTo>
                    <a:pt x="0" y="335285"/>
                    <a:pt x="0" y="335285"/>
                    <a:pt x="0" y="312726"/>
                  </a:cubicBezTo>
                  <a:close/>
                  <a:moveTo>
                    <a:pt x="776" y="217938"/>
                  </a:moveTo>
                  <a:cubicBezTo>
                    <a:pt x="170247" y="259271"/>
                    <a:pt x="339718" y="345695"/>
                    <a:pt x="430102" y="511027"/>
                  </a:cubicBezTo>
                  <a:cubicBezTo>
                    <a:pt x="460231" y="552360"/>
                    <a:pt x="494125" y="601209"/>
                    <a:pt x="505423" y="650057"/>
                  </a:cubicBezTo>
                  <a:cubicBezTo>
                    <a:pt x="437634" y="571148"/>
                    <a:pt x="388676" y="465936"/>
                    <a:pt x="305824" y="398300"/>
                  </a:cubicBezTo>
                  <a:cubicBezTo>
                    <a:pt x="268164" y="417088"/>
                    <a:pt x="305824" y="454664"/>
                    <a:pt x="305824" y="480967"/>
                  </a:cubicBezTo>
                  <a:cubicBezTo>
                    <a:pt x="302058" y="529815"/>
                    <a:pt x="283228" y="574906"/>
                    <a:pt x="275696" y="619996"/>
                  </a:cubicBezTo>
                  <a:cubicBezTo>
                    <a:pt x="302058" y="608724"/>
                    <a:pt x="332186" y="582421"/>
                    <a:pt x="362314" y="593694"/>
                  </a:cubicBezTo>
                  <a:cubicBezTo>
                    <a:pt x="407506" y="631269"/>
                    <a:pt x="335952" y="650057"/>
                    <a:pt x="324654" y="676360"/>
                  </a:cubicBezTo>
                  <a:cubicBezTo>
                    <a:pt x="283228" y="743996"/>
                    <a:pt x="320888" y="830420"/>
                    <a:pt x="320888" y="901813"/>
                  </a:cubicBezTo>
                  <a:cubicBezTo>
                    <a:pt x="351016" y="867995"/>
                    <a:pt x="381144" y="811632"/>
                    <a:pt x="433868" y="804117"/>
                  </a:cubicBezTo>
                  <a:cubicBezTo>
                    <a:pt x="475295" y="796602"/>
                    <a:pt x="512955" y="796602"/>
                    <a:pt x="550615" y="792844"/>
                  </a:cubicBezTo>
                  <a:cubicBezTo>
                    <a:pt x="558147" y="751511"/>
                    <a:pt x="520487" y="710178"/>
                    <a:pt x="509189" y="665087"/>
                  </a:cubicBezTo>
                  <a:cubicBezTo>
                    <a:pt x="509189" y="665087"/>
                    <a:pt x="509189" y="665087"/>
                    <a:pt x="528019" y="665087"/>
                  </a:cubicBezTo>
                  <a:cubicBezTo>
                    <a:pt x="614637" y="830420"/>
                    <a:pt x="652297" y="1007024"/>
                    <a:pt x="667361" y="1202423"/>
                  </a:cubicBezTo>
                  <a:cubicBezTo>
                    <a:pt x="693724" y="1209937"/>
                    <a:pt x="735150" y="1191150"/>
                    <a:pt x="765278" y="1187391"/>
                  </a:cubicBezTo>
                  <a:cubicBezTo>
                    <a:pt x="953579" y="1179877"/>
                    <a:pt x="1130582" y="1239998"/>
                    <a:pt x="1243562" y="1386540"/>
                  </a:cubicBezTo>
                  <a:cubicBezTo>
                    <a:pt x="1367841" y="1555630"/>
                    <a:pt x="1371607" y="1796115"/>
                    <a:pt x="1379139" y="1999027"/>
                  </a:cubicBezTo>
                  <a:cubicBezTo>
                    <a:pt x="1379139" y="1999027"/>
                    <a:pt x="1379139" y="1999027"/>
                    <a:pt x="1401735" y="2017813"/>
                  </a:cubicBezTo>
                  <a:cubicBezTo>
                    <a:pt x="1537312" y="2040356"/>
                    <a:pt x="1680421" y="2025328"/>
                    <a:pt x="1789635" y="2115500"/>
                  </a:cubicBezTo>
                  <a:cubicBezTo>
                    <a:pt x="1910148" y="2201927"/>
                    <a:pt x="1955340" y="2344718"/>
                    <a:pt x="1970404" y="2483744"/>
                  </a:cubicBezTo>
                  <a:cubicBezTo>
                    <a:pt x="1962872" y="2694170"/>
                    <a:pt x="2030660" y="2874531"/>
                    <a:pt x="2143641" y="3032343"/>
                  </a:cubicBezTo>
                  <a:cubicBezTo>
                    <a:pt x="2171886" y="3074616"/>
                    <a:pt x="2221315" y="3091526"/>
                    <a:pt x="2258563" y="3119530"/>
                  </a:cubicBezTo>
                  <a:lnTo>
                    <a:pt x="2278412" y="3140063"/>
                  </a:lnTo>
                  <a:lnTo>
                    <a:pt x="2236977" y="3140063"/>
                  </a:lnTo>
                  <a:lnTo>
                    <a:pt x="2163035" y="3080156"/>
                  </a:lnTo>
                  <a:cubicBezTo>
                    <a:pt x="2140433" y="3058557"/>
                    <a:pt x="2119715" y="3036019"/>
                    <a:pt x="2098996" y="3013481"/>
                  </a:cubicBezTo>
                  <a:cubicBezTo>
                    <a:pt x="2034956" y="2915815"/>
                    <a:pt x="1993519" y="2806882"/>
                    <a:pt x="1970917" y="2694192"/>
                  </a:cubicBezTo>
                  <a:cubicBezTo>
                    <a:pt x="1933247" y="2540182"/>
                    <a:pt x="1963383" y="2344848"/>
                    <a:pt x="1861674" y="2213377"/>
                  </a:cubicBezTo>
                  <a:cubicBezTo>
                    <a:pt x="1748663" y="2044340"/>
                    <a:pt x="1541477" y="2051853"/>
                    <a:pt x="1353127" y="2040583"/>
                  </a:cubicBezTo>
                  <a:cubicBezTo>
                    <a:pt x="1341826" y="1972968"/>
                    <a:pt x="1375729" y="1916623"/>
                    <a:pt x="1349360" y="1852763"/>
                  </a:cubicBezTo>
                  <a:cubicBezTo>
                    <a:pt x="1339942" y="1847129"/>
                    <a:pt x="1329583" y="1846191"/>
                    <a:pt x="1320165" y="1847129"/>
                  </a:cubicBezTo>
                  <a:cubicBezTo>
                    <a:pt x="1310748" y="1848069"/>
                    <a:pt x="1302272" y="1850886"/>
                    <a:pt x="1296622" y="1852763"/>
                  </a:cubicBezTo>
                  <a:cubicBezTo>
                    <a:pt x="1236349" y="1916623"/>
                    <a:pt x="1161009" y="1965456"/>
                    <a:pt x="1070601" y="1954186"/>
                  </a:cubicBezTo>
                  <a:cubicBezTo>
                    <a:pt x="1006561" y="1954186"/>
                    <a:pt x="931221" y="1916623"/>
                    <a:pt x="882250" y="1972968"/>
                  </a:cubicBezTo>
                  <a:cubicBezTo>
                    <a:pt x="829512" y="2104440"/>
                    <a:pt x="754171" y="2224644"/>
                    <a:pt x="652462" y="2326067"/>
                  </a:cubicBezTo>
                  <a:cubicBezTo>
                    <a:pt x="724035" y="2326067"/>
                    <a:pt x="799376" y="2333580"/>
                    <a:pt x="878483" y="2322311"/>
                  </a:cubicBezTo>
                  <a:cubicBezTo>
                    <a:pt x="878483" y="2322311"/>
                    <a:pt x="878483" y="2322311"/>
                    <a:pt x="991493" y="2232157"/>
                  </a:cubicBezTo>
                  <a:cubicBezTo>
                    <a:pt x="991493" y="2232157"/>
                    <a:pt x="991493" y="2232157"/>
                    <a:pt x="1063067" y="2130735"/>
                  </a:cubicBezTo>
                  <a:cubicBezTo>
                    <a:pt x="1179844" y="2048096"/>
                    <a:pt x="1326758" y="2104440"/>
                    <a:pt x="1447302" y="2145759"/>
                  </a:cubicBezTo>
                  <a:cubicBezTo>
                    <a:pt x="1488739" y="2119463"/>
                    <a:pt x="1537710" y="2085660"/>
                    <a:pt x="1579148" y="2066877"/>
                  </a:cubicBezTo>
                  <a:cubicBezTo>
                    <a:pt x="1571614" y="2157031"/>
                    <a:pt x="1650721" y="2217133"/>
                    <a:pt x="1628119" y="2314799"/>
                  </a:cubicBezTo>
                  <a:cubicBezTo>
                    <a:pt x="1605517" y="2408707"/>
                    <a:pt x="1492506" y="2427487"/>
                    <a:pt x="1409632" y="2438757"/>
                  </a:cubicBezTo>
                  <a:cubicBezTo>
                    <a:pt x="1402098" y="2442515"/>
                    <a:pt x="1375729" y="2450026"/>
                    <a:pt x="1387030" y="2465052"/>
                  </a:cubicBezTo>
                  <a:cubicBezTo>
                    <a:pt x="1518875" y="2483834"/>
                    <a:pt x="1665789" y="2450026"/>
                    <a:pt x="1759964" y="2551451"/>
                  </a:cubicBezTo>
                  <a:cubicBezTo>
                    <a:pt x="1854140" y="2615309"/>
                    <a:pt x="1808935" y="2746781"/>
                    <a:pt x="1899344" y="2818151"/>
                  </a:cubicBezTo>
                  <a:cubicBezTo>
                    <a:pt x="1899344" y="2818151"/>
                    <a:pt x="1899344" y="2818151"/>
                    <a:pt x="1891810" y="2825663"/>
                  </a:cubicBezTo>
                  <a:cubicBezTo>
                    <a:pt x="1759964" y="2754294"/>
                    <a:pt x="1582915" y="2720488"/>
                    <a:pt x="1522642" y="2562720"/>
                  </a:cubicBezTo>
                  <a:cubicBezTo>
                    <a:pt x="1500040" y="2491347"/>
                    <a:pt x="1420933" y="2487589"/>
                    <a:pt x="1364428" y="2498859"/>
                  </a:cubicBezTo>
                  <a:cubicBezTo>
                    <a:pt x="1454836" y="2592769"/>
                    <a:pt x="1537710" y="2682923"/>
                    <a:pt x="1582915" y="2799371"/>
                  </a:cubicBezTo>
                  <a:cubicBezTo>
                    <a:pt x="1673323" y="2953379"/>
                    <a:pt x="1884276" y="2818151"/>
                    <a:pt x="1974684" y="2975917"/>
                  </a:cubicBezTo>
                  <a:cubicBezTo>
                    <a:pt x="1974684" y="2983431"/>
                    <a:pt x="1970917" y="2990943"/>
                    <a:pt x="1955849" y="2990943"/>
                  </a:cubicBezTo>
                  <a:cubicBezTo>
                    <a:pt x="1895577" y="2934597"/>
                    <a:pt x="1816469" y="2994699"/>
                    <a:pt x="1741129" y="2983431"/>
                  </a:cubicBezTo>
                  <a:cubicBezTo>
                    <a:pt x="1684624" y="2960892"/>
                    <a:pt x="1673323" y="2885765"/>
                    <a:pt x="1609284" y="2874498"/>
                  </a:cubicBezTo>
                  <a:cubicBezTo>
                    <a:pt x="1597983" y="2938354"/>
                    <a:pt x="1613051" y="2994699"/>
                    <a:pt x="1658255" y="3032263"/>
                  </a:cubicBezTo>
                  <a:cubicBezTo>
                    <a:pt x="1759964" y="3235106"/>
                    <a:pt x="1933247" y="3032263"/>
                    <a:pt x="2087694" y="3103633"/>
                  </a:cubicBezTo>
                  <a:cubicBezTo>
                    <a:pt x="2106530" y="3111145"/>
                    <a:pt x="2151734" y="3073583"/>
                    <a:pt x="2159268" y="3114902"/>
                  </a:cubicBezTo>
                  <a:lnTo>
                    <a:pt x="2138579" y="3140063"/>
                  </a:lnTo>
                  <a:lnTo>
                    <a:pt x="2056033" y="3140063"/>
                  </a:lnTo>
                  <a:lnTo>
                    <a:pt x="2059989" y="3122674"/>
                  </a:lnTo>
                  <a:cubicBezTo>
                    <a:pt x="2040243" y="3119878"/>
                    <a:pt x="2019086" y="3118247"/>
                    <a:pt x="1997519" y="3118015"/>
                  </a:cubicBezTo>
                  <a:cubicBezTo>
                    <a:pt x="1965167" y="3117666"/>
                    <a:pt x="1931890" y="3120461"/>
                    <a:pt x="1901058" y="3127187"/>
                  </a:cubicBezTo>
                  <a:lnTo>
                    <a:pt x="1857935" y="3140063"/>
                  </a:lnTo>
                  <a:lnTo>
                    <a:pt x="1733931" y="3140063"/>
                  </a:lnTo>
                  <a:lnTo>
                    <a:pt x="1710287" y="3124000"/>
                  </a:lnTo>
                  <a:cubicBezTo>
                    <a:pt x="1682034" y="3099877"/>
                    <a:pt x="1660139" y="3068888"/>
                    <a:pt x="1631886" y="3054801"/>
                  </a:cubicBezTo>
                  <a:cubicBezTo>
                    <a:pt x="1620585" y="3071704"/>
                    <a:pt x="1619643" y="3094242"/>
                    <a:pt x="1620114" y="3118659"/>
                  </a:cubicBezTo>
                  <a:lnTo>
                    <a:pt x="1620483" y="3140063"/>
                  </a:lnTo>
                  <a:lnTo>
                    <a:pt x="1588422" y="3140063"/>
                  </a:lnTo>
                  <a:lnTo>
                    <a:pt x="1591860" y="3097867"/>
                  </a:lnTo>
                  <a:cubicBezTo>
                    <a:pt x="1595921" y="2981620"/>
                    <a:pt x="1582504" y="2863259"/>
                    <a:pt x="1537312" y="2761806"/>
                  </a:cubicBezTo>
                  <a:cubicBezTo>
                    <a:pt x="1488354" y="2671624"/>
                    <a:pt x="1416799" y="2558899"/>
                    <a:pt x="1315117" y="2525079"/>
                  </a:cubicBezTo>
                  <a:cubicBezTo>
                    <a:pt x="1315117" y="2525079"/>
                    <a:pt x="1315117" y="2525079"/>
                    <a:pt x="1322649" y="2543867"/>
                  </a:cubicBezTo>
                  <a:cubicBezTo>
                    <a:pt x="1360309" y="2596473"/>
                    <a:pt x="1401735" y="2649080"/>
                    <a:pt x="1409267" y="2712958"/>
                  </a:cubicBezTo>
                  <a:cubicBezTo>
                    <a:pt x="1405501" y="2765561"/>
                    <a:pt x="1390437" y="2829440"/>
                    <a:pt x="1333947" y="2855742"/>
                  </a:cubicBezTo>
                  <a:cubicBezTo>
                    <a:pt x="1288755" y="2874531"/>
                    <a:pt x="1243562" y="2863256"/>
                    <a:pt x="1194604" y="2844471"/>
                  </a:cubicBezTo>
                  <a:cubicBezTo>
                    <a:pt x="1168242" y="2829440"/>
                    <a:pt x="1123050" y="2855742"/>
                    <a:pt x="1104220" y="2821925"/>
                  </a:cubicBezTo>
                  <a:cubicBezTo>
                    <a:pt x="1123050" y="2795622"/>
                    <a:pt x="1160710" y="2799382"/>
                    <a:pt x="1179540" y="2765561"/>
                  </a:cubicBezTo>
                  <a:cubicBezTo>
                    <a:pt x="1179540" y="2686654"/>
                    <a:pt x="1251094" y="2637811"/>
                    <a:pt x="1296287" y="2577685"/>
                  </a:cubicBezTo>
                  <a:cubicBezTo>
                    <a:pt x="1277456" y="2536351"/>
                    <a:pt x="1273690" y="2491258"/>
                    <a:pt x="1243562" y="2464958"/>
                  </a:cubicBezTo>
                  <a:cubicBezTo>
                    <a:pt x="1074091" y="2378534"/>
                    <a:pt x="900855" y="2333446"/>
                    <a:pt x="701256" y="2355988"/>
                  </a:cubicBezTo>
                  <a:cubicBezTo>
                    <a:pt x="633467" y="2367260"/>
                    <a:pt x="539317" y="2355988"/>
                    <a:pt x="497891" y="2419866"/>
                  </a:cubicBezTo>
                  <a:cubicBezTo>
                    <a:pt x="565679" y="2438654"/>
                    <a:pt x="625935" y="2476228"/>
                    <a:pt x="693724" y="2498773"/>
                  </a:cubicBezTo>
                  <a:cubicBezTo>
                    <a:pt x="765278" y="2513806"/>
                    <a:pt x="840598" y="2510044"/>
                    <a:pt x="904621" y="2472473"/>
                  </a:cubicBezTo>
                  <a:cubicBezTo>
                    <a:pt x="995005" y="2434895"/>
                    <a:pt x="1081624" y="2483744"/>
                    <a:pt x="1175774" y="2502529"/>
                  </a:cubicBezTo>
                  <a:cubicBezTo>
                    <a:pt x="1183306" y="2510044"/>
                    <a:pt x="1183306" y="2517561"/>
                    <a:pt x="1175774" y="2521317"/>
                  </a:cubicBezTo>
                  <a:cubicBezTo>
                    <a:pt x="1100454" y="2551382"/>
                    <a:pt x="1043963" y="2641565"/>
                    <a:pt x="957345" y="2630294"/>
                  </a:cubicBezTo>
                  <a:cubicBezTo>
                    <a:pt x="870727" y="2641565"/>
                    <a:pt x="810470" y="2528837"/>
                    <a:pt x="727618" y="2536351"/>
                  </a:cubicBezTo>
                  <a:cubicBezTo>
                    <a:pt x="727618" y="2536351"/>
                    <a:pt x="727618" y="2536351"/>
                    <a:pt x="727618" y="2547628"/>
                  </a:cubicBezTo>
                  <a:cubicBezTo>
                    <a:pt x="791640" y="2592715"/>
                    <a:pt x="814236" y="2660352"/>
                    <a:pt x="836832" y="2724229"/>
                  </a:cubicBezTo>
                  <a:cubicBezTo>
                    <a:pt x="840598" y="2803137"/>
                    <a:pt x="818002" y="2882046"/>
                    <a:pt x="757746" y="2930892"/>
                  </a:cubicBezTo>
                  <a:cubicBezTo>
                    <a:pt x="742682" y="2885802"/>
                    <a:pt x="742682" y="2825681"/>
                    <a:pt x="701256" y="2799382"/>
                  </a:cubicBezTo>
                  <a:cubicBezTo>
                    <a:pt x="637233" y="2739260"/>
                    <a:pt x="682426" y="2637811"/>
                    <a:pt x="659829" y="2558899"/>
                  </a:cubicBezTo>
                  <a:cubicBezTo>
                    <a:pt x="633467" y="2464958"/>
                    <a:pt x="520487" y="2438654"/>
                    <a:pt x="433868" y="2438654"/>
                  </a:cubicBezTo>
                  <a:cubicBezTo>
                    <a:pt x="445166" y="2431139"/>
                    <a:pt x="460231" y="2431139"/>
                    <a:pt x="460231" y="2419866"/>
                  </a:cubicBezTo>
                  <a:cubicBezTo>
                    <a:pt x="460231" y="2419866"/>
                    <a:pt x="460231" y="2419866"/>
                    <a:pt x="448932" y="2404836"/>
                  </a:cubicBezTo>
                  <a:cubicBezTo>
                    <a:pt x="463997" y="2397322"/>
                    <a:pt x="482827" y="2386049"/>
                    <a:pt x="497891" y="2378534"/>
                  </a:cubicBezTo>
                  <a:cubicBezTo>
                    <a:pt x="622169" y="2344718"/>
                    <a:pt x="727618" y="2224475"/>
                    <a:pt x="791640" y="2115500"/>
                  </a:cubicBezTo>
                  <a:cubicBezTo>
                    <a:pt x="818002" y="2066660"/>
                    <a:pt x="787874" y="2010299"/>
                    <a:pt x="769044" y="1965206"/>
                  </a:cubicBezTo>
                  <a:cubicBezTo>
                    <a:pt x="716320" y="1931386"/>
                    <a:pt x="656063" y="1901327"/>
                    <a:pt x="595807" y="1901327"/>
                  </a:cubicBezTo>
                  <a:cubicBezTo>
                    <a:pt x="501657" y="1878780"/>
                    <a:pt x="460231" y="1792357"/>
                    <a:pt x="399974" y="1732235"/>
                  </a:cubicBezTo>
                  <a:cubicBezTo>
                    <a:pt x="377378" y="1724720"/>
                    <a:pt x="347250" y="1713448"/>
                    <a:pt x="332186" y="1694659"/>
                  </a:cubicBezTo>
                  <a:cubicBezTo>
                    <a:pt x="388676" y="1664600"/>
                    <a:pt x="460231" y="1649569"/>
                    <a:pt x="531785" y="1657084"/>
                  </a:cubicBezTo>
                  <a:cubicBezTo>
                    <a:pt x="595807" y="1683387"/>
                    <a:pt x="663595" y="1717206"/>
                    <a:pt x="701256" y="1781085"/>
                  </a:cubicBezTo>
                  <a:cubicBezTo>
                    <a:pt x="738916" y="1871266"/>
                    <a:pt x="795406" y="1950173"/>
                    <a:pt x="829300" y="2036598"/>
                  </a:cubicBezTo>
                  <a:cubicBezTo>
                    <a:pt x="870727" y="1961448"/>
                    <a:pt x="900855" y="1867509"/>
                    <a:pt x="919685" y="1777328"/>
                  </a:cubicBezTo>
                  <a:cubicBezTo>
                    <a:pt x="930983" y="1672115"/>
                    <a:pt x="844364" y="1585692"/>
                    <a:pt x="765278" y="1544357"/>
                  </a:cubicBezTo>
                  <a:cubicBezTo>
                    <a:pt x="678660" y="1574420"/>
                    <a:pt x="595807" y="1566903"/>
                    <a:pt x="505423" y="1544357"/>
                  </a:cubicBezTo>
                  <a:cubicBezTo>
                    <a:pt x="467763" y="1533085"/>
                    <a:pt x="426336" y="1563145"/>
                    <a:pt x="399974" y="1544357"/>
                  </a:cubicBezTo>
                  <a:cubicBezTo>
                    <a:pt x="418804" y="1476721"/>
                    <a:pt x="463997" y="1397813"/>
                    <a:pt x="543083" y="1379025"/>
                  </a:cubicBezTo>
                  <a:cubicBezTo>
                    <a:pt x="614637" y="1379025"/>
                    <a:pt x="682426" y="1379025"/>
                    <a:pt x="735150" y="1435388"/>
                  </a:cubicBezTo>
                  <a:cubicBezTo>
                    <a:pt x="791640" y="1514298"/>
                    <a:pt x="844364" y="1570661"/>
                    <a:pt x="908387" y="1649569"/>
                  </a:cubicBezTo>
                  <a:cubicBezTo>
                    <a:pt x="908387" y="1649569"/>
                    <a:pt x="908387" y="1649569"/>
                    <a:pt x="923451" y="1653329"/>
                  </a:cubicBezTo>
                  <a:cubicBezTo>
                    <a:pt x="946047" y="1593206"/>
                    <a:pt x="915919" y="1540601"/>
                    <a:pt x="912153" y="1472964"/>
                  </a:cubicBezTo>
                  <a:cubicBezTo>
                    <a:pt x="885791" y="1397813"/>
                    <a:pt x="825534" y="1356480"/>
                    <a:pt x="753980" y="1318904"/>
                  </a:cubicBezTo>
                  <a:cubicBezTo>
                    <a:pt x="727618" y="1296358"/>
                    <a:pt x="667361" y="1348965"/>
                    <a:pt x="674894" y="1288843"/>
                  </a:cubicBezTo>
                  <a:cubicBezTo>
                    <a:pt x="607105" y="1270059"/>
                    <a:pt x="520487" y="1239998"/>
                    <a:pt x="463997" y="1296358"/>
                  </a:cubicBezTo>
                  <a:cubicBezTo>
                    <a:pt x="415038" y="1330178"/>
                    <a:pt x="343484" y="1330178"/>
                    <a:pt x="294526" y="1345209"/>
                  </a:cubicBezTo>
                  <a:cubicBezTo>
                    <a:pt x="317122" y="1386540"/>
                    <a:pt x="332186" y="1435388"/>
                    <a:pt x="343484" y="1480479"/>
                  </a:cubicBezTo>
                  <a:cubicBezTo>
                    <a:pt x="358548" y="1570661"/>
                    <a:pt x="268164" y="1642054"/>
                    <a:pt x="309590" y="1728478"/>
                  </a:cubicBezTo>
                  <a:cubicBezTo>
                    <a:pt x="309590" y="1754781"/>
                    <a:pt x="279462" y="1739752"/>
                    <a:pt x="264398" y="1751023"/>
                  </a:cubicBezTo>
                  <a:cubicBezTo>
                    <a:pt x="128821" y="1720963"/>
                    <a:pt x="45968" y="1593206"/>
                    <a:pt x="776" y="1476721"/>
                  </a:cubicBezTo>
                  <a:cubicBezTo>
                    <a:pt x="776" y="1476721"/>
                    <a:pt x="776" y="1476721"/>
                    <a:pt x="776" y="1363995"/>
                  </a:cubicBezTo>
                  <a:cubicBezTo>
                    <a:pt x="4542" y="1348965"/>
                    <a:pt x="4542" y="1341449"/>
                    <a:pt x="776" y="1337694"/>
                  </a:cubicBezTo>
                  <a:cubicBezTo>
                    <a:pt x="776" y="1337694"/>
                    <a:pt x="776" y="1337694"/>
                    <a:pt x="776" y="1303876"/>
                  </a:cubicBezTo>
                  <a:cubicBezTo>
                    <a:pt x="12074" y="1318904"/>
                    <a:pt x="34670" y="1326419"/>
                    <a:pt x="53500" y="1326419"/>
                  </a:cubicBezTo>
                  <a:cubicBezTo>
                    <a:pt x="91161" y="1326419"/>
                    <a:pt x="128821" y="1315148"/>
                    <a:pt x="158949" y="1285087"/>
                  </a:cubicBezTo>
                  <a:cubicBezTo>
                    <a:pt x="170247" y="1258784"/>
                    <a:pt x="185311" y="1228723"/>
                    <a:pt x="177779" y="1198664"/>
                  </a:cubicBezTo>
                  <a:cubicBezTo>
                    <a:pt x="162715" y="1168605"/>
                    <a:pt x="155183" y="1123514"/>
                    <a:pt x="121289" y="1119755"/>
                  </a:cubicBezTo>
                  <a:cubicBezTo>
                    <a:pt x="121289" y="1119755"/>
                    <a:pt x="121289" y="1119755"/>
                    <a:pt x="143885" y="1161089"/>
                  </a:cubicBezTo>
                  <a:cubicBezTo>
                    <a:pt x="162715" y="1206179"/>
                    <a:pt x="151417" y="1262543"/>
                    <a:pt x="106225" y="1288843"/>
                  </a:cubicBezTo>
                  <a:cubicBezTo>
                    <a:pt x="68565" y="1303876"/>
                    <a:pt x="34670" y="1288843"/>
                    <a:pt x="776" y="1266299"/>
                  </a:cubicBezTo>
                  <a:cubicBezTo>
                    <a:pt x="776" y="1266299"/>
                    <a:pt x="776" y="1266299"/>
                    <a:pt x="776" y="1240939"/>
                  </a:cubicBezTo>
                  <a:lnTo>
                    <a:pt x="776" y="1209937"/>
                  </a:lnTo>
                  <a:cubicBezTo>
                    <a:pt x="15840" y="1224967"/>
                    <a:pt x="12074" y="1255028"/>
                    <a:pt x="42202" y="1262543"/>
                  </a:cubicBezTo>
                  <a:cubicBezTo>
                    <a:pt x="68565" y="1270059"/>
                    <a:pt x="102459" y="1270059"/>
                    <a:pt x="117523" y="1243755"/>
                  </a:cubicBezTo>
                  <a:cubicBezTo>
                    <a:pt x="128821" y="1217453"/>
                    <a:pt x="125055" y="1187391"/>
                    <a:pt x="113757" y="1161089"/>
                  </a:cubicBezTo>
                  <a:cubicBezTo>
                    <a:pt x="109991" y="1134785"/>
                    <a:pt x="76097" y="1127270"/>
                    <a:pt x="49734" y="1127270"/>
                  </a:cubicBezTo>
                  <a:cubicBezTo>
                    <a:pt x="15840" y="1134785"/>
                    <a:pt x="4542" y="1164847"/>
                    <a:pt x="776" y="1187391"/>
                  </a:cubicBezTo>
                  <a:cubicBezTo>
                    <a:pt x="776" y="1187391"/>
                    <a:pt x="776" y="1187391"/>
                    <a:pt x="776" y="1131030"/>
                  </a:cubicBezTo>
                  <a:cubicBezTo>
                    <a:pt x="23372" y="1112240"/>
                    <a:pt x="42202" y="1104725"/>
                    <a:pt x="53500" y="1093453"/>
                  </a:cubicBezTo>
                  <a:cubicBezTo>
                    <a:pt x="42202" y="1067150"/>
                    <a:pt x="23372" y="1082181"/>
                    <a:pt x="776" y="1089696"/>
                  </a:cubicBezTo>
                  <a:cubicBezTo>
                    <a:pt x="776" y="1089696"/>
                    <a:pt x="776" y="1089696"/>
                    <a:pt x="776" y="1059635"/>
                  </a:cubicBezTo>
                  <a:cubicBezTo>
                    <a:pt x="12074" y="1059635"/>
                    <a:pt x="27138" y="1055879"/>
                    <a:pt x="34670" y="1048364"/>
                  </a:cubicBezTo>
                  <a:cubicBezTo>
                    <a:pt x="27138" y="1010783"/>
                    <a:pt x="27138" y="961933"/>
                    <a:pt x="4542" y="928116"/>
                  </a:cubicBezTo>
                  <a:cubicBezTo>
                    <a:pt x="4542" y="924358"/>
                    <a:pt x="776" y="920601"/>
                    <a:pt x="776" y="913086"/>
                  </a:cubicBezTo>
                  <a:cubicBezTo>
                    <a:pt x="776" y="913086"/>
                    <a:pt x="776" y="913086"/>
                    <a:pt x="776" y="856723"/>
                  </a:cubicBezTo>
                  <a:cubicBezTo>
                    <a:pt x="4542" y="860480"/>
                    <a:pt x="8308" y="867995"/>
                    <a:pt x="12074" y="871753"/>
                  </a:cubicBezTo>
                  <a:cubicBezTo>
                    <a:pt x="15840" y="830420"/>
                    <a:pt x="38436" y="792844"/>
                    <a:pt x="64799" y="766541"/>
                  </a:cubicBezTo>
                  <a:cubicBezTo>
                    <a:pt x="87395" y="725208"/>
                    <a:pt x="132587" y="698905"/>
                    <a:pt x="147651" y="661330"/>
                  </a:cubicBezTo>
                  <a:cubicBezTo>
                    <a:pt x="109991" y="601209"/>
                    <a:pt x="94927" y="529815"/>
                    <a:pt x="106225" y="458421"/>
                  </a:cubicBezTo>
                  <a:cubicBezTo>
                    <a:pt x="121289" y="394543"/>
                    <a:pt x="189077" y="360725"/>
                    <a:pt x="245567" y="345695"/>
                  </a:cubicBezTo>
                  <a:cubicBezTo>
                    <a:pt x="245567" y="345695"/>
                    <a:pt x="245567" y="345695"/>
                    <a:pt x="238035" y="341937"/>
                  </a:cubicBezTo>
                  <a:cubicBezTo>
                    <a:pt x="166481" y="285574"/>
                    <a:pt x="83629" y="263029"/>
                    <a:pt x="776" y="236725"/>
                  </a:cubicBezTo>
                  <a:cubicBezTo>
                    <a:pt x="776" y="236725"/>
                    <a:pt x="776" y="236725"/>
                    <a:pt x="776" y="217938"/>
                  </a:cubicBezTo>
                  <a:close/>
                  <a:moveTo>
                    <a:pt x="776" y="0"/>
                  </a:moveTo>
                  <a:cubicBezTo>
                    <a:pt x="219205" y="37575"/>
                    <a:pt x="418804" y="139029"/>
                    <a:pt x="573211" y="311876"/>
                  </a:cubicBezTo>
                  <a:cubicBezTo>
                    <a:pt x="769044" y="480967"/>
                    <a:pt x="840598" y="732723"/>
                    <a:pt x="874493" y="980721"/>
                  </a:cubicBezTo>
                  <a:cubicBezTo>
                    <a:pt x="919685" y="1007024"/>
                    <a:pt x="987473" y="1007024"/>
                    <a:pt x="1040197" y="1025812"/>
                  </a:cubicBezTo>
                  <a:cubicBezTo>
                    <a:pt x="1187072" y="1078423"/>
                    <a:pt x="1333947" y="1149818"/>
                    <a:pt x="1424331" y="1292603"/>
                  </a:cubicBezTo>
                  <a:cubicBezTo>
                    <a:pt x="1424331" y="1292603"/>
                    <a:pt x="1424331" y="1292603"/>
                    <a:pt x="1522248" y="1480479"/>
                  </a:cubicBezTo>
                  <a:cubicBezTo>
                    <a:pt x="1552376" y="1581934"/>
                    <a:pt x="1559908" y="1694659"/>
                    <a:pt x="1574972" y="1803630"/>
                  </a:cubicBezTo>
                  <a:cubicBezTo>
                    <a:pt x="1684187" y="1844962"/>
                    <a:pt x="1800933" y="1852477"/>
                    <a:pt x="1895084" y="1927630"/>
                  </a:cubicBezTo>
                  <a:cubicBezTo>
                    <a:pt x="2015596" y="2002784"/>
                    <a:pt x="2113513" y="2126778"/>
                    <a:pt x="2128577" y="2273323"/>
                  </a:cubicBezTo>
                  <a:cubicBezTo>
                    <a:pt x="2132343" y="2378534"/>
                    <a:pt x="2158705" y="2468717"/>
                    <a:pt x="2170003" y="2566414"/>
                  </a:cubicBezTo>
                  <a:cubicBezTo>
                    <a:pt x="2203897" y="2746773"/>
                    <a:pt x="2282984" y="2923375"/>
                    <a:pt x="2448688" y="3024828"/>
                  </a:cubicBezTo>
                  <a:cubicBezTo>
                    <a:pt x="2490115" y="3051131"/>
                    <a:pt x="2550371" y="3073675"/>
                    <a:pt x="2584265" y="3111251"/>
                  </a:cubicBezTo>
                  <a:cubicBezTo>
                    <a:pt x="2572967" y="3116888"/>
                    <a:pt x="2567318" y="3127221"/>
                    <a:pt x="2563081" y="3138024"/>
                  </a:cubicBezTo>
                  <a:lnTo>
                    <a:pt x="2562206" y="3140063"/>
                  </a:lnTo>
                  <a:lnTo>
                    <a:pt x="2358304" y="3140063"/>
                  </a:lnTo>
                  <a:lnTo>
                    <a:pt x="2358304" y="3133796"/>
                  </a:lnTo>
                  <a:cubicBezTo>
                    <a:pt x="2211429" y="3051131"/>
                    <a:pt x="2087151" y="2904592"/>
                    <a:pt x="2060788" y="2735504"/>
                  </a:cubicBezTo>
                  <a:cubicBezTo>
                    <a:pt x="2011830" y="2566414"/>
                    <a:pt x="2045724" y="2386049"/>
                    <a:pt x="1947808" y="2235747"/>
                  </a:cubicBezTo>
                  <a:cubicBezTo>
                    <a:pt x="1902616" y="2126778"/>
                    <a:pt x="1793401" y="2036598"/>
                    <a:pt x="1680421" y="2006542"/>
                  </a:cubicBezTo>
                  <a:cubicBezTo>
                    <a:pt x="1601334" y="2002784"/>
                    <a:pt x="1514716" y="1968963"/>
                    <a:pt x="1428097" y="1972721"/>
                  </a:cubicBezTo>
                  <a:cubicBezTo>
                    <a:pt x="1405501" y="1957689"/>
                    <a:pt x="1424331" y="1931386"/>
                    <a:pt x="1420565" y="1901327"/>
                  </a:cubicBezTo>
                  <a:cubicBezTo>
                    <a:pt x="1416799" y="1751023"/>
                    <a:pt x="1413033" y="1596963"/>
                    <a:pt x="1333947" y="1461691"/>
                  </a:cubicBezTo>
                  <a:cubicBezTo>
                    <a:pt x="1213434" y="1247513"/>
                    <a:pt x="995005" y="1112240"/>
                    <a:pt x="753980" y="1134785"/>
                  </a:cubicBezTo>
                  <a:cubicBezTo>
                    <a:pt x="735150" y="1134785"/>
                    <a:pt x="723852" y="1108484"/>
                    <a:pt x="723852" y="1097211"/>
                  </a:cubicBezTo>
                  <a:cubicBezTo>
                    <a:pt x="723852" y="1007024"/>
                    <a:pt x="712554" y="901813"/>
                    <a:pt x="663595" y="822905"/>
                  </a:cubicBezTo>
                  <a:cubicBezTo>
                    <a:pt x="633467" y="661330"/>
                    <a:pt x="520487" y="529815"/>
                    <a:pt x="422570" y="402058"/>
                  </a:cubicBezTo>
                  <a:cubicBezTo>
                    <a:pt x="294526" y="304361"/>
                    <a:pt x="177779" y="180363"/>
                    <a:pt x="4542" y="172847"/>
                  </a:cubicBezTo>
                  <a:cubicBezTo>
                    <a:pt x="4542" y="172847"/>
                    <a:pt x="776" y="172847"/>
                    <a:pt x="776" y="165332"/>
                  </a:cubicBezTo>
                  <a:cubicBezTo>
                    <a:pt x="776" y="165332"/>
                    <a:pt x="776" y="165332"/>
                    <a:pt x="776" y="71393"/>
                  </a:cubicBezTo>
                  <a:cubicBezTo>
                    <a:pt x="87395" y="86423"/>
                    <a:pt x="170247" y="120242"/>
                    <a:pt x="256865" y="154059"/>
                  </a:cubicBezTo>
                  <a:cubicBezTo>
                    <a:pt x="437634" y="236725"/>
                    <a:pt x="565679" y="387028"/>
                    <a:pt x="678660" y="544845"/>
                  </a:cubicBezTo>
                  <a:cubicBezTo>
                    <a:pt x="761512" y="653814"/>
                    <a:pt x="769044" y="792844"/>
                    <a:pt x="810470" y="913086"/>
                  </a:cubicBezTo>
                  <a:cubicBezTo>
                    <a:pt x="829300" y="954418"/>
                    <a:pt x="806704" y="1010783"/>
                    <a:pt x="833066" y="1048364"/>
                  </a:cubicBezTo>
                  <a:cubicBezTo>
                    <a:pt x="953579" y="1059635"/>
                    <a:pt x="1055261" y="1100969"/>
                    <a:pt x="1153178" y="1146059"/>
                  </a:cubicBezTo>
                  <a:cubicBezTo>
                    <a:pt x="1424331" y="1292603"/>
                    <a:pt x="1518482" y="1578176"/>
                    <a:pt x="1526014" y="1871266"/>
                  </a:cubicBezTo>
                  <a:cubicBezTo>
                    <a:pt x="1526014" y="1871266"/>
                    <a:pt x="1526014" y="1871266"/>
                    <a:pt x="1541078" y="1878780"/>
                  </a:cubicBezTo>
                  <a:cubicBezTo>
                    <a:pt x="1654058" y="1901327"/>
                    <a:pt x="1778337" y="1931386"/>
                    <a:pt x="1872487" y="1991508"/>
                  </a:cubicBezTo>
                  <a:cubicBezTo>
                    <a:pt x="2147407" y="2160598"/>
                    <a:pt x="2072086" y="2528837"/>
                    <a:pt x="2185067" y="2795622"/>
                  </a:cubicBezTo>
                  <a:cubicBezTo>
                    <a:pt x="2256621" y="2938407"/>
                    <a:pt x="2369602" y="3107494"/>
                    <a:pt x="2550371" y="3118766"/>
                  </a:cubicBezTo>
                  <a:cubicBezTo>
                    <a:pt x="2550371" y="3118766"/>
                    <a:pt x="2550371" y="3118766"/>
                    <a:pt x="2550371" y="3107494"/>
                  </a:cubicBezTo>
                  <a:cubicBezTo>
                    <a:pt x="2550371" y="3107494"/>
                    <a:pt x="2550371" y="3107494"/>
                    <a:pt x="2437390" y="3036102"/>
                  </a:cubicBezTo>
                  <a:cubicBezTo>
                    <a:pt x="2260387" y="2945921"/>
                    <a:pt x="2188833" y="2758048"/>
                    <a:pt x="2158705" y="2585199"/>
                  </a:cubicBezTo>
                  <a:cubicBezTo>
                    <a:pt x="2121045" y="2525079"/>
                    <a:pt x="2147407" y="2446173"/>
                    <a:pt x="2121045" y="2389806"/>
                  </a:cubicBezTo>
                  <a:cubicBezTo>
                    <a:pt x="2113513" y="2292112"/>
                    <a:pt x="2094683" y="2209443"/>
                    <a:pt x="2064554" y="2123019"/>
                  </a:cubicBezTo>
                  <a:cubicBezTo>
                    <a:pt x="1970404" y="1995268"/>
                    <a:pt x="1827295" y="1886294"/>
                    <a:pt x="1680421" y="1852477"/>
                  </a:cubicBezTo>
                  <a:cubicBezTo>
                    <a:pt x="1646526" y="1822418"/>
                    <a:pt x="1563674" y="1867509"/>
                    <a:pt x="1548610" y="1803630"/>
                  </a:cubicBezTo>
                  <a:cubicBezTo>
                    <a:pt x="1552376" y="1683387"/>
                    <a:pt x="1526014" y="1540601"/>
                    <a:pt x="1477055" y="1427873"/>
                  </a:cubicBezTo>
                  <a:cubicBezTo>
                    <a:pt x="1379139" y="1191150"/>
                    <a:pt x="1149412" y="1040842"/>
                    <a:pt x="900855" y="1010783"/>
                  </a:cubicBezTo>
                  <a:cubicBezTo>
                    <a:pt x="885791" y="1014539"/>
                    <a:pt x="870727" y="1025812"/>
                    <a:pt x="855662" y="1014539"/>
                  </a:cubicBezTo>
                  <a:cubicBezTo>
                    <a:pt x="829300" y="796602"/>
                    <a:pt x="787874" y="589936"/>
                    <a:pt x="648531" y="420846"/>
                  </a:cubicBezTo>
                  <a:cubicBezTo>
                    <a:pt x="490359" y="206665"/>
                    <a:pt x="256865" y="63878"/>
                    <a:pt x="776" y="22544"/>
                  </a:cubicBezTo>
                  <a:cubicBezTo>
                    <a:pt x="776" y="22544"/>
                    <a:pt x="776" y="22544"/>
                    <a:pt x="776" y="0"/>
                  </a:cubicBezTo>
                  <a:close/>
                </a:path>
              </a:pathLst>
            </a:custGeom>
            <a:solidFill>
              <a:srgbClr val="0044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dirty="0">
                <a:latin typeface="微软雅黑" panose="020B0503020204020204" pitchFamily="34" charset="-122"/>
                <a:ea typeface="微软雅黑" panose="020B0503020204020204" pitchFamily="34" charset="-122"/>
              </a:endParaRPr>
            </a:p>
          </p:txBody>
        </p:sp>
      </p:grpSp>
      <p:grpSp>
        <p:nvGrpSpPr>
          <p:cNvPr id="11" name="组合 10"/>
          <p:cNvGrpSpPr/>
          <p:nvPr userDrawn="1"/>
        </p:nvGrpSpPr>
        <p:grpSpPr>
          <a:xfrm flipH="1">
            <a:off x="11121943" y="0"/>
            <a:ext cx="1070057" cy="1286411"/>
            <a:chOff x="10666013" y="3143251"/>
            <a:chExt cx="2592159" cy="3116265"/>
          </a:xfrm>
        </p:grpSpPr>
        <p:sp>
          <p:nvSpPr>
            <p:cNvPr id="12" name="Freeform 134"/>
            <p:cNvSpPr>
              <a:spLocks noEditPoints="1"/>
            </p:cNvSpPr>
            <p:nvPr/>
          </p:nvSpPr>
          <p:spPr bwMode="auto">
            <a:xfrm>
              <a:off x="10666013" y="3257550"/>
              <a:ext cx="395288" cy="280988"/>
            </a:xfrm>
            <a:custGeom>
              <a:avLst/>
              <a:gdLst>
                <a:gd name="T0" fmla="*/ 1 w 105"/>
                <a:gd name="T1" fmla="*/ 36 h 75"/>
                <a:gd name="T2" fmla="*/ 55 w 105"/>
                <a:gd name="T3" fmla="*/ 27 h 75"/>
                <a:gd name="T4" fmla="*/ 60 w 105"/>
                <a:gd name="T5" fmla="*/ 22 h 75"/>
                <a:gd name="T6" fmla="*/ 7 w 105"/>
                <a:gd name="T7" fmla="*/ 24 h 75"/>
                <a:gd name="T8" fmla="*/ 42 w 105"/>
                <a:gd name="T9" fmla="*/ 6 h 75"/>
                <a:gd name="T10" fmla="*/ 73 w 105"/>
                <a:gd name="T11" fmla="*/ 12 h 75"/>
                <a:gd name="T12" fmla="*/ 87 w 105"/>
                <a:gd name="T13" fmla="*/ 22 h 75"/>
                <a:gd name="T14" fmla="*/ 61 w 105"/>
                <a:gd name="T15" fmla="*/ 24 h 75"/>
                <a:gd name="T16" fmla="*/ 72 w 105"/>
                <a:gd name="T17" fmla="*/ 33 h 75"/>
                <a:gd name="T18" fmla="*/ 0 w 105"/>
                <a:gd name="T19" fmla="*/ 49 h 75"/>
                <a:gd name="T20" fmla="*/ 0 w 105"/>
                <a:gd name="T21" fmla="*/ 57 h 75"/>
                <a:gd name="T22" fmla="*/ 7 w 105"/>
                <a:gd name="T23" fmla="*/ 58 h 75"/>
                <a:gd name="T24" fmla="*/ 103 w 105"/>
                <a:gd name="T25" fmla="*/ 27 h 75"/>
                <a:gd name="T26" fmla="*/ 105 w 105"/>
                <a:gd name="T27" fmla="*/ 23 h 75"/>
                <a:gd name="T28" fmla="*/ 62 w 105"/>
                <a:gd name="T29" fmla="*/ 0 h 75"/>
                <a:gd name="T30" fmla="*/ 1 w 105"/>
                <a:gd name="T31" fmla="*/ 17 h 75"/>
                <a:gd name="T32" fmla="*/ 0 w 105"/>
                <a:gd name="T33" fmla="*/ 18 h 75"/>
                <a:gd name="T34" fmla="*/ 0 w 105"/>
                <a:gd name="T35" fmla="*/ 38 h 75"/>
                <a:gd name="T36" fmla="*/ 1 w 105"/>
                <a:gd name="T37" fmla="*/ 36 h 75"/>
                <a:gd name="T38" fmla="*/ 5 w 105"/>
                <a:gd name="T39" fmla="*/ 28 h 75"/>
                <a:gd name="T40" fmla="*/ 10 w 105"/>
                <a:gd name="T41" fmla="*/ 27 h 75"/>
                <a:gd name="T42" fmla="*/ 5 w 105"/>
                <a:gd name="T43" fmla="*/ 2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5" h="75">
                  <a:moveTo>
                    <a:pt x="1" y="36"/>
                  </a:moveTo>
                  <a:cubicBezTo>
                    <a:pt x="18" y="29"/>
                    <a:pt x="37" y="23"/>
                    <a:pt x="55" y="27"/>
                  </a:cubicBezTo>
                  <a:cubicBezTo>
                    <a:pt x="60" y="22"/>
                    <a:pt x="60" y="22"/>
                    <a:pt x="60" y="22"/>
                  </a:cubicBezTo>
                  <a:cubicBezTo>
                    <a:pt x="45" y="16"/>
                    <a:pt x="23" y="20"/>
                    <a:pt x="7" y="24"/>
                  </a:cubicBezTo>
                  <a:cubicBezTo>
                    <a:pt x="14" y="12"/>
                    <a:pt x="30" y="9"/>
                    <a:pt x="42" y="6"/>
                  </a:cubicBezTo>
                  <a:cubicBezTo>
                    <a:pt x="52" y="4"/>
                    <a:pt x="63" y="12"/>
                    <a:pt x="73" y="12"/>
                  </a:cubicBezTo>
                  <a:cubicBezTo>
                    <a:pt x="76" y="18"/>
                    <a:pt x="85" y="15"/>
                    <a:pt x="87" y="22"/>
                  </a:cubicBezTo>
                  <a:cubicBezTo>
                    <a:pt x="79" y="27"/>
                    <a:pt x="67" y="14"/>
                    <a:pt x="61" y="24"/>
                  </a:cubicBezTo>
                  <a:cubicBezTo>
                    <a:pt x="63" y="28"/>
                    <a:pt x="74" y="27"/>
                    <a:pt x="72" y="33"/>
                  </a:cubicBezTo>
                  <a:cubicBezTo>
                    <a:pt x="54" y="50"/>
                    <a:pt x="25" y="58"/>
                    <a:pt x="0" y="49"/>
                  </a:cubicBezTo>
                  <a:cubicBezTo>
                    <a:pt x="0" y="57"/>
                    <a:pt x="0" y="57"/>
                    <a:pt x="0" y="57"/>
                  </a:cubicBezTo>
                  <a:cubicBezTo>
                    <a:pt x="2" y="58"/>
                    <a:pt x="5" y="58"/>
                    <a:pt x="7" y="58"/>
                  </a:cubicBezTo>
                  <a:cubicBezTo>
                    <a:pt x="46" y="75"/>
                    <a:pt x="69" y="35"/>
                    <a:pt x="103" y="27"/>
                  </a:cubicBezTo>
                  <a:cubicBezTo>
                    <a:pt x="103" y="26"/>
                    <a:pt x="105" y="25"/>
                    <a:pt x="105" y="23"/>
                  </a:cubicBezTo>
                  <a:cubicBezTo>
                    <a:pt x="92" y="10"/>
                    <a:pt x="77" y="7"/>
                    <a:pt x="62" y="0"/>
                  </a:cubicBezTo>
                  <a:cubicBezTo>
                    <a:pt x="40" y="2"/>
                    <a:pt x="17" y="0"/>
                    <a:pt x="1" y="17"/>
                  </a:cubicBezTo>
                  <a:cubicBezTo>
                    <a:pt x="0" y="18"/>
                    <a:pt x="0" y="18"/>
                    <a:pt x="0" y="18"/>
                  </a:cubicBezTo>
                  <a:cubicBezTo>
                    <a:pt x="0" y="38"/>
                    <a:pt x="0" y="38"/>
                    <a:pt x="0" y="38"/>
                  </a:cubicBezTo>
                  <a:cubicBezTo>
                    <a:pt x="1" y="37"/>
                    <a:pt x="1" y="37"/>
                    <a:pt x="1" y="36"/>
                  </a:cubicBezTo>
                  <a:close/>
                  <a:moveTo>
                    <a:pt x="5" y="28"/>
                  </a:moveTo>
                  <a:cubicBezTo>
                    <a:pt x="10" y="27"/>
                    <a:pt x="10" y="27"/>
                    <a:pt x="10" y="27"/>
                  </a:cubicBezTo>
                  <a:cubicBezTo>
                    <a:pt x="10" y="28"/>
                    <a:pt x="6" y="29"/>
                    <a:pt x="5" y="28"/>
                  </a:cubicBezTo>
                  <a:close/>
                </a:path>
              </a:pathLst>
            </a:custGeom>
            <a:solidFill>
              <a:srgbClr val="0044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13" name="任意多边形 33"/>
            <p:cNvSpPr/>
            <p:nvPr/>
          </p:nvSpPr>
          <p:spPr bwMode="auto">
            <a:xfrm>
              <a:off x="10666789" y="3143251"/>
              <a:ext cx="2591383" cy="3116265"/>
            </a:xfrm>
            <a:custGeom>
              <a:avLst/>
              <a:gdLst>
                <a:gd name="connsiteX0" fmla="*/ 377049 w 2591383"/>
                <a:gd name="connsiteY0" fmla="*/ 2682874 h 3116265"/>
                <a:gd name="connsiteX1" fmla="*/ 346886 w 2591383"/>
                <a:gd name="connsiteY1" fmla="*/ 2713037 h 3116265"/>
                <a:gd name="connsiteX2" fmla="*/ 377049 w 2591383"/>
                <a:gd name="connsiteY2" fmla="*/ 2682874 h 3116265"/>
                <a:gd name="connsiteX3" fmla="*/ 146931 w 2591383"/>
                <a:gd name="connsiteY3" fmla="*/ 2597149 h 3116265"/>
                <a:gd name="connsiteX4" fmla="*/ 78599 w 2591383"/>
                <a:gd name="connsiteY4" fmla="*/ 2762249 h 3116265"/>
                <a:gd name="connsiteX5" fmla="*/ 158320 w 2591383"/>
                <a:gd name="connsiteY5" fmla="*/ 2683452 h 3116265"/>
                <a:gd name="connsiteX6" fmla="*/ 146931 w 2591383"/>
                <a:gd name="connsiteY6" fmla="*/ 2597149 h 3116265"/>
                <a:gd name="connsiteX7" fmla="*/ 100755 w 2591383"/>
                <a:gd name="connsiteY7" fmla="*/ 2589212 h 3116265"/>
                <a:gd name="connsiteX8" fmla="*/ 63483 w 2591383"/>
                <a:gd name="connsiteY8" fmla="*/ 2611806 h 3116265"/>
                <a:gd name="connsiteX9" fmla="*/ 33665 w 2591383"/>
                <a:gd name="connsiteY9" fmla="*/ 2736074 h 3116265"/>
                <a:gd name="connsiteX10" fmla="*/ 70937 w 2591383"/>
                <a:gd name="connsiteY10" fmla="*/ 2709715 h 3116265"/>
                <a:gd name="connsiteX11" fmla="*/ 100755 w 2591383"/>
                <a:gd name="connsiteY11" fmla="*/ 2589212 h 3116265"/>
                <a:gd name="connsiteX12" fmla="*/ 583424 w 2591383"/>
                <a:gd name="connsiteY12" fmla="*/ 2363787 h 3116265"/>
                <a:gd name="connsiteX13" fmla="*/ 394511 w 2591383"/>
                <a:gd name="connsiteY13" fmla="*/ 2661061 h 3116265"/>
                <a:gd name="connsiteX14" fmla="*/ 398289 w 2591383"/>
                <a:gd name="connsiteY14" fmla="*/ 2668587 h 3116265"/>
                <a:gd name="connsiteX15" fmla="*/ 473855 w 2591383"/>
                <a:gd name="connsiteY15" fmla="*/ 2582039 h 3116265"/>
                <a:gd name="connsiteX16" fmla="*/ 583424 w 2591383"/>
                <a:gd name="connsiteY16" fmla="*/ 2363787 h 3116265"/>
                <a:gd name="connsiteX17" fmla="*/ 448486 w 2591383"/>
                <a:gd name="connsiteY17" fmla="*/ 2322512 h 3116265"/>
                <a:gd name="connsiteX18" fmla="*/ 425808 w 2591383"/>
                <a:gd name="connsiteY18" fmla="*/ 2330062 h 3116265"/>
                <a:gd name="connsiteX19" fmla="*/ 289736 w 2591383"/>
                <a:gd name="connsiteY19" fmla="*/ 2492375 h 3116265"/>
                <a:gd name="connsiteX20" fmla="*/ 338873 w 2591383"/>
                <a:gd name="connsiteY20" fmla="*/ 2488601 h 3116265"/>
                <a:gd name="connsiteX21" fmla="*/ 448486 w 2591383"/>
                <a:gd name="connsiteY21" fmla="*/ 2322512 h 3116265"/>
                <a:gd name="connsiteX22" fmla="*/ 598108 w 2591383"/>
                <a:gd name="connsiteY22" fmla="*/ 2303462 h 3116265"/>
                <a:gd name="connsiteX23" fmla="*/ 583027 w 2591383"/>
                <a:gd name="connsiteY23" fmla="*/ 2352675 h 3116265"/>
                <a:gd name="connsiteX24" fmla="*/ 598108 w 2591383"/>
                <a:gd name="connsiteY24" fmla="*/ 2303462 h 3116265"/>
                <a:gd name="connsiteX25" fmla="*/ 381083 w 2591383"/>
                <a:gd name="connsiteY25" fmla="*/ 2293882 h 3116265"/>
                <a:gd name="connsiteX26" fmla="*/ 357451 w 2591383"/>
                <a:gd name="connsiteY26" fmla="*/ 2296707 h 3116265"/>
                <a:gd name="connsiteX27" fmla="*/ 217549 w 2591383"/>
                <a:gd name="connsiteY27" fmla="*/ 2473729 h 3116265"/>
                <a:gd name="connsiteX28" fmla="*/ 312077 w 2591383"/>
                <a:gd name="connsiteY28" fmla="*/ 2420999 h 3116265"/>
                <a:gd name="connsiteX29" fmla="*/ 410387 w 2591383"/>
                <a:gd name="connsiteY29" fmla="*/ 2296707 h 3116265"/>
                <a:gd name="connsiteX30" fmla="*/ 381083 w 2591383"/>
                <a:gd name="connsiteY30" fmla="*/ 2293882 h 3116265"/>
                <a:gd name="connsiteX31" fmla="*/ 131322 w 2591383"/>
                <a:gd name="connsiteY31" fmla="*/ 2117923 h 3116265"/>
                <a:gd name="connsiteX32" fmla="*/ 71486 w 2591383"/>
                <a:gd name="connsiteY32" fmla="*/ 2131577 h 3116265"/>
                <a:gd name="connsiteX33" fmla="*/ 26211 w 2591383"/>
                <a:gd name="connsiteY33" fmla="*/ 2233270 h 3116265"/>
                <a:gd name="connsiteX34" fmla="*/ 278995 w 2591383"/>
                <a:gd name="connsiteY34" fmla="*/ 2210672 h 3116265"/>
                <a:gd name="connsiteX35" fmla="*/ 301633 w 2591383"/>
                <a:gd name="connsiteY35" fmla="*/ 2173007 h 3116265"/>
                <a:gd name="connsiteX36" fmla="*/ 131322 w 2591383"/>
                <a:gd name="connsiteY36" fmla="*/ 2117923 h 3116265"/>
                <a:gd name="connsiteX37" fmla="*/ 94307 w 2591383"/>
                <a:gd name="connsiteY37" fmla="*/ 2003424 h 3116265"/>
                <a:gd name="connsiteX38" fmla="*/ 75508 w 2591383"/>
                <a:gd name="connsiteY38" fmla="*/ 2094040 h 3116265"/>
                <a:gd name="connsiteX39" fmla="*/ 319899 w 2591383"/>
                <a:gd name="connsiteY39" fmla="*/ 2143124 h 3116265"/>
                <a:gd name="connsiteX40" fmla="*/ 319899 w 2591383"/>
                <a:gd name="connsiteY40" fmla="*/ 2135573 h 3116265"/>
                <a:gd name="connsiteX41" fmla="*/ 94307 w 2591383"/>
                <a:gd name="connsiteY41" fmla="*/ 2003424 h 3116265"/>
                <a:gd name="connsiteX42" fmla="*/ 538974 w 2591383"/>
                <a:gd name="connsiteY42" fmla="*/ 1958974 h 3116265"/>
                <a:gd name="connsiteX43" fmla="*/ 424674 w 2591383"/>
                <a:gd name="connsiteY43" fmla="*/ 2048781 h 3116265"/>
                <a:gd name="connsiteX44" fmla="*/ 504684 w 2591383"/>
                <a:gd name="connsiteY44" fmla="*/ 2022588 h 3116265"/>
                <a:gd name="connsiteX45" fmla="*/ 538974 w 2591383"/>
                <a:gd name="connsiteY45" fmla="*/ 1958974 h 3116265"/>
                <a:gd name="connsiteX46" fmla="*/ 523099 w 2591383"/>
                <a:gd name="connsiteY46" fmla="*/ 1898763 h 3116265"/>
                <a:gd name="connsiteX47" fmla="*/ 338949 w 2591383"/>
                <a:gd name="connsiteY47" fmla="*/ 2018506 h 3116265"/>
                <a:gd name="connsiteX48" fmla="*/ 523099 w 2591383"/>
                <a:gd name="connsiteY48" fmla="*/ 1924957 h 3116265"/>
                <a:gd name="connsiteX49" fmla="*/ 523099 w 2591383"/>
                <a:gd name="connsiteY49" fmla="*/ 1898763 h 3116265"/>
                <a:gd name="connsiteX50" fmla="*/ 835836 w 2591383"/>
                <a:gd name="connsiteY50" fmla="*/ 1852612 h 3116265"/>
                <a:gd name="connsiteX51" fmla="*/ 865999 w 2591383"/>
                <a:gd name="connsiteY51" fmla="*/ 1871662 h 3116265"/>
                <a:gd name="connsiteX52" fmla="*/ 862229 w 2591383"/>
                <a:gd name="connsiteY52" fmla="*/ 1864042 h 3116265"/>
                <a:gd name="connsiteX53" fmla="*/ 835836 w 2591383"/>
                <a:gd name="connsiteY53" fmla="*/ 1852612 h 3116265"/>
                <a:gd name="connsiteX54" fmla="*/ 500874 w 2591383"/>
                <a:gd name="connsiteY54" fmla="*/ 1804987 h 3116265"/>
                <a:gd name="connsiteX55" fmla="*/ 530991 w 2591383"/>
                <a:gd name="connsiteY55" fmla="*/ 1834923 h 3116265"/>
                <a:gd name="connsiteX56" fmla="*/ 632637 w 2591383"/>
                <a:gd name="connsiteY56" fmla="*/ 1831181 h 3116265"/>
                <a:gd name="connsiteX57" fmla="*/ 500874 w 2591383"/>
                <a:gd name="connsiteY57" fmla="*/ 1804987 h 3116265"/>
                <a:gd name="connsiteX58" fmla="*/ 843774 w 2591383"/>
                <a:gd name="connsiteY58" fmla="*/ 1803977 h 3116265"/>
                <a:gd name="connsiteX59" fmla="*/ 899337 w 2591383"/>
                <a:gd name="connsiteY59" fmla="*/ 1841499 h 3116265"/>
                <a:gd name="connsiteX60" fmla="*/ 843774 w 2591383"/>
                <a:gd name="connsiteY60" fmla="*/ 1803977 h 3116265"/>
                <a:gd name="connsiteX61" fmla="*/ 772397 w 2591383"/>
                <a:gd name="connsiteY61" fmla="*/ 1785937 h 3116265"/>
                <a:gd name="connsiteX62" fmla="*/ 640567 w 2591383"/>
                <a:gd name="connsiteY62" fmla="*/ 1864844 h 3116265"/>
                <a:gd name="connsiteX63" fmla="*/ 531336 w 2591383"/>
                <a:gd name="connsiteY63" fmla="*/ 2037687 h 3116265"/>
                <a:gd name="connsiteX64" fmla="*/ 320409 w 2591383"/>
                <a:gd name="connsiteY64" fmla="*/ 2067747 h 3116265"/>
                <a:gd name="connsiteX65" fmla="*/ 361841 w 2591383"/>
                <a:gd name="connsiteY65" fmla="*/ 2157926 h 3116265"/>
                <a:gd name="connsiteX66" fmla="*/ 376907 w 2591383"/>
                <a:gd name="connsiteY66" fmla="*/ 2236833 h 3116265"/>
                <a:gd name="connsiteX67" fmla="*/ 350541 w 2591383"/>
                <a:gd name="connsiteY67" fmla="*/ 2233075 h 3116265"/>
                <a:gd name="connsiteX68" fmla="*/ 83115 w 2591383"/>
                <a:gd name="connsiteY68" fmla="*/ 2289437 h 3116265"/>
                <a:gd name="connsiteX69" fmla="*/ 49215 w 2591383"/>
                <a:gd name="connsiteY69" fmla="*/ 2420949 h 3116265"/>
                <a:gd name="connsiteX70" fmla="*/ 177279 w 2591383"/>
                <a:gd name="connsiteY70" fmla="*/ 2496098 h 3116265"/>
                <a:gd name="connsiteX71" fmla="*/ 335475 w 2591383"/>
                <a:gd name="connsiteY71" fmla="*/ 2274408 h 3116265"/>
                <a:gd name="connsiteX72" fmla="*/ 493671 w 2591383"/>
                <a:gd name="connsiteY72" fmla="*/ 2251863 h 3116265"/>
                <a:gd name="connsiteX73" fmla="*/ 354308 w 2591383"/>
                <a:gd name="connsiteY73" fmla="*/ 2511128 h 3116265"/>
                <a:gd name="connsiteX74" fmla="*/ 150913 w 2591383"/>
                <a:gd name="connsiteY74" fmla="*/ 2533673 h 3116265"/>
                <a:gd name="connsiteX75" fmla="*/ 181045 w 2591383"/>
                <a:gd name="connsiteY75" fmla="*/ 2582520 h 3116265"/>
                <a:gd name="connsiteX76" fmla="*/ 162213 w 2591383"/>
                <a:gd name="connsiteY76" fmla="*/ 2740333 h 3116265"/>
                <a:gd name="connsiteX77" fmla="*/ 75581 w 2591383"/>
                <a:gd name="connsiteY77" fmla="*/ 2830512 h 3116265"/>
                <a:gd name="connsiteX78" fmla="*/ 414573 w 2591383"/>
                <a:gd name="connsiteY78" fmla="*/ 2590035 h 3116265"/>
                <a:gd name="connsiteX79" fmla="*/ 610434 w 2591383"/>
                <a:gd name="connsiteY79" fmla="*/ 1962538 h 3116265"/>
                <a:gd name="connsiteX80" fmla="*/ 617968 w 2591383"/>
                <a:gd name="connsiteY80" fmla="*/ 1936236 h 3116265"/>
                <a:gd name="connsiteX81" fmla="*/ 832662 w 2591383"/>
                <a:gd name="connsiteY81" fmla="*/ 1902419 h 3116265"/>
                <a:gd name="connsiteX82" fmla="*/ 772397 w 2591383"/>
                <a:gd name="connsiteY82" fmla="*/ 1785937 h 3116265"/>
                <a:gd name="connsiteX83" fmla="*/ 512321 w 2591383"/>
                <a:gd name="connsiteY83" fmla="*/ 1717967 h 3116265"/>
                <a:gd name="connsiteX84" fmla="*/ 454836 w 2591383"/>
                <a:gd name="connsiteY84" fmla="*/ 1721690 h 3116265"/>
                <a:gd name="connsiteX85" fmla="*/ 485085 w 2591383"/>
                <a:gd name="connsiteY85" fmla="*/ 1755728 h 3116265"/>
                <a:gd name="connsiteX86" fmla="*/ 662799 w 2591383"/>
                <a:gd name="connsiteY86" fmla="*/ 1789766 h 3116265"/>
                <a:gd name="connsiteX87" fmla="*/ 512321 w 2591383"/>
                <a:gd name="connsiteY87" fmla="*/ 1717967 h 3116265"/>
                <a:gd name="connsiteX88" fmla="*/ 956486 w 2591383"/>
                <a:gd name="connsiteY88" fmla="*/ 1714499 h 3116265"/>
                <a:gd name="connsiteX89" fmla="*/ 956486 w 2591383"/>
                <a:gd name="connsiteY89" fmla="*/ 1729104 h 3116265"/>
                <a:gd name="connsiteX90" fmla="*/ 1024219 w 2591383"/>
                <a:gd name="connsiteY90" fmla="*/ 1747361 h 3116265"/>
                <a:gd name="connsiteX91" fmla="*/ 1054323 w 2591383"/>
                <a:gd name="connsiteY91" fmla="*/ 1729104 h 3116265"/>
                <a:gd name="connsiteX92" fmla="*/ 956486 w 2591383"/>
                <a:gd name="connsiteY92" fmla="*/ 1714499 h 3116265"/>
                <a:gd name="connsiteX93" fmla="*/ 892697 w 2591383"/>
                <a:gd name="connsiteY93" fmla="*/ 1608739 h 3116265"/>
                <a:gd name="connsiteX94" fmla="*/ 888945 w 2591383"/>
                <a:gd name="connsiteY94" fmla="*/ 1646511 h 3116265"/>
                <a:gd name="connsiteX95" fmla="*/ 1080311 w 2591383"/>
                <a:gd name="connsiteY95" fmla="*/ 1688060 h 3116265"/>
                <a:gd name="connsiteX96" fmla="*/ 892697 w 2591383"/>
                <a:gd name="connsiteY96" fmla="*/ 1608739 h 3116265"/>
                <a:gd name="connsiteX97" fmla="*/ 569136 w 2591383"/>
                <a:gd name="connsiteY97" fmla="*/ 1579564 h 3116265"/>
                <a:gd name="connsiteX98" fmla="*/ 572883 w 2591383"/>
                <a:gd name="connsiteY98" fmla="*/ 1590677 h 3116265"/>
                <a:gd name="connsiteX99" fmla="*/ 662799 w 2591383"/>
                <a:gd name="connsiteY99" fmla="*/ 1594381 h 3116265"/>
                <a:gd name="connsiteX100" fmla="*/ 569136 w 2591383"/>
                <a:gd name="connsiteY100" fmla="*/ 1579564 h 3116265"/>
                <a:gd name="connsiteX101" fmla="*/ 613653 w 2591383"/>
                <a:gd name="connsiteY101" fmla="*/ 1478143 h 3116265"/>
                <a:gd name="connsiteX102" fmla="*/ 508811 w 2591383"/>
                <a:gd name="connsiteY102" fmla="*/ 1503940 h 3116265"/>
                <a:gd name="connsiteX103" fmla="*/ 512572 w 2591383"/>
                <a:gd name="connsiteY103" fmla="*/ 1515196 h 3116265"/>
                <a:gd name="connsiteX104" fmla="*/ 742003 w 2591383"/>
                <a:gd name="connsiteY104" fmla="*/ 1556471 h 3116265"/>
                <a:gd name="connsiteX105" fmla="*/ 715675 w 2591383"/>
                <a:gd name="connsiteY105" fmla="*/ 1511444 h 3116265"/>
                <a:gd name="connsiteX106" fmla="*/ 613653 w 2591383"/>
                <a:gd name="connsiteY106" fmla="*/ 1478143 h 3116265"/>
                <a:gd name="connsiteX107" fmla="*/ 1167800 w 2591383"/>
                <a:gd name="connsiteY107" fmla="*/ 1428751 h 3116265"/>
                <a:gd name="connsiteX108" fmla="*/ 1175561 w 2591383"/>
                <a:gd name="connsiteY108" fmla="*/ 1541464 h 3116265"/>
                <a:gd name="connsiteX109" fmla="*/ 1175561 w 2591383"/>
                <a:gd name="connsiteY109" fmla="*/ 1533950 h 3116265"/>
                <a:gd name="connsiteX110" fmla="*/ 1167800 w 2591383"/>
                <a:gd name="connsiteY110" fmla="*/ 1428751 h 3116265"/>
                <a:gd name="connsiteX111" fmla="*/ 1208322 w 2591383"/>
                <a:gd name="connsiteY111" fmla="*/ 1420814 h 3116265"/>
                <a:gd name="connsiteX112" fmla="*/ 1235093 w 2591383"/>
                <a:gd name="connsiteY112" fmla="*/ 1646239 h 3116265"/>
                <a:gd name="connsiteX113" fmla="*/ 1265689 w 2591383"/>
                <a:gd name="connsiteY113" fmla="*/ 1510984 h 3116265"/>
                <a:gd name="connsiteX114" fmla="*/ 1208322 w 2591383"/>
                <a:gd name="connsiteY114" fmla="*/ 1420814 h 3116265"/>
                <a:gd name="connsiteX115" fmla="*/ 293110 w 2591383"/>
                <a:gd name="connsiteY115" fmla="*/ 1406524 h 3116265"/>
                <a:gd name="connsiteX116" fmla="*/ 293110 w 2591383"/>
                <a:gd name="connsiteY116" fmla="*/ 1662112 h 3116265"/>
                <a:gd name="connsiteX117" fmla="*/ 304421 w 2591383"/>
                <a:gd name="connsiteY117" fmla="*/ 1662112 h 3116265"/>
                <a:gd name="connsiteX118" fmla="*/ 296880 w 2591383"/>
                <a:gd name="connsiteY118" fmla="*/ 1406524 h 3116265"/>
                <a:gd name="connsiteX119" fmla="*/ 293110 w 2591383"/>
                <a:gd name="connsiteY119" fmla="*/ 1406524 h 3116265"/>
                <a:gd name="connsiteX120" fmla="*/ 964424 w 2591383"/>
                <a:gd name="connsiteY120" fmla="*/ 1384301 h 3116265"/>
                <a:gd name="connsiteX121" fmla="*/ 726299 w 2591383"/>
                <a:gd name="connsiteY121" fmla="*/ 1395493 h 3116265"/>
                <a:gd name="connsiteX122" fmla="*/ 726299 w 2591383"/>
                <a:gd name="connsiteY122" fmla="*/ 1410416 h 3116265"/>
                <a:gd name="connsiteX123" fmla="*/ 885049 w 2591383"/>
                <a:gd name="connsiteY123" fmla="*/ 1458914 h 3116265"/>
                <a:gd name="connsiteX124" fmla="*/ 964424 w 2591383"/>
                <a:gd name="connsiteY124" fmla="*/ 1384301 h 3116265"/>
                <a:gd name="connsiteX125" fmla="*/ 244969 w 2591383"/>
                <a:gd name="connsiteY125" fmla="*/ 1379537 h 3116265"/>
                <a:gd name="connsiteX126" fmla="*/ 184009 w 2591383"/>
                <a:gd name="connsiteY126" fmla="*/ 1545028 h 3116265"/>
                <a:gd name="connsiteX127" fmla="*/ 237349 w 2591383"/>
                <a:gd name="connsiteY127" fmla="*/ 1624012 h 3116265"/>
                <a:gd name="connsiteX128" fmla="*/ 233539 w 2591383"/>
                <a:gd name="connsiteY128" fmla="*/ 1548789 h 3116265"/>
                <a:gd name="connsiteX129" fmla="*/ 256399 w 2591383"/>
                <a:gd name="connsiteY129" fmla="*/ 1379537 h 3116265"/>
                <a:gd name="connsiteX130" fmla="*/ 244969 w 2591383"/>
                <a:gd name="connsiteY130" fmla="*/ 1379537 h 3116265"/>
                <a:gd name="connsiteX131" fmla="*/ 1189463 w 2591383"/>
                <a:gd name="connsiteY131" fmla="*/ 1327149 h 3116265"/>
                <a:gd name="connsiteX132" fmla="*/ 1057562 w 2591383"/>
                <a:gd name="connsiteY132" fmla="*/ 1357233 h 3116265"/>
                <a:gd name="connsiteX133" fmla="*/ 1001033 w 2591383"/>
                <a:gd name="connsiteY133" fmla="*/ 1406119 h 3116265"/>
                <a:gd name="connsiteX134" fmla="*/ 865364 w 2591383"/>
                <a:gd name="connsiteY134" fmla="*/ 1552777 h 3116265"/>
                <a:gd name="connsiteX135" fmla="*/ 940735 w 2591383"/>
                <a:gd name="connsiteY135" fmla="*/ 1579100 h 3116265"/>
                <a:gd name="connsiteX136" fmla="*/ 1155545 w 2591383"/>
                <a:gd name="connsiteY136" fmla="*/ 1706956 h 3116265"/>
                <a:gd name="connsiteX137" fmla="*/ 982190 w 2591383"/>
                <a:gd name="connsiteY137" fmla="*/ 1770884 h 3116265"/>
                <a:gd name="connsiteX138" fmla="*/ 899281 w 2591383"/>
                <a:gd name="connsiteY138" fmla="*/ 1695674 h 3116265"/>
                <a:gd name="connsiteX139" fmla="*/ 827678 w 2591383"/>
                <a:gd name="connsiteY139" fmla="*/ 1597902 h 3116265"/>
                <a:gd name="connsiteX140" fmla="*/ 805066 w 2591383"/>
                <a:gd name="connsiteY140" fmla="*/ 1767123 h 3116265"/>
                <a:gd name="connsiteX141" fmla="*/ 959578 w 2591383"/>
                <a:gd name="connsiteY141" fmla="*/ 1857374 h 3116265"/>
                <a:gd name="connsiteX142" fmla="*/ 1129165 w 2591383"/>
                <a:gd name="connsiteY142" fmla="*/ 1774644 h 3116265"/>
                <a:gd name="connsiteX143" fmla="*/ 1208305 w 2591383"/>
                <a:gd name="connsiteY143" fmla="*/ 1665591 h 3116265"/>
                <a:gd name="connsiteX144" fmla="*/ 1121628 w 2591383"/>
                <a:gd name="connsiteY144" fmla="*/ 1439963 h 3116265"/>
                <a:gd name="connsiteX145" fmla="*/ 1189463 w 2591383"/>
                <a:gd name="connsiteY145" fmla="*/ 1327149 h 3116265"/>
                <a:gd name="connsiteX146" fmla="*/ 1309635 w 2591383"/>
                <a:gd name="connsiteY146" fmla="*/ 1277753 h 3116265"/>
                <a:gd name="connsiteX147" fmla="*/ 1264871 w 2591383"/>
                <a:gd name="connsiteY147" fmla="*/ 1294132 h 3116265"/>
                <a:gd name="connsiteX148" fmla="*/ 1223186 w 2591383"/>
                <a:gd name="connsiteY148" fmla="*/ 1380545 h 3116265"/>
                <a:gd name="connsiteX149" fmla="*/ 1302766 w 2591383"/>
                <a:gd name="connsiteY149" fmla="*/ 1497014 h 3116265"/>
                <a:gd name="connsiteX150" fmla="*/ 1325503 w 2591383"/>
                <a:gd name="connsiteY150" fmla="*/ 1279103 h 3116265"/>
                <a:gd name="connsiteX151" fmla="*/ 1309635 w 2591383"/>
                <a:gd name="connsiteY151" fmla="*/ 1277753 h 3116265"/>
                <a:gd name="connsiteX152" fmla="*/ 507713 w 2591383"/>
                <a:gd name="connsiteY152" fmla="*/ 1217612 h 3116265"/>
                <a:gd name="connsiteX153" fmla="*/ 541783 w 2591383"/>
                <a:gd name="connsiteY153" fmla="*/ 1353343 h 3116265"/>
                <a:gd name="connsiteX154" fmla="*/ 632637 w 2591383"/>
                <a:gd name="connsiteY154" fmla="*/ 1375965 h 3116265"/>
                <a:gd name="connsiteX155" fmla="*/ 625066 w 2591383"/>
                <a:gd name="connsiteY155" fmla="*/ 1360884 h 3116265"/>
                <a:gd name="connsiteX156" fmla="*/ 507713 w 2591383"/>
                <a:gd name="connsiteY156" fmla="*/ 1217612 h 3116265"/>
                <a:gd name="connsiteX157" fmla="*/ 549116 w 2591383"/>
                <a:gd name="connsiteY157" fmla="*/ 1195389 h 3116265"/>
                <a:gd name="connsiteX158" fmla="*/ 545324 w 2591383"/>
                <a:gd name="connsiteY158" fmla="*/ 1199142 h 3116265"/>
                <a:gd name="connsiteX159" fmla="*/ 678057 w 2591383"/>
                <a:gd name="connsiteY159" fmla="*/ 1360489 h 3116265"/>
                <a:gd name="connsiteX160" fmla="*/ 681849 w 2591383"/>
                <a:gd name="connsiteY160" fmla="*/ 1349232 h 3116265"/>
                <a:gd name="connsiteX161" fmla="*/ 549116 w 2591383"/>
                <a:gd name="connsiteY161" fmla="*/ 1195389 h 3116265"/>
                <a:gd name="connsiteX162" fmla="*/ 959662 w 2591383"/>
                <a:gd name="connsiteY162" fmla="*/ 1176929 h 3116265"/>
                <a:gd name="connsiteX163" fmla="*/ 808849 w 2591383"/>
                <a:gd name="connsiteY163" fmla="*/ 1297398 h 3116265"/>
                <a:gd name="connsiteX164" fmla="*/ 839012 w 2591383"/>
                <a:gd name="connsiteY164" fmla="*/ 1304927 h 3116265"/>
                <a:gd name="connsiteX165" fmla="*/ 959662 w 2591383"/>
                <a:gd name="connsiteY165" fmla="*/ 1176929 h 3116265"/>
                <a:gd name="connsiteX166" fmla="*/ 924973 w 2591383"/>
                <a:gd name="connsiteY166" fmla="*/ 1128450 h 3116265"/>
                <a:gd name="connsiteX167" fmla="*/ 910754 w 2591383"/>
                <a:gd name="connsiteY167" fmla="*/ 1129733 h 3116265"/>
                <a:gd name="connsiteX168" fmla="*/ 881263 w 2591383"/>
                <a:gd name="connsiteY168" fmla="*/ 1139998 h 3116265"/>
                <a:gd name="connsiteX169" fmla="*/ 791386 w 2591383"/>
                <a:gd name="connsiteY169" fmla="*/ 1255714 h 3116265"/>
                <a:gd name="connsiteX170" fmla="*/ 937436 w 2591383"/>
                <a:gd name="connsiteY170" fmla="*/ 1136265 h 3116265"/>
                <a:gd name="connsiteX171" fmla="*/ 924973 w 2591383"/>
                <a:gd name="connsiteY171" fmla="*/ 1128450 h 3116265"/>
                <a:gd name="connsiteX172" fmla="*/ 372815 w 2591383"/>
                <a:gd name="connsiteY172" fmla="*/ 963611 h 3116265"/>
                <a:gd name="connsiteX173" fmla="*/ 417266 w 2591383"/>
                <a:gd name="connsiteY173" fmla="*/ 1093786 h 3116265"/>
                <a:gd name="connsiteX174" fmla="*/ 417266 w 2591383"/>
                <a:gd name="connsiteY174" fmla="*/ 1026839 h 3116265"/>
                <a:gd name="connsiteX175" fmla="*/ 372815 w 2591383"/>
                <a:gd name="connsiteY175" fmla="*/ 963611 h 3116265"/>
                <a:gd name="connsiteX176" fmla="*/ 331011 w 2591383"/>
                <a:gd name="connsiteY176" fmla="*/ 947736 h 3116265"/>
                <a:gd name="connsiteX177" fmla="*/ 372286 w 2591383"/>
                <a:gd name="connsiteY177" fmla="*/ 1098549 h 3116265"/>
                <a:gd name="connsiteX178" fmla="*/ 331011 w 2591383"/>
                <a:gd name="connsiteY178" fmla="*/ 947736 h 3116265"/>
                <a:gd name="connsiteX179" fmla="*/ 519924 w 2591383"/>
                <a:gd name="connsiteY179" fmla="*/ 917576 h 3116265"/>
                <a:gd name="connsiteX180" fmla="*/ 692962 w 2591383"/>
                <a:gd name="connsiteY180" fmla="*/ 1016001 h 3116265"/>
                <a:gd name="connsiteX181" fmla="*/ 519924 w 2591383"/>
                <a:gd name="connsiteY181" fmla="*/ 917576 h 3116265"/>
                <a:gd name="connsiteX182" fmla="*/ 1456838 w 2591383"/>
                <a:gd name="connsiteY182" fmla="*/ 898526 h 3116265"/>
                <a:gd name="connsiteX183" fmla="*/ 1351774 w 2591383"/>
                <a:gd name="connsiteY183" fmla="*/ 1052920 h 3116265"/>
                <a:gd name="connsiteX184" fmla="*/ 1445581 w 2591383"/>
                <a:gd name="connsiteY184" fmla="*/ 988903 h 3116265"/>
                <a:gd name="connsiteX185" fmla="*/ 1456838 w 2591383"/>
                <a:gd name="connsiteY185" fmla="*/ 898526 h 3116265"/>
                <a:gd name="connsiteX186" fmla="*/ 1581962 w 2591383"/>
                <a:gd name="connsiteY186" fmla="*/ 884240 h 3116265"/>
                <a:gd name="connsiteX187" fmla="*/ 1615844 w 2591383"/>
                <a:gd name="connsiteY187" fmla="*/ 933254 h 3116265"/>
                <a:gd name="connsiteX188" fmla="*/ 1713725 w 2591383"/>
                <a:gd name="connsiteY188" fmla="*/ 959647 h 3116265"/>
                <a:gd name="connsiteX189" fmla="*/ 1709960 w 2591383"/>
                <a:gd name="connsiteY189" fmla="*/ 955876 h 3116265"/>
                <a:gd name="connsiteX190" fmla="*/ 1581962 w 2591383"/>
                <a:gd name="connsiteY190" fmla="*/ 884240 h 3116265"/>
                <a:gd name="connsiteX191" fmla="*/ 1439087 w 2591383"/>
                <a:gd name="connsiteY191" fmla="*/ 861021 h 3116265"/>
                <a:gd name="connsiteX192" fmla="*/ 1269224 w 2591383"/>
                <a:gd name="connsiteY192" fmla="*/ 1034456 h 3116265"/>
                <a:gd name="connsiteX193" fmla="*/ 1284323 w 2591383"/>
                <a:gd name="connsiteY193" fmla="*/ 1038226 h 3116265"/>
                <a:gd name="connsiteX194" fmla="*/ 1439087 w 2591383"/>
                <a:gd name="connsiteY194" fmla="*/ 861021 h 3116265"/>
                <a:gd name="connsiteX195" fmla="*/ 1113669 w 2591383"/>
                <a:gd name="connsiteY195" fmla="*/ 852362 h 3116265"/>
                <a:gd name="connsiteX196" fmla="*/ 1106627 w 2591383"/>
                <a:gd name="connsiteY196" fmla="*/ 853653 h 3116265"/>
                <a:gd name="connsiteX197" fmla="*/ 1058208 w 2591383"/>
                <a:gd name="connsiteY197" fmla="*/ 1071564 h 3116265"/>
                <a:gd name="connsiteX198" fmla="*/ 1121525 w 2591383"/>
                <a:gd name="connsiteY198" fmla="*/ 872439 h 3116265"/>
                <a:gd name="connsiteX199" fmla="*/ 1113669 w 2591383"/>
                <a:gd name="connsiteY199" fmla="*/ 852362 h 3116265"/>
                <a:gd name="connsiteX200" fmla="*/ 1061715 w 2591383"/>
                <a:gd name="connsiteY200" fmla="*/ 838201 h 3116265"/>
                <a:gd name="connsiteX201" fmla="*/ 1031779 w 2591383"/>
                <a:gd name="connsiteY201" fmla="*/ 868486 h 3116265"/>
                <a:gd name="connsiteX202" fmla="*/ 1028037 w 2591383"/>
                <a:gd name="connsiteY202" fmla="*/ 936626 h 3116265"/>
                <a:gd name="connsiteX203" fmla="*/ 1061715 w 2591383"/>
                <a:gd name="connsiteY203" fmla="*/ 838201 h 3116265"/>
                <a:gd name="connsiteX204" fmla="*/ 538715 w 2591383"/>
                <a:gd name="connsiteY204" fmla="*/ 835026 h 3116265"/>
                <a:gd name="connsiteX205" fmla="*/ 519924 w 2591383"/>
                <a:gd name="connsiteY205" fmla="*/ 842546 h 3116265"/>
                <a:gd name="connsiteX206" fmla="*/ 692800 w 2591383"/>
                <a:gd name="connsiteY206" fmla="*/ 977901 h 3116265"/>
                <a:gd name="connsiteX207" fmla="*/ 704074 w 2591383"/>
                <a:gd name="connsiteY207" fmla="*/ 974141 h 3116265"/>
                <a:gd name="connsiteX208" fmla="*/ 538715 w 2591383"/>
                <a:gd name="connsiteY208" fmla="*/ 835026 h 3116265"/>
                <a:gd name="connsiteX209" fmla="*/ 1608968 w 2591383"/>
                <a:gd name="connsiteY209" fmla="*/ 810389 h 3116265"/>
                <a:gd name="connsiteX210" fmla="*/ 1566087 w 2591383"/>
                <a:gd name="connsiteY210" fmla="*/ 816406 h 3116265"/>
                <a:gd name="connsiteX211" fmla="*/ 1566087 w 2591383"/>
                <a:gd name="connsiteY211" fmla="*/ 823958 h 3116265"/>
                <a:gd name="connsiteX212" fmla="*/ 1751825 w 2591383"/>
                <a:gd name="connsiteY212" fmla="*/ 933452 h 3116265"/>
                <a:gd name="connsiteX213" fmla="*/ 1717710 w 2591383"/>
                <a:gd name="connsiteY213" fmla="*/ 873041 h 3116265"/>
                <a:gd name="connsiteX214" fmla="*/ 1608968 w 2591383"/>
                <a:gd name="connsiteY214" fmla="*/ 810389 h 3116265"/>
                <a:gd name="connsiteX215" fmla="*/ 108761 w 2591383"/>
                <a:gd name="connsiteY215" fmla="*/ 741361 h 3116265"/>
                <a:gd name="connsiteX216" fmla="*/ 191311 w 2591383"/>
                <a:gd name="connsiteY216" fmla="*/ 827086 h 3116265"/>
                <a:gd name="connsiteX217" fmla="*/ 108761 w 2591383"/>
                <a:gd name="connsiteY217" fmla="*/ 741361 h 3116265"/>
                <a:gd name="connsiteX218" fmla="*/ 1386211 w 2591383"/>
                <a:gd name="connsiteY218" fmla="*/ 738189 h 3116265"/>
                <a:gd name="connsiteX219" fmla="*/ 1261286 w 2591383"/>
                <a:gd name="connsiteY219" fmla="*/ 783013 h 3116265"/>
                <a:gd name="connsiteX220" fmla="*/ 1299142 w 2591383"/>
                <a:gd name="connsiteY220" fmla="*/ 801689 h 3116265"/>
                <a:gd name="connsiteX221" fmla="*/ 1389996 w 2591383"/>
                <a:gd name="connsiteY221" fmla="*/ 760601 h 3116265"/>
                <a:gd name="connsiteX222" fmla="*/ 1386211 w 2591383"/>
                <a:gd name="connsiteY222" fmla="*/ 738189 h 3116265"/>
                <a:gd name="connsiteX223" fmla="*/ 128374 w 2591383"/>
                <a:gd name="connsiteY223" fmla="*/ 696911 h 3116265"/>
                <a:gd name="connsiteX224" fmla="*/ 124636 w 2591383"/>
                <a:gd name="connsiteY224" fmla="*/ 704356 h 3116265"/>
                <a:gd name="connsiteX225" fmla="*/ 240524 w 2591383"/>
                <a:gd name="connsiteY225" fmla="*/ 801138 h 3116265"/>
                <a:gd name="connsiteX226" fmla="*/ 236786 w 2591383"/>
                <a:gd name="connsiteY226" fmla="*/ 786249 h 3116265"/>
                <a:gd name="connsiteX227" fmla="*/ 128374 w 2591383"/>
                <a:gd name="connsiteY227" fmla="*/ 696911 h 3116265"/>
                <a:gd name="connsiteX228" fmla="*/ 1254443 w 2591383"/>
                <a:gd name="connsiteY228" fmla="*/ 685272 h 3116265"/>
                <a:gd name="connsiteX229" fmla="*/ 1167624 w 2591383"/>
                <a:gd name="connsiteY229" fmla="*/ 714906 h 3116265"/>
                <a:gd name="connsiteX230" fmla="*/ 1243119 w 2591383"/>
                <a:gd name="connsiteY230" fmla="*/ 740835 h 3116265"/>
                <a:gd name="connsiteX231" fmla="*/ 1337487 w 2591383"/>
                <a:gd name="connsiteY231" fmla="*/ 714906 h 3116265"/>
                <a:gd name="connsiteX232" fmla="*/ 1254443 w 2591383"/>
                <a:gd name="connsiteY232" fmla="*/ 685272 h 3116265"/>
                <a:gd name="connsiteX233" fmla="*/ 1829612 w 2591383"/>
                <a:gd name="connsiteY233" fmla="*/ 620715 h 3116265"/>
                <a:gd name="connsiteX234" fmla="*/ 1664647 w 2591383"/>
                <a:gd name="connsiteY234" fmla="*/ 635796 h 3116265"/>
                <a:gd name="connsiteX235" fmla="*/ 1653399 w 2591383"/>
                <a:gd name="connsiteY235" fmla="*/ 643337 h 3116265"/>
                <a:gd name="connsiteX236" fmla="*/ 1762126 w 2591383"/>
                <a:gd name="connsiteY236" fmla="*/ 669729 h 3116265"/>
                <a:gd name="connsiteX237" fmla="*/ 1829612 w 2591383"/>
                <a:gd name="connsiteY237" fmla="*/ 620715 h 3116265"/>
                <a:gd name="connsiteX238" fmla="*/ 127811 w 2591383"/>
                <a:gd name="connsiteY238" fmla="*/ 565148 h 3116265"/>
                <a:gd name="connsiteX239" fmla="*/ 150036 w 2591383"/>
                <a:gd name="connsiteY239" fmla="*/ 590548 h 3116265"/>
                <a:gd name="connsiteX240" fmla="*/ 150036 w 2591383"/>
                <a:gd name="connsiteY240" fmla="*/ 579662 h 3116265"/>
                <a:gd name="connsiteX241" fmla="*/ 127811 w 2591383"/>
                <a:gd name="connsiteY241" fmla="*/ 565148 h 3116265"/>
                <a:gd name="connsiteX242" fmla="*/ 1725337 w 2591383"/>
                <a:gd name="connsiteY242" fmla="*/ 519115 h 3116265"/>
                <a:gd name="connsiteX243" fmla="*/ 1589899 w 2591383"/>
                <a:gd name="connsiteY243" fmla="*/ 582986 h 3116265"/>
                <a:gd name="connsiteX244" fmla="*/ 1864537 w 2591383"/>
                <a:gd name="connsiteY244" fmla="*/ 564200 h 3116265"/>
                <a:gd name="connsiteX245" fmla="*/ 1725337 w 2591383"/>
                <a:gd name="connsiteY245" fmla="*/ 519115 h 3116265"/>
                <a:gd name="connsiteX246" fmla="*/ 963307 w 2591383"/>
                <a:gd name="connsiteY246" fmla="*/ 492457 h 3116265"/>
                <a:gd name="connsiteX247" fmla="*/ 903569 w 2591383"/>
                <a:gd name="connsiteY247" fmla="*/ 505130 h 3116265"/>
                <a:gd name="connsiteX248" fmla="*/ 850888 w 2591383"/>
                <a:gd name="connsiteY248" fmla="*/ 745436 h 3116265"/>
                <a:gd name="connsiteX249" fmla="*/ 854651 w 2591383"/>
                <a:gd name="connsiteY249" fmla="*/ 914401 h 3116265"/>
                <a:gd name="connsiteX250" fmla="*/ 978829 w 2591383"/>
                <a:gd name="connsiteY250" fmla="*/ 805512 h 3116265"/>
                <a:gd name="connsiteX251" fmla="*/ 1008932 w 2591383"/>
                <a:gd name="connsiteY251" fmla="*/ 527659 h 3116265"/>
                <a:gd name="connsiteX252" fmla="*/ 963307 w 2591383"/>
                <a:gd name="connsiteY252" fmla="*/ 492457 h 3116265"/>
                <a:gd name="connsiteX253" fmla="*/ 828252 w 2591383"/>
                <a:gd name="connsiteY253" fmla="*/ 466726 h 3116265"/>
                <a:gd name="connsiteX254" fmla="*/ 741433 w 2591383"/>
                <a:gd name="connsiteY254" fmla="*/ 526807 h 3116265"/>
                <a:gd name="connsiteX255" fmla="*/ 741433 w 2591383"/>
                <a:gd name="connsiteY255" fmla="*/ 767130 h 3116265"/>
                <a:gd name="connsiteX256" fmla="*/ 813153 w 2591383"/>
                <a:gd name="connsiteY256" fmla="*/ 857251 h 3116265"/>
                <a:gd name="connsiteX257" fmla="*/ 832026 w 2591383"/>
                <a:gd name="connsiteY257" fmla="*/ 684519 h 3116265"/>
                <a:gd name="connsiteX258" fmla="*/ 865999 w 2591383"/>
                <a:gd name="connsiteY258" fmla="*/ 489256 h 3116265"/>
                <a:gd name="connsiteX259" fmla="*/ 828252 w 2591383"/>
                <a:gd name="connsiteY259" fmla="*/ 466726 h 3116265"/>
                <a:gd name="connsiteX260" fmla="*/ 150610 w 2591383"/>
                <a:gd name="connsiteY260" fmla="*/ 466723 h 3116265"/>
                <a:gd name="connsiteX261" fmla="*/ 154359 w 2591383"/>
                <a:gd name="connsiteY261" fmla="*/ 526759 h 3116265"/>
                <a:gd name="connsiteX262" fmla="*/ 323074 w 2591383"/>
                <a:gd name="connsiteY262" fmla="*/ 673098 h 3116265"/>
                <a:gd name="connsiteX263" fmla="*/ 150610 w 2591383"/>
                <a:gd name="connsiteY263" fmla="*/ 466723 h 3116265"/>
                <a:gd name="connsiteX264" fmla="*/ 1438293 w 2591383"/>
                <a:gd name="connsiteY264" fmla="*/ 414339 h 3116265"/>
                <a:gd name="connsiteX265" fmla="*/ 1438293 w 2591383"/>
                <a:gd name="connsiteY265" fmla="*/ 428627 h 3116265"/>
                <a:gd name="connsiteX266" fmla="*/ 1442262 w 2591383"/>
                <a:gd name="connsiteY266" fmla="*/ 421483 h 3116265"/>
                <a:gd name="connsiteX267" fmla="*/ 1438293 w 2591383"/>
                <a:gd name="connsiteY267" fmla="*/ 414339 h 3116265"/>
                <a:gd name="connsiteX268" fmla="*/ 836413 w 2591383"/>
                <a:gd name="connsiteY268" fmla="*/ 414339 h 3116265"/>
                <a:gd name="connsiteX269" fmla="*/ 866432 w 2591383"/>
                <a:gd name="connsiteY269" fmla="*/ 452042 h 3116265"/>
                <a:gd name="connsiteX270" fmla="*/ 956486 w 2591383"/>
                <a:gd name="connsiteY270" fmla="*/ 452042 h 3116265"/>
                <a:gd name="connsiteX271" fmla="*/ 836413 w 2591383"/>
                <a:gd name="connsiteY271" fmla="*/ 414339 h 3116265"/>
                <a:gd name="connsiteX272" fmla="*/ 674736 w 2591383"/>
                <a:gd name="connsiteY272" fmla="*/ 346124 h 3116265"/>
                <a:gd name="connsiteX273" fmla="*/ 459456 w 2591383"/>
                <a:gd name="connsiteY273" fmla="*/ 406400 h 3116265"/>
                <a:gd name="connsiteX274" fmla="*/ 399274 w 2591383"/>
                <a:gd name="connsiteY274" fmla="*/ 432719 h 3116265"/>
                <a:gd name="connsiteX275" fmla="*/ 504593 w 2591383"/>
                <a:gd name="connsiteY275" fmla="*/ 507916 h 3116265"/>
                <a:gd name="connsiteX276" fmla="*/ 786696 w 2591383"/>
                <a:gd name="connsiteY276" fmla="*/ 459038 h 3116265"/>
                <a:gd name="connsiteX277" fmla="*/ 749082 w 2591383"/>
                <a:gd name="connsiteY277" fmla="*/ 346242 h 3116265"/>
                <a:gd name="connsiteX278" fmla="*/ 674736 w 2591383"/>
                <a:gd name="connsiteY278" fmla="*/ 346124 h 3116265"/>
                <a:gd name="connsiteX279" fmla="*/ 786868 w 2591383"/>
                <a:gd name="connsiteY279" fmla="*/ 328614 h 3116265"/>
                <a:gd name="connsiteX280" fmla="*/ 779297 w 2591383"/>
                <a:gd name="connsiteY280" fmla="*/ 347414 h 3116265"/>
                <a:gd name="connsiteX281" fmla="*/ 824724 w 2591383"/>
                <a:gd name="connsiteY281" fmla="*/ 396292 h 3116265"/>
                <a:gd name="connsiteX282" fmla="*/ 786868 w 2591383"/>
                <a:gd name="connsiteY282" fmla="*/ 328614 h 3116265"/>
                <a:gd name="connsiteX283" fmla="*/ 779480 w 2591383"/>
                <a:gd name="connsiteY283" fmla="*/ 274639 h 3116265"/>
                <a:gd name="connsiteX284" fmla="*/ 775511 w 2591383"/>
                <a:gd name="connsiteY284" fmla="*/ 286545 h 3116265"/>
                <a:gd name="connsiteX285" fmla="*/ 787417 w 2591383"/>
                <a:gd name="connsiteY285" fmla="*/ 290514 h 3116265"/>
                <a:gd name="connsiteX286" fmla="*/ 779480 w 2591383"/>
                <a:gd name="connsiteY286" fmla="*/ 274639 h 3116265"/>
                <a:gd name="connsiteX287" fmla="*/ 1792434 w 2591383"/>
                <a:gd name="connsiteY287" fmla="*/ 219077 h 3116265"/>
                <a:gd name="connsiteX288" fmla="*/ 1691499 w 2591383"/>
                <a:gd name="connsiteY288" fmla="*/ 400052 h 3116265"/>
                <a:gd name="connsiteX289" fmla="*/ 1777481 w 2591383"/>
                <a:gd name="connsiteY289" fmla="*/ 305794 h 3116265"/>
                <a:gd name="connsiteX290" fmla="*/ 1792434 w 2591383"/>
                <a:gd name="connsiteY290" fmla="*/ 219077 h 3116265"/>
                <a:gd name="connsiteX291" fmla="*/ 1841544 w 2591383"/>
                <a:gd name="connsiteY291" fmla="*/ 204790 h 3116265"/>
                <a:gd name="connsiteX292" fmla="*/ 1751824 w 2591383"/>
                <a:gd name="connsiteY292" fmla="*/ 403661 h 3116265"/>
                <a:gd name="connsiteX293" fmla="*/ 1781731 w 2591383"/>
                <a:gd name="connsiteY293" fmla="*/ 411165 h 3116265"/>
                <a:gd name="connsiteX294" fmla="*/ 1860235 w 2591383"/>
                <a:gd name="connsiteY294" fmla="*/ 313606 h 3116265"/>
                <a:gd name="connsiteX295" fmla="*/ 1841544 w 2591383"/>
                <a:gd name="connsiteY295" fmla="*/ 204790 h 3116265"/>
                <a:gd name="connsiteX296" fmla="*/ 1547037 w 2591383"/>
                <a:gd name="connsiteY296" fmla="*/ 188914 h 3116265"/>
                <a:gd name="connsiteX297" fmla="*/ 1423403 w 2591383"/>
                <a:gd name="connsiteY297" fmla="*/ 282868 h 3116265"/>
                <a:gd name="connsiteX298" fmla="*/ 1359712 w 2591383"/>
                <a:gd name="connsiteY298" fmla="*/ 324208 h 3116265"/>
                <a:gd name="connsiteX299" fmla="*/ 1423403 w 2591383"/>
                <a:gd name="connsiteY299" fmla="*/ 373064 h 3116265"/>
                <a:gd name="connsiteX300" fmla="*/ 1547037 w 2591383"/>
                <a:gd name="connsiteY300" fmla="*/ 188914 h 3116265"/>
                <a:gd name="connsiteX301" fmla="*/ 2075675 w 2591383"/>
                <a:gd name="connsiteY301" fmla="*/ 34927 h 3116265"/>
                <a:gd name="connsiteX302" fmla="*/ 2015026 w 2591383"/>
                <a:gd name="connsiteY302" fmla="*/ 53727 h 3116265"/>
                <a:gd name="connsiteX303" fmla="*/ 1889937 w 2591383"/>
                <a:gd name="connsiteY303" fmla="*/ 87566 h 3116265"/>
                <a:gd name="connsiteX304" fmla="*/ 1977120 w 2591383"/>
                <a:gd name="connsiteY304" fmla="*/ 106365 h 3116265"/>
                <a:gd name="connsiteX305" fmla="*/ 2075675 w 2591383"/>
                <a:gd name="connsiteY305" fmla="*/ 34927 h 3116265"/>
                <a:gd name="connsiteX306" fmla="*/ 1733157 w 2591383"/>
                <a:gd name="connsiteY306" fmla="*/ 0 h 3116265"/>
                <a:gd name="connsiteX307" fmla="*/ 1857156 w 2591383"/>
                <a:gd name="connsiteY307" fmla="*/ 0 h 3116265"/>
                <a:gd name="connsiteX308" fmla="*/ 1856292 w 2591383"/>
                <a:gd name="connsiteY308" fmla="*/ 258 h 3116265"/>
                <a:gd name="connsiteX309" fmla="*/ 1818499 w 2591383"/>
                <a:gd name="connsiteY309" fmla="*/ 19880 h 3116265"/>
                <a:gd name="connsiteX310" fmla="*/ 1983990 w 2591383"/>
                <a:gd name="connsiteY310" fmla="*/ 42243 h 3116265"/>
                <a:gd name="connsiteX311" fmla="*/ 2053277 w 2591383"/>
                <a:gd name="connsiteY311" fmla="*/ 8700 h 3116265"/>
                <a:gd name="connsiteX312" fmla="*/ 2055257 w 2591383"/>
                <a:gd name="connsiteY312" fmla="*/ 0 h 3116265"/>
                <a:gd name="connsiteX313" fmla="*/ 2137802 w 2591383"/>
                <a:gd name="connsiteY313" fmla="*/ 0 h 3116265"/>
                <a:gd name="connsiteX314" fmla="*/ 2128474 w 2591383"/>
                <a:gd name="connsiteY314" fmla="*/ 11345 h 3116265"/>
                <a:gd name="connsiteX315" fmla="*/ 2034180 w 2591383"/>
                <a:gd name="connsiteY315" fmla="*/ 113824 h 3116265"/>
                <a:gd name="connsiteX316" fmla="*/ 1891034 w 2591383"/>
                <a:gd name="connsiteY316" fmla="*/ 117580 h 3116265"/>
                <a:gd name="connsiteX317" fmla="*/ 1830762 w 2591383"/>
                <a:gd name="connsiteY317" fmla="*/ 83773 h 3116265"/>
                <a:gd name="connsiteX318" fmla="*/ 1883500 w 2591383"/>
                <a:gd name="connsiteY318" fmla="*/ 245297 h 3116265"/>
                <a:gd name="connsiteX319" fmla="*/ 1804392 w 2591383"/>
                <a:gd name="connsiteY319" fmla="*/ 429359 h 3116265"/>
                <a:gd name="connsiteX320" fmla="*/ 1631110 w 2591383"/>
                <a:gd name="connsiteY320" fmla="*/ 466923 h 3116265"/>
                <a:gd name="connsiteX321" fmla="*/ 1608508 w 2591383"/>
                <a:gd name="connsiteY321" fmla="*/ 440628 h 3116265"/>
                <a:gd name="connsiteX322" fmla="*/ 1796858 w 2591383"/>
                <a:gd name="connsiteY322" fmla="*/ 177682 h 3116265"/>
                <a:gd name="connsiteX323" fmla="*/ 1740353 w 2591383"/>
                <a:gd name="connsiteY323" fmla="*/ 4889 h 3116265"/>
                <a:gd name="connsiteX324" fmla="*/ 403270 w 2591383"/>
                <a:gd name="connsiteY324" fmla="*/ 0 h 3116265"/>
                <a:gd name="connsiteX325" fmla="*/ 449420 w 2591383"/>
                <a:gd name="connsiteY325" fmla="*/ 0 h 3116265"/>
                <a:gd name="connsiteX326" fmla="*/ 497115 w 2591383"/>
                <a:gd name="connsiteY326" fmla="*/ 27551 h 3116265"/>
                <a:gd name="connsiteX327" fmla="*/ 493557 w 2591383"/>
                <a:gd name="connsiteY327" fmla="*/ 0 h 3116265"/>
                <a:gd name="connsiteX328" fmla="*/ 526616 w 2591383"/>
                <a:gd name="connsiteY328" fmla="*/ 0 h 3116265"/>
                <a:gd name="connsiteX329" fmla="*/ 534128 w 2591383"/>
                <a:gd name="connsiteY329" fmla="*/ 15874 h 3116265"/>
                <a:gd name="connsiteX330" fmla="*/ 552458 w 2591383"/>
                <a:gd name="connsiteY330" fmla="*/ 1736 h 3116265"/>
                <a:gd name="connsiteX331" fmla="*/ 553818 w 2591383"/>
                <a:gd name="connsiteY331" fmla="*/ 0 h 3116265"/>
                <a:gd name="connsiteX332" fmla="*/ 619691 w 2591383"/>
                <a:gd name="connsiteY332" fmla="*/ 0 h 3116265"/>
                <a:gd name="connsiteX333" fmla="*/ 626647 w 2591383"/>
                <a:gd name="connsiteY333" fmla="*/ 25431 h 3116265"/>
                <a:gd name="connsiteX334" fmla="*/ 613800 w 2591383"/>
                <a:gd name="connsiteY334" fmla="*/ 147518 h 3116265"/>
                <a:gd name="connsiteX335" fmla="*/ 700449 w 2591383"/>
                <a:gd name="connsiteY335" fmla="*/ 196403 h 3116265"/>
                <a:gd name="connsiteX336" fmla="*/ 625102 w 2591383"/>
                <a:gd name="connsiteY336" fmla="*/ 218966 h 3116265"/>
                <a:gd name="connsiteX337" fmla="*/ 421665 w 2591383"/>
                <a:gd name="connsiteY337" fmla="*/ 343059 h 3116265"/>
                <a:gd name="connsiteX338" fmla="*/ 380224 w 2591383"/>
                <a:gd name="connsiteY338" fmla="*/ 403225 h 3116265"/>
                <a:gd name="connsiteX339" fmla="*/ 749424 w 2591383"/>
                <a:gd name="connsiteY339" fmla="*/ 309215 h 3116265"/>
                <a:gd name="connsiteX340" fmla="*/ 790865 w 2591383"/>
                <a:gd name="connsiteY340" fmla="*/ 166320 h 3116265"/>
                <a:gd name="connsiteX341" fmla="*/ 787098 w 2591383"/>
                <a:gd name="connsiteY341" fmla="*/ 162560 h 3116265"/>
                <a:gd name="connsiteX342" fmla="*/ 775796 w 2591383"/>
                <a:gd name="connsiteY342" fmla="*/ 177602 h 3116265"/>
                <a:gd name="connsiteX343" fmla="*/ 760727 w 2591383"/>
                <a:gd name="connsiteY343" fmla="*/ 170081 h 3116265"/>
                <a:gd name="connsiteX344" fmla="*/ 764494 w 2591383"/>
                <a:gd name="connsiteY344" fmla="*/ 139998 h 3116265"/>
                <a:gd name="connsiteX345" fmla="*/ 662775 w 2591383"/>
                <a:gd name="connsiteY345" fmla="*/ 45988 h 3116265"/>
                <a:gd name="connsiteX346" fmla="*/ 662775 w 2591383"/>
                <a:gd name="connsiteY346" fmla="*/ 30946 h 3116265"/>
                <a:gd name="connsiteX347" fmla="*/ 828539 w 2591383"/>
                <a:gd name="connsiteY347" fmla="*/ 151279 h 3116265"/>
                <a:gd name="connsiteX348" fmla="*/ 881282 w 2591383"/>
                <a:gd name="connsiteY348" fmla="*/ 128716 h 3116265"/>
                <a:gd name="connsiteX349" fmla="*/ 883806 w 2591383"/>
                <a:gd name="connsiteY349" fmla="*/ 40546 h 3116265"/>
                <a:gd name="connsiteX350" fmla="*/ 884966 w 2591383"/>
                <a:gd name="connsiteY350" fmla="*/ 0 h 3116265"/>
                <a:gd name="connsiteX351" fmla="*/ 925556 w 2591383"/>
                <a:gd name="connsiteY351" fmla="*/ 0 h 3116265"/>
                <a:gd name="connsiteX352" fmla="*/ 918117 w 2591383"/>
                <a:gd name="connsiteY352" fmla="*/ 17542 h 3116265"/>
                <a:gd name="connsiteX353" fmla="*/ 910640 w 2591383"/>
                <a:gd name="connsiteY353" fmla="*/ 110164 h 3116265"/>
                <a:gd name="connsiteX354" fmla="*/ 959623 w 2591383"/>
                <a:gd name="connsiteY354" fmla="*/ 132761 h 3116265"/>
                <a:gd name="connsiteX355" fmla="*/ 995006 w 2591383"/>
                <a:gd name="connsiteY355" fmla="*/ 43140 h 3116265"/>
                <a:gd name="connsiteX356" fmla="*/ 1022658 w 2591383"/>
                <a:gd name="connsiteY356" fmla="*/ 0 h 3116265"/>
                <a:gd name="connsiteX357" fmla="*/ 1051761 w 2591383"/>
                <a:gd name="connsiteY357" fmla="*/ 0 h 3116265"/>
                <a:gd name="connsiteX358" fmla="*/ 1036733 w 2591383"/>
                <a:gd name="connsiteY358" fmla="*/ 19421 h 3116265"/>
                <a:gd name="connsiteX359" fmla="*/ 1004732 w 2591383"/>
                <a:gd name="connsiteY359" fmla="*/ 83887 h 3116265"/>
                <a:gd name="connsiteX360" fmla="*/ 982101 w 2591383"/>
                <a:gd name="connsiteY360" fmla="*/ 208001 h 3116265"/>
                <a:gd name="connsiteX361" fmla="*/ 1008504 w 2591383"/>
                <a:gd name="connsiteY361" fmla="*/ 196718 h 3116265"/>
                <a:gd name="connsiteX362" fmla="*/ 978329 w 2591383"/>
                <a:gd name="connsiteY362" fmla="*/ 313311 h 3116265"/>
                <a:gd name="connsiteX363" fmla="*/ 1008504 w 2591383"/>
                <a:gd name="connsiteY363" fmla="*/ 358443 h 3116265"/>
                <a:gd name="connsiteX364" fmla="*/ 1023591 w 2591383"/>
                <a:gd name="connsiteY364" fmla="*/ 335877 h 3116265"/>
                <a:gd name="connsiteX365" fmla="*/ 1053765 w 2591383"/>
                <a:gd name="connsiteY365" fmla="*/ 384770 h 3116265"/>
                <a:gd name="connsiteX366" fmla="*/ 1027363 w 2591383"/>
                <a:gd name="connsiteY366" fmla="*/ 403576 h 3116265"/>
                <a:gd name="connsiteX367" fmla="*/ 1016047 w 2591383"/>
                <a:gd name="connsiteY367" fmla="*/ 467513 h 3116265"/>
                <a:gd name="connsiteX368" fmla="*/ 1110342 w 2591383"/>
                <a:gd name="connsiteY368" fmla="*/ 569062 h 3116265"/>
                <a:gd name="connsiteX369" fmla="*/ 1408315 w 2591383"/>
                <a:gd name="connsiteY369" fmla="*/ 561539 h 3116265"/>
                <a:gd name="connsiteX370" fmla="*/ 1434717 w 2591383"/>
                <a:gd name="connsiteY370" fmla="*/ 535212 h 3116265"/>
                <a:gd name="connsiteX371" fmla="*/ 1065081 w 2591383"/>
                <a:gd name="connsiteY371" fmla="*/ 392293 h 3116265"/>
                <a:gd name="connsiteX372" fmla="*/ 1068852 w 2591383"/>
                <a:gd name="connsiteY372" fmla="*/ 384770 h 3116265"/>
                <a:gd name="connsiteX373" fmla="*/ 1215953 w 2591383"/>
                <a:gd name="connsiteY373" fmla="*/ 471274 h 3116265"/>
                <a:gd name="connsiteX374" fmla="*/ 1442261 w 2591383"/>
                <a:gd name="connsiteY374" fmla="*/ 501363 h 3116265"/>
                <a:gd name="connsiteX375" fmla="*/ 1378140 w 2591383"/>
                <a:gd name="connsiteY375" fmla="*/ 388532 h 3116265"/>
                <a:gd name="connsiteX376" fmla="*/ 1076396 w 2591383"/>
                <a:gd name="connsiteY376" fmla="*/ 241851 h 3116265"/>
                <a:gd name="connsiteX377" fmla="*/ 1072624 w 2591383"/>
                <a:gd name="connsiteY377" fmla="*/ 230568 h 3116265"/>
                <a:gd name="connsiteX378" fmla="*/ 1193322 w 2591383"/>
                <a:gd name="connsiteY378" fmla="*/ 117736 h 3116265"/>
                <a:gd name="connsiteX379" fmla="*/ 1225088 w 2591383"/>
                <a:gd name="connsiteY379" fmla="*/ 55209 h 3116265"/>
                <a:gd name="connsiteX380" fmla="*/ 1230817 w 2591383"/>
                <a:gd name="connsiteY380" fmla="*/ 0 h 3116265"/>
                <a:gd name="connsiteX381" fmla="*/ 1264709 w 2591383"/>
                <a:gd name="connsiteY381" fmla="*/ 0 h 3116265"/>
                <a:gd name="connsiteX382" fmla="*/ 1264441 w 2591383"/>
                <a:gd name="connsiteY382" fmla="*/ 18334 h 3116265"/>
                <a:gd name="connsiteX383" fmla="*/ 1137338 w 2591383"/>
                <a:gd name="connsiteY383" fmla="*/ 215429 h 3116265"/>
                <a:gd name="connsiteX384" fmla="*/ 1144870 w 2591383"/>
                <a:gd name="connsiteY384" fmla="*/ 230459 h 3116265"/>
                <a:gd name="connsiteX385" fmla="*/ 1329405 w 2591383"/>
                <a:gd name="connsiteY385" fmla="*/ 286822 h 3116265"/>
                <a:gd name="connsiteX386" fmla="*/ 1408491 w 2591383"/>
                <a:gd name="connsiteY386" fmla="*/ 249247 h 3116265"/>
                <a:gd name="connsiteX387" fmla="*/ 1299277 w 2591383"/>
                <a:gd name="connsiteY387" fmla="*/ 136520 h 3116265"/>
                <a:gd name="connsiteX388" fmla="*/ 1297887 w 2591383"/>
                <a:gd name="connsiteY388" fmla="*/ 15639 h 3116265"/>
                <a:gd name="connsiteX389" fmla="*/ 1289349 w 2591383"/>
                <a:gd name="connsiteY389" fmla="*/ 0 h 3116265"/>
                <a:gd name="connsiteX390" fmla="*/ 1347188 w 2591383"/>
                <a:gd name="connsiteY390" fmla="*/ 0 h 3116265"/>
                <a:gd name="connsiteX391" fmla="*/ 1340615 w 2591383"/>
                <a:gd name="connsiteY391" fmla="*/ 12578 h 3116265"/>
                <a:gd name="connsiteX392" fmla="*/ 1324787 w 2591383"/>
                <a:gd name="connsiteY392" fmla="*/ 72442 h 3116265"/>
                <a:gd name="connsiteX393" fmla="*/ 1422695 w 2591383"/>
                <a:gd name="connsiteY393" fmla="*/ 8524 h 3116265"/>
                <a:gd name="connsiteX394" fmla="*/ 1426389 w 2591383"/>
                <a:gd name="connsiteY394" fmla="*/ 0 h 3116265"/>
                <a:gd name="connsiteX395" fmla="*/ 1456391 w 2591383"/>
                <a:gd name="connsiteY395" fmla="*/ 0 h 3116265"/>
                <a:gd name="connsiteX396" fmla="*/ 1427321 w 2591383"/>
                <a:gd name="connsiteY396" fmla="*/ 46338 h 3116265"/>
                <a:gd name="connsiteX397" fmla="*/ 1340703 w 2591383"/>
                <a:gd name="connsiteY397" fmla="*/ 155308 h 3116265"/>
                <a:gd name="connsiteX398" fmla="*/ 1453683 w 2591383"/>
                <a:gd name="connsiteY398" fmla="*/ 226701 h 3116265"/>
                <a:gd name="connsiteX399" fmla="*/ 1581728 w 2591383"/>
                <a:gd name="connsiteY399" fmla="*/ 72641 h 3116265"/>
                <a:gd name="connsiteX400" fmla="*/ 1587646 w 2591383"/>
                <a:gd name="connsiteY400" fmla="*/ 0 h 3116265"/>
                <a:gd name="connsiteX401" fmla="*/ 1619707 w 2591383"/>
                <a:gd name="connsiteY401" fmla="*/ 0 h 3116265"/>
                <a:gd name="connsiteX402" fmla="*/ 1619986 w 2591383"/>
                <a:gd name="connsiteY402" fmla="*/ 16158 h 3116265"/>
                <a:gd name="connsiteX403" fmla="*/ 1616042 w 2591383"/>
                <a:gd name="connsiteY403" fmla="*/ 53722 h 3116265"/>
                <a:gd name="connsiteX404" fmla="*/ 1461594 w 2591383"/>
                <a:gd name="connsiteY404" fmla="*/ 470679 h 3116265"/>
                <a:gd name="connsiteX405" fmla="*/ 1503031 w 2591383"/>
                <a:gd name="connsiteY405" fmla="*/ 534538 h 3116265"/>
                <a:gd name="connsiteX406" fmla="*/ 1548235 w 2591383"/>
                <a:gd name="connsiteY406" fmla="*/ 560832 h 3116265"/>
                <a:gd name="connsiteX407" fmla="*/ 1691382 w 2591383"/>
                <a:gd name="connsiteY407" fmla="*/ 500730 h 3116265"/>
                <a:gd name="connsiteX408" fmla="*/ 1932471 w 2591383"/>
                <a:gd name="connsiteY408" fmla="*/ 523269 h 3116265"/>
                <a:gd name="connsiteX409" fmla="*/ 1940005 w 2591383"/>
                <a:gd name="connsiteY409" fmla="*/ 549563 h 3116265"/>
                <a:gd name="connsiteX410" fmla="*/ 1793091 w 2591383"/>
                <a:gd name="connsiteY410" fmla="*/ 688549 h 3116265"/>
                <a:gd name="connsiteX411" fmla="*/ 1472895 w 2591383"/>
                <a:gd name="connsiteY411" fmla="*/ 560832 h 3116265"/>
                <a:gd name="connsiteX412" fmla="*/ 1446526 w 2591383"/>
                <a:gd name="connsiteY412" fmla="*/ 594640 h 3116265"/>
                <a:gd name="connsiteX413" fmla="*/ 1529400 w 2591383"/>
                <a:gd name="connsiteY413" fmla="*/ 778702 h 3116265"/>
                <a:gd name="connsiteX414" fmla="*/ 1729052 w 2591383"/>
                <a:gd name="connsiteY414" fmla="*/ 857586 h 3116265"/>
                <a:gd name="connsiteX415" fmla="*/ 1808159 w 2591383"/>
                <a:gd name="connsiteY415" fmla="*/ 947739 h 3116265"/>
                <a:gd name="connsiteX416" fmla="*/ 1970141 w 2591383"/>
                <a:gd name="connsiteY416" fmla="*/ 508243 h 3116265"/>
                <a:gd name="connsiteX417" fmla="*/ 2075617 w 2591383"/>
                <a:gd name="connsiteY417" fmla="*/ 158900 h 3116265"/>
                <a:gd name="connsiteX418" fmla="*/ 2237599 w 2591383"/>
                <a:gd name="connsiteY418" fmla="*/ 1132 h 3116265"/>
                <a:gd name="connsiteX419" fmla="*/ 2236202 w 2591383"/>
                <a:gd name="connsiteY419" fmla="*/ 0 h 3116265"/>
                <a:gd name="connsiteX420" fmla="*/ 2277637 w 2591383"/>
                <a:gd name="connsiteY420" fmla="*/ 0 h 3116265"/>
                <a:gd name="connsiteX421" fmla="*/ 2289740 w 2591383"/>
                <a:gd name="connsiteY421" fmla="*/ 12520 h 3116265"/>
                <a:gd name="connsiteX422" fmla="*/ 1969628 w 2591383"/>
                <a:gd name="connsiteY422" fmla="*/ 617487 h 3116265"/>
                <a:gd name="connsiteX423" fmla="*/ 1871711 w 2591383"/>
                <a:gd name="connsiteY423" fmla="*/ 914335 h 3116265"/>
                <a:gd name="connsiteX424" fmla="*/ 1419789 w 2591383"/>
                <a:gd name="connsiteY424" fmla="*/ 1147304 h 3116265"/>
                <a:gd name="connsiteX425" fmla="*/ 1370831 w 2591383"/>
                <a:gd name="connsiteY425" fmla="*/ 1147304 h 3116265"/>
                <a:gd name="connsiteX426" fmla="*/ 1359533 w 2591383"/>
                <a:gd name="connsiteY426" fmla="*/ 1369000 h 3116265"/>
                <a:gd name="connsiteX427" fmla="*/ 1141104 w 2591383"/>
                <a:gd name="connsiteY427" fmla="*/ 1793604 h 3116265"/>
                <a:gd name="connsiteX428" fmla="*/ 647755 w 2591383"/>
                <a:gd name="connsiteY428" fmla="*/ 1962694 h 3116265"/>
                <a:gd name="connsiteX429" fmla="*/ 636457 w 2591383"/>
                <a:gd name="connsiteY429" fmla="*/ 1981482 h 3116265"/>
                <a:gd name="connsiteX430" fmla="*/ 617627 w 2591383"/>
                <a:gd name="connsiteY430" fmla="*/ 2203178 h 3116265"/>
                <a:gd name="connsiteX431" fmla="*/ 625159 w 2591383"/>
                <a:gd name="connsiteY431" fmla="*/ 2210693 h 3116265"/>
                <a:gd name="connsiteX432" fmla="*/ 674118 w 2591383"/>
                <a:gd name="connsiteY432" fmla="*/ 2097966 h 3116265"/>
                <a:gd name="connsiteX433" fmla="*/ 659053 w 2591383"/>
                <a:gd name="connsiteY433" fmla="*/ 2004027 h 3116265"/>
                <a:gd name="connsiteX434" fmla="*/ 997995 w 2591383"/>
                <a:gd name="connsiteY434" fmla="*/ 1925119 h 3116265"/>
                <a:gd name="connsiteX435" fmla="*/ 1265382 w 2591383"/>
                <a:gd name="connsiteY435" fmla="*/ 1744756 h 3116265"/>
                <a:gd name="connsiteX436" fmla="*/ 1400959 w 2591383"/>
                <a:gd name="connsiteY436" fmla="*/ 1177364 h 3116265"/>
                <a:gd name="connsiteX437" fmla="*/ 1604324 w 2591383"/>
                <a:gd name="connsiteY437" fmla="*/ 1139789 h 3116265"/>
                <a:gd name="connsiteX438" fmla="*/ 1901840 w 2591383"/>
                <a:gd name="connsiteY438" fmla="*/ 951910 h 3116265"/>
                <a:gd name="connsiteX439" fmla="*/ 2093907 w 2591383"/>
                <a:gd name="connsiteY439" fmla="*/ 290580 h 3116265"/>
                <a:gd name="connsiteX440" fmla="*/ 2357528 w 2591383"/>
                <a:gd name="connsiteY440" fmla="*/ 5005 h 3116265"/>
                <a:gd name="connsiteX441" fmla="*/ 2357528 w 2591383"/>
                <a:gd name="connsiteY441" fmla="*/ 3596 h 3116265"/>
                <a:gd name="connsiteX442" fmla="*/ 2357528 w 2591383"/>
                <a:gd name="connsiteY442" fmla="*/ 0 h 3116265"/>
                <a:gd name="connsiteX443" fmla="*/ 2561429 w 2591383"/>
                <a:gd name="connsiteY443" fmla="*/ 0 h 3116265"/>
                <a:gd name="connsiteX444" fmla="*/ 2549595 w 2591383"/>
                <a:gd name="connsiteY444" fmla="*/ 27551 h 3116265"/>
                <a:gd name="connsiteX445" fmla="*/ 2591021 w 2591383"/>
                <a:gd name="connsiteY445" fmla="*/ 35066 h 3116265"/>
                <a:gd name="connsiteX446" fmla="*/ 2591021 w 2591383"/>
                <a:gd name="connsiteY446" fmla="*/ 42581 h 3116265"/>
                <a:gd name="connsiteX447" fmla="*/ 2248313 w 2591383"/>
                <a:gd name="connsiteY447" fmla="*/ 335670 h 3116265"/>
                <a:gd name="connsiteX448" fmla="*/ 2090141 w 2591383"/>
                <a:gd name="connsiteY448" fmla="*/ 906820 h 3116265"/>
                <a:gd name="connsiteX449" fmla="*/ 1807689 w 2591383"/>
                <a:gd name="connsiteY449" fmla="*/ 1248758 h 3116265"/>
                <a:gd name="connsiteX450" fmla="*/ 1581728 w 2591383"/>
                <a:gd name="connsiteY450" fmla="*/ 1342697 h 3116265"/>
                <a:gd name="connsiteX451" fmla="*/ 1562898 w 2591383"/>
                <a:gd name="connsiteY451" fmla="*/ 1489242 h 3116265"/>
                <a:gd name="connsiteX452" fmla="*/ 1254084 w 2591383"/>
                <a:gd name="connsiteY452" fmla="*/ 1985240 h 3116265"/>
                <a:gd name="connsiteX453" fmla="*/ 862418 w 2591383"/>
                <a:gd name="connsiteY453" fmla="*/ 2143057 h 3116265"/>
                <a:gd name="connsiteX454" fmla="*/ 802162 w 2591383"/>
                <a:gd name="connsiteY454" fmla="*/ 2379783 h 3116265"/>
                <a:gd name="connsiteX455" fmla="*/ 301282 w 2591383"/>
                <a:gd name="connsiteY455" fmla="*/ 3011054 h 3116265"/>
                <a:gd name="connsiteX456" fmla="*/ 0 w 2591383"/>
                <a:gd name="connsiteY456" fmla="*/ 3116265 h 3116265"/>
                <a:gd name="connsiteX457" fmla="*/ 0 w 2591383"/>
                <a:gd name="connsiteY457" fmla="*/ 3086205 h 3116265"/>
                <a:gd name="connsiteX458" fmla="*/ 338942 w 2591383"/>
                <a:gd name="connsiteY458" fmla="*/ 2958448 h 3116265"/>
                <a:gd name="connsiteX459" fmla="*/ 734374 w 2591383"/>
                <a:gd name="connsiteY459" fmla="*/ 2522571 h 3116265"/>
                <a:gd name="connsiteX460" fmla="*/ 805928 w 2591383"/>
                <a:gd name="connsiteY460" fmla="*/ 2252026 h 3116265"/>
                <a:gd name="connsiteX461" fmla="*/ 839822 w 2591383"/>
                <a:gd name="connsiteY461" fmla="*/ 2124269 h 3116265"/>
                <a:gd name="connsiteX462" fmla="*/ 1084614 w 2591383"/>
                <a:gd name="connsiteY462" fmla="*/ 2060391 h 3116265"/>
                <a:gd name="connsiteX463" fmla="*/ 1540302 w 2591383"/>
                <a:gd name="connsiteY463" fmla="*/ 1459181 h 3116265"/>
                <a:gd name="connsiteX464" fmla="*/ 1559132 w 2591383"/>
                <a:gd name="connsiteY464" fmla="*/ 1320151 h 3116265"/>
                <a:gd name="connsiteX465" fmla="*/ 2048714 w 2591383"/>
                <a:gd name="connsiteY465" fmla="*/ 944395 h 3116265"/>
                <a:gd name="connsiteX466" fmla="*/ 2180525 w 2591383"/>
                <a:gd name="connsiteY466" fmla="*/ 433367 h 3116265"/>
                <a:gd name="connsiteX467" fmla="*/ 2530765 w 2591383"/>
                <a:gd name="connsiteY467" fmla="*/ 35066 h 3116265"/>
                <a:gd name="connsiteX468" fmla="*/ 2523233 w 2591383"/>
                <a:gd name="connsiteY468" fmla="*/ 35066 h 3116265"/>
                <a:gd name="connsiteX469" fmla="*/ 2161695 w 2591383"/>
                <a:gd name="connsiteY469" fmla="*/ 392034 h 3116265"/>
                <a:gd name="connsiteX470" fmla="*/ 2029884 w 2591383"/>
                <a:gd name="connsiteY470" fmla="*/ 899305 h 3116265"/>
                <a:gd name="connsiteX471" fmla="*/ 1600558 w 2591383"/>
                <a:gd name="connsiteY471" fmla="*/ 1278818 h 3116265"/>
                <a:gd name="connsiteX472" fmla="*/ 1510174 w 2591383"/>
                <a:gd name="connsiteY472" fmla="*/ 1312636 h 3116265"/>
                <a:gd name="connsiteX473" fmla="*/ 1374597 w 2591383"/>
                <a:gd name="connsiteY473" fmla="*/ 1782331 h 3116265"/>
                <a:gd name="connsiteX474" fmla="*/ 805928 w 2591383"/>
                <a:gd name="connsiteY474" fmla="*/ 2116754 h 3116265"/>
                <a:gd name="connsiteX475" fmla="*/ 749438 w 2591383"/>
                <a:gd name="connsiteY475" fmla="*/ 2267057 h 3116265"/>
                <a:gd name="connsiteX476" fmla="*/ 576201 w 2591383"/>
                <a:gd name="connsiteY476" fmla="*/ 2684146 h 3116265"/>
                <a:gd name="connsiteX477" fmla="*/ 154407 w 2591383"/>
                <a:gd name="connsiteY477" fmla="*/ 3007296 h 3116265"/>
                <a:gd name="connsiteX478" fmla="*/ 0 w 2591383"/>
                <a:gd name="connsiteY478" fmla="*/ 3048629 h 3116265"/>
                <a:gd name="connsiteX479" fmla="*/ 0 w 2591383"/>
                <a:gd name="connsiteY479" fmla="*/ 2920872 h 3116265"/>
                <a:gd name="connsiteX480" fmla="*/ 37660 w 2591383"/>
                <a:gd name="connsiteY480" fmla="*/ 2913357 h 3116265"/>
                <a:gd name="connsiteX481" fmla="*/ 335176 w 2591383"/>
                <a:gd name="connsiteY481" fmla="*/ 2721721 h 3116265"/>
                <a:gd name="connsiteX482" fmla="*/ 316346 w 2591383"/>
                <a:gd name="connsiteY482" fmla="*/ 2721721 h 3116265"/>
                <a:gd name="connsiteX483" fmla="*/ 0 w 2591383"/>
                <a:gd name="connsiteY483" fmla="*/ 2883297 h 3116265"/>
                <a:gd name="connsiteX484" fmla="*/ 0 w 2591383"/>
                <a:gd name="connsiteY484" fmla="*/ 2849478 h 3116265"/>
                <a:gd name="connsiteX485" fmla="*/ 33894 w 2591383"/>
                <a:gd name="connsiteY485" fmla="*/ 2845721 h 3116265"/>
                <a:gd name="connsiteX486" fmla="*/ 45192 w 2591383"/>
                <a:gd name="connsiteY486" fmla="*/ 2834448 h 3116265"/>
                <a:gd name="connsiteX487" fmla="*/ 7532 w 2591383"/>
                <a:gd name="connsiteY487" fmla="*/ 2639055 h 3116265"/>
                <a:gd name="connsiteX488" fmla="*/ 105449 w 2591383"/>
                <a:gd name="connsiteY488" fmla="*/ 2518813 h 3116265"/>
                <a:gd name="connsiteX489" fmla="*/ 37660 w 2591383"/>
                <a:gd name="connsiteY489" fmla="*/ 2458692 h 3116265"/>
                <a:gd name="connsiteX490" fmla="*/ 0 w 2591383"/>
                <a:gd name="connsiteY490" fmla="*/ 2503783 h 3116265"/>
                <a:gd name="connsiteX491" fmla="*/ 0 w 2591383"/>
                <a:gd name="connsiteY491" fmla="*/ 2462450 h 3116265"/>
                <a:gd name="connsiteX492" fmla="*/ 26362 w 2591383"/>
                <a:gd name="connsiteY492" fmla="*/ 2421117 h 3116265"/>
                <a:gd name="connsiteX493" fmla="*/ 0 w 2591383"/>
                <a:gd name="connsiteY493" fmla="*/ 2248269 h 3116265"/>
                <a:gd name="connsiteX494" fmla="*/ 0 w 2591383"/>
                <a:gd name="connsiteY494" fmla="*/ 2203178 h 3116265"/>
                <a:gd name="connsiteX495" fmla="*/ 30128 w 2591383"/>
                <a:gd name="connsiteY495" fmla="*/ 2169360 h 3116265"/>
                <a:gd name="connsiteX496" fmla="*/ 33894 w 2591383"/>
                <a:gd name="connsiteY496" fmla="*/ 2124269 h 3116265"/>
                <a:gd name="connsiteX497" fmla="*/ 0 w 2591383"/>
                <a:gd name="connsiteY497" fmla="*/ 2161845 h 3116265"/>
                <a:gd name="connsiteX498" fmla="*/ 0 w 2591383"/>
                <a:gd name="connsiteY498" fmla="*/ 2109239 h 3116265"/>
                <a:gd name="connsiteX499" fmla="*/ 0 w 2591383"/>
                <a:gd name="connsiteY499" fmla="*/ 2079179 h 3116265"/>
                <a:gd name="connsiteX500" fmla="*/ 0 w 2591383"/>
                <a:gd name="connsiteY500" fmla="*/ 2026573 h 3116265"/>
                <a:gd name="connsiteX501" fmla="*/ 33894 w 2591383"/>
                <a:gd name="connsiteY501" fmla="*/ 2067906 h 3116265"/>
                <a:gd name="connsiteX502" fmla="*/ 0 w 2591383"/>
                <a:gd name="connsiteY502" fmla="*/ 1996512 h 3116265"/>
                <a:gd name="connsiteX503" fmla="*/ 0 w 2591383"/>
                <a:gd name="connsiteY503" fmla="*/ 1958937 h 3116265"/>
                <a:gd name="connsiteX504" fmla="*/ 37660 w 2591383"/>
                <a:gd name="connsiteY504" fmla="*/ 1977724 h 3116265"/>
                <a:gd name="connsiteX505" fmla="*/ 158173 w 2591383"/>
                <a:gd name="connsiteY505" fmla="*/ 1834937 h 3116265"/>
                <a:gd name="connsiteX506" fmla="*/ 131811 w 2591383"/>
                <a:gd name="connsiteY506" fmla="*/ 1707180 h 3116265"/>
                <a:gd name="connsiteX507" fmla="*/ 0 w 2591383"/>
                <a:gd name="connsiteY507" fmla="*/ 1853725 h 3116265"/>
                <a:gd name="connsiteX508" fmla="*/ 0 w 2591383"/>
                <a:gd name="connsiteY508" fmla="*/ 1793604 h 3116265"/>
                <a:gd name="connsiteX509" fmla="*/ 79087 w 2591383"/>
                <a:gd name="connsiteY509" fmla="*/ 1707180 h 3116265"/>
                <a:gd name="connsiteX510" fmla="*/ 86619 w 2591383"/>
                <a:gd name="connsiteY510" fmla="*/ 1688392 h 3116265"/>
                <a:gd name="connsiteX511" fmla="*/ 37660 w 2591383"/>
                <a:gd name="connsiteY511" fmla="*/ 1692150 h 3116265"/>
                <a:gd name="connsiteX512" fmla="*/ 0 w 2591383"/>
                <a:gd name="connsiteY512" fmla="*/ 1710938 h 3116265"/>
                <a:gd name="connsiteX513" fmla="*/ 0 w 2591383"/>
                <a:gd name="connsiteY513" fmla="*/ 1677120 h 3116265"/>
                <a:gd name="connsiteX514" fmla="*/ 139343 w 2591383"/>
                <a:gd name="connsiteY514" fmla="*/ 1635786 h 3116265"/>
                <a:gd name="connsiteX515" fmla="*/ 180769 w 2591383"/>
                <a:gd name="connsiteY515" fmla="*/ 1714695 h 3116265"/>
                <a:gd name="connsiteX516" fmla="*/ 112981 w 2591383"/>
                <a:gd name="connsiteY516" fmla="*/ 1973967 h 3116265"/>
                <a:gd name="connsiteX517" fmla="*/ 256089 w 2591383"/>
                <a:gd name="connsiteY517" fmla="*/ 2019058 h 3116265"/>
                <a:gd name="connsiteX518" fmla="*/ 497115 w 2591383"/>
                <a:gd name="connsiteY518" fmla="*/ 1853725 h 3116265"/>
                <a:gd name="connsiteX519" fmla="*/ 451922 w 2591383"/>
                <a:gd name="connsiteY519" fmla="*/ 1801119 h 3116265"/>
                <a:gd name="connsiteX520" fmla="*/ 384134 w 2591383"/>
                <a:gd name="connsiteY520" fmla="*/ 1714695 h 3116265"/>
                <a:gd name="connsiteX521" fmla="*/ 640223 w 2591383"/>
                <a:gd name="connsiteY521" fmla="*/ 1729725 h 3116265"/>
                <a:gd name="connsiteX522" fmla="*/ 719310 w 2591383"/>
                <a:gd name="connsiteY522" fmla="*/ 1786089 h 3116265"/>
                <a:gd name="connsiteX523" fmla="*/ 787098 w 2591383"/>
                <a:gd name="connsiteY523" fmla="*/ 1586938 h 3116265"/>
                <a:gd name="connsiteX524" fmla="*/ 768268 w 2591383"/>
                <a:gd name="connsiteY524" fmla="*/ 1586938 h 3116265"/>
                <a:gd name="connsiteX525" fmla="*/ 621393 w 2591383"/>
                <a:gd name="connsiteY525" fmla="*/ 1643302 h 3116265"/>
                <a:gd name="connsiteX526" fmla="*/ 436858 w 2591383"/>
                <a:gd name="connsiteY526" fmla="*/ 1492999 h 3116265"/>
                <a:gd name="connsiteX527" fmla="*/ 444390 w 2591383"/>
                <a:gd name="connsiteY527" fmla="*/ 1477969 h 3116265"/>
                <a:gd name="connsiteX528" fmla="*/ 662819 w 2591383"/>
                <a:gd name="connsiteY528" fmla="*/ 1455424 h 3116265"/>
                <a:gd name="connsiteX529" fmla="*/ 824758 w 2591383"/>
                <a:gd name="connsiteY529" fmla="*/ 1538090 h 3116265"/>
                <a:gd name="connsiteX530" fmla="*/ 854886 w 2591383"/>
                <a:gd name="connsiteY530" fmla="*/ 1489242 h 3116265"/>
                <a:gd name="connsiteX531" fmla="*/ 738140 w 2591383"/>
                <a:gd name="connsiteY531" fmla="*/ 1462939 h 3116265"/>
                <a:gd name="connsiteX532" fmla="*/ 625159 w 2591383"/>
                <a:gd name="connsiteY532" fmla="*/ 1425363 h 3116265"/>
                <a:gd name="connsiteX533" fmla="*/ 436858 w 2591383"/>
                <a:gd name="connsiteY533" fmla="*/ 1320151 h 3116265"/>
                <a:gd name="connsiteX534" fmla="*/ 357772 w 2591383"/>
                <a:gd name="connsiteY534" fmla="*/ 1331424 h 3116265"/>
                <a:gd name="connsiteX535" fmla="*/ 320112 w 2591383"/>
                <a:gd name="connsiteY535" fmla="*/ 1372757 h 3116265"/>
                <a:gd name="connsiteX536" fmla="*/ 342708 w 2591383"/>
                <a:gd name="connsiteY536" fmla="*/ 1665847 h 3116265"/>
                <a:gd name="connsiteX537" fmla="*/ 323878 w 2591383"/>
                <a:gd name="connsiteY537" fmla="*/ 1774816 h 3116265"/>
                <a:gd name="connsiteX538" fmla="*/ 316346 w 2591383"/>
                <a:gd name="connsiteY538" fmla="*/ 1771059 h 3116265"/>
                <a:gd name="connsiteX539" fmla="*/ 177003 w 2591383"/>
                <a:gd name="connsiteY539" fmla="*/ 1609484 h 3116265"/>
                <a:gd name="connsiteX540" fmla="*/ 169471 w 2591383"/>
                <a:gd name="connsiteY540" fmla="*/ 1421606 h 3116265"/>
                <a:gd name="connsiteX541" fmla="*/ 372836 w 2591383"/>
                <a:gd name="connsiteY541" fmla="*/ 1275061 h 3116265"/>
                <a:gd name="connsiteX542" fmla="*/ 237259 w 2591383"/>
                <a:gd name="connsiteY542" fmla="*/ 1226212 h 3116265"/>
                <a:gd name="connsiteX543" fmla="*/ 112981 w 2591383"/>
                <a:gd name="connsiteY543" fmla="*/ 1211182 h 3116265"/>
                <a:gd name="connsiteX544" fmla="*/ 0 w 2591383"/>
                <a:gd name="connsiteY544" fmla="*/ 1432878 h 3116265"/>
                <a:gd name="connsiteX545" fmla="*/ 0 w 2591383"/>
                <a:gd name="connsiteY545" fmla="*/ 1387787 h 3116265"/>
                <a:gd name="connsiteX546" fmla="*/ 82853 w 2591383"/>
                <a:gd name="connsiteY546" fmla="*/ 1256273 h 3116265"/>
                <a:gd name="connsiteX547" fmla="*/ 41426 w 2591383"/>
                <a:gd name="connsiteY547" fmla="*/ 1241243 h 3116265"/>
                <a:gd name="connsiteX548" fmla="*/ 0 w 2591383"/>
                <a:gd name="connsiteY548" fmla="*/ 1301364 h 3116265"/>
                <a:gd name="connsiteX549" fmla="*/ 0 w 2591383"/>
                <a:gd name="connsiteY549" fmla="*/ 1237485 h 3116265"/>
                <a:gd name="connsiteX550" fmla="*/ 3766 w 2591383"/>
                <a:gd name="connsiteY550" fmla="*/ 1233728 h 3116265"/>
                <a:gd name="connsiteX551" fmla="*/ 0 w 2591383"/>
                <a:gd name="connsiteY551" fmla="*/ 1233728 h 3116265"/>
                <a:gd name="connsiteX552" fmla="*/ 0 w 2591383"/>
                <a:gd name="connsiteY552" fmla="*/ 1196152 h 3116265"/>
                <a:gd name="connsiteX553" fmla="*/ 101683 w 2591383"/>
                <a:gd name="connsiteY553" fmla="*/ 1169849 h 3116265"/>
                <a:gd name="connsiteX554" fmla="*/ 0 w 2591383"/>
                <a:gd name="connsiteY554" fmla="*/ 1072152 h 3116265"/>
                <a:gd name="connsiteX555" fmla="*/ 0 w 2591383"/>
                <a:gd name="connsiteY555" fmla="*/ 1012031 h 3116265"/>
                <a:gd name="connsiteX556" fmla="*/ 3766 w 2591383"/>
                <a:gd name="connsiteY556" fmla="*/ 1019546 h 3116265"/>
                <a:gd name="connsiteX557" fmla="*/ 37660 w 2591383"/>
                <a:gd name="connsiteY557" fmla="*/ 797850 h 3116265"/>
                <a:gd name="connsiteX558" fmla="*/ 3766 w 2591383"/>
                <a:gd name="connsiteY558" fmla="*/ 764032 h 3116265"/>
                <a:gd name="connsiteX559" fmla="*/ 0 w 2591383"/>
                <a:gd name="connsiteY559" fmla="*/ 775305 h 3116265"/>
                <a:gd name="connsiteX560" fmla="*/ 0 w 2591383"/>
                <a:gd name="connsiteY560" fmla="*/ 707669 h 3116265"/>
                <a:gd name="connsiteX561" fmla="*/ 3766 w 2591383"/>
                <a:gd name="connsiteY561" fmla="*/ 703911 h 3116265"/>
                <a:gd name="connsiteX562" fmla="*/ 67789 w 2591383"/>
                <a:gd name="connsiteY562" fmla="*/ 933123 h 3116265"/>
                <a:gd name="connsiteX563" fmla="*/ 41426 w 2591383"/>
                <a:gd name="connsiteY563" fmla="*/ 1079668 h 3116265"/>
                <a:gd name="connsiteX564" fmla="*/ 274920 w 2591383"/>
                <a:gd name="connsiteY564" fmla="*/ 1196152 h 3116265"/>
                <a:gd name="connsiteX565" fmla="*/ 120513 w 2591383"/>
                <a:gd name="connsiteY565" fmla="*/ 1030819 h 3116265"/>
                <a:gd name="connsiteX566" fmla="*/ 79087 w 2591383"/>
                <a:gd name="connsiteY566" fmla="*/ 963183 h 3116265"/>
                <a:gd name="connsiteX567" fmla="*/ 90385 w 2591383"/>
                <a:gd name="connsiteY567" fmla="*/ 959425 h 3116265"/>
                <a:gd name="connsiteX568" fmla="*/ 361538 w 2591383"/>
                <a:gd name="connsiteY568" fmla="*/ 1229970 h 3116265"/>
                <a:gd name="connsiteX569" fmla="*/ 466987 w 2591383"/>
                <a:gd name="connsiteY569" fmla="*/ 1293848 h 3116265"/>
                <a:gd name="connsiteX570" fmla="*/ 489583 w 2591383"/>
                <a:gd name="connsiteY570" fmla="*/ 1124758 h 3116265"/>
                <a:gd name="connsiteX571" fmla="*/ 508413 w 2591383"/>
                <a:gd name="connsiteY571" fmla="*/ 1139789 h 3116265"/>
                <a:gd name="connsiteX572" fmla="*/ 719310 w 2591383"/>
                <a:gd name="connsiteY572" fmla="*/ 1357727 h 3116265"/>
                <a:gd name="connsiteX573" fmla="*/ 911377 w 2591383"/>
                <a:gd name="connsiteY573" fmla="*/ 1353969 h 3116265"/>
                <a:gd name="connsiteX574" fmla="*/ 1190062 w 2591383"/>
                <a:gd name="connsiteY574" fmla="*/ 1282576 h 3116265"/>
                <a:gd name="connsiteX575" fmla="*/ 1024357 w 2591383"/>
                <a:gd name="connsiteY575" fmla="*/ 1173607 h 3116265"/>
                <a:gd name="connsiteX576" fmla="*/ 930207 w 2591383"/>
                <a:gd name="connsiteY576" fmla="*/ 1282576 h 3116265"/>
                <a:gd name="connsiteX577" fmla="*/ 787098 w 2591383"/>
                <a:gd name="connsiteY577" fmla="*/ 1331424 h 3116265"/>
                <a:gd name="connsiteX578" fmla="*/ 723076 w 2591383"/>
                <a:gd name="connsiteY578" fmla="*/ 1278818 h 3116265"/>
                <a:gd name="connsiteX579" fmla="*/ 798396 w 2591383"/>
                <a:gd name="connsiteY579" fmla="*/ 1173607 h 3116265"/>
                <a:gd name="connsiteX580" fmla="*/ 941505 w 2591383"/>
                <a:gd name="connsiteY580" fmla="*/ 1102213 h 3116265"/>
                <a:gd name="connsiteX581" fmla="*/ 1035655 w 2591383"/>
                <a:gd name="connsiteY581" fmla="*/ 1136031 h 3116265"/>
                <a:gd name="connsiteX582" fmla="*/ 997995 w 2591383"/>
                <a:gd name="connsiteY582" fmla="*/ 869244 h 3116265"/>
                <a:gd name="connsiteX583" fmla="*/ 1122274 w 2591383"/>
                <a:gd name="connsiteY583" fmla="*/ 782820 h 3116265"/>
                <a:gd name="connsiteX584" fmla="*/ 1080848 w 2591383"/>
                <a:gd name="connsiteY584" fmla="*/ 1105970 h 3116265"/>
                <a:gd name="connsiteX585" fmla="*/ 1118508 w 2591383"/>
                <a:gd name="connsiteY585" fmla="*/ 1192394 h 3116265"/>
                <a:gd name="connsiteX586" fmla="*/ 1295511 w 2591383"/>
                <a:gd name="connsiteY586" fmla="*/ 1256273 h 3116265"/>
                <a:gd name="connsiteX587" fmla="*/ 1344469 w 2591383"/>
                <a:gd name="connsiteY587" fmla="*/ 1113486 h 3116265"/>
                <a:gd name="connsiteX588" fmla="*/ 1690943 w 2591383"/>
                <a:gd name="connsiteY588" fmla="*/ 1053364 h 3116265"/>
                <a:gd name="connsiteX589" fmla="*/ 1766263 w 2591383"/>
                <a:gd name="connsiteY589" fmla="*/ 985728 h 3116265"/>
                <a:gd name="connsiteX590" fmla="*/ 1664580 w 2591383"/>
                <a:gd name="connsiteY590" fmla="*/ 981971 h 3116265"/>
                <a:gd name="connsiteX591" fmla="*/ 1498876 w 2591383"/>
                <a:gd name="connsiteY591" fmla="*/ 786578 h 3116265"/>
                <a:gd name="connsiteX592" fmla="*/ 1480046 w 2591383"/>
                <a:gd name="connsiteY592" fmla="*/ 786578 h 3116265"/>
                <a:gd name="connsiteX593" fmla="*/ 1472513 w 2591383"/>
                <a:gd name="connsiteY593" fmla="*/ 1004516 h 3116265"/>
                <a:gd name="connsiteX594" fmla="*/ 1329405 w 2591383"/>
                <a:gd name="connsiteY594" fmla="*/ 1094698 h 3116265"/>
                <a:gd name="connsiteX595" fmla="*/ 1205126 w 2591383"/>
                <a:gd name="connsiteY595" fmla="*/ 1038334 h 3116265"/>
                <a:gd name="connsiteX596" fmla="*/ 1333171 w 2591383"/>
                <a:gd name="connsiteY596" fmla="*/ 873002 h 3116265"/>
                <a:gd name="connsiteX597" fmla="*/ 1442385 w 2591383"/>
                <a:gd name="connsiteY597" fmla="*/ 816638 h 3116265"/>
                <a:gd name="connsiteX598" fmla="*/ 1446151 w 2591383"/>
                <a:gd name="connsiteY598" fmla="*/ 741487 h 3116265"/>
                <a:gd name="connsiteX599" fmla="*/ 1321873 w 2591383"/>
                <a:gd name="connsiteY599" fmla="*/ 831668 h 3116265"/>
                <a:gd name="connsiteX600" fmla="*/ 1133572 w 2591383"/>
                <a:gd name="connsiteY600" fmla="*/ 722699 h 3116265"/>
                <a:gd name="connsiteX601" fmla="*/ 1141104 w 2591383"/>
                <a:gd name="connsiteY601" fmla="*/ 681366 h 3116265"/>
                <a:gd name="connsiteX602" fmla="*/ 1321873 w 2591383"/>
                <a:gd name="connsiteY602" fmla="*/ 677608 h 3116265"/>
                <a:gd name="connsiteX603" fmla="*/ 1423555 w 2591383"/>
                <a:gd name="connsiteY603" fmla="*/ 670093 h 3116265"/>
                <a:gd name="connsiteX604" fmla="*/ 1412257 w 2591383"/>
                <a:gd name="connsiteY604" fmla="*/ 598700 h 3116265"/>
                <a:gd name="connsiteX605" fmla="*/ 1174998 w 2591383"/>
                <a:gd name="connsiteY605" fmla="*/ 625003 h 3116265"/>
                <a:gd name="connsiteX606" fmla="*/ 1058251 w 2591383"/>
                <a:gd name="connsiteY606" fmla="*/ 591185 h 3116265"/>
                <a:gd name="connsiteX607" fmla="*/ 1046953 w 2591383"/>
                <a:gd name="connsiteY607" fmla="*/ 722699 h 3116265"/>
                <a:gd name="connsiteX608" fmla="*/ 888781 w 2591383"/>
                <a:gd name="connsiteY608" fmla="*/ 925607 h 3116265"/>
                <a:gd name="connsiteX609" fmla="*/ 862418 w 2591383"/>
                <a:gd name="connsiteY609" fmla="*/ 1012031 h 3116265"/>
                <a:gd name="connsiteX610" fmla="*/ 828524 w 2591383"/>
                <a:gd name="connsiteY610" fmla="*/ 936880 h 3116265"/>
                <a:gd name="connsiteX611" fmla="*/ 689182 w 2591383"/>
                <a:gd name="connsiteY611" fmla="*/ 662578 h 3116265"/>
                <a:gd name="connsiteX612" fmla="*/ 564903 w 2591383"/>
                <a:gd name="connsiteY612" fmla="*/ 677608 h 3116265"/>
                <a:gd name="connsiteX613" fmla="*/ 519711 w 2591383"/>
                <a:gd name="connsiteY613" fmla="*/ 805366 h 3116265"/>
                <a:gd name="connsiteX614" fmla="*/ 741906 w 2591383"/>
                <a:gd name="connsiteY614" fmla="*/ 981971 h 3116265"/>
                <a:gd name="connsiteX615" fmla="*/ 809694 w 2591383"/>
                <a:gd name="connsiteY615" fmla="*/ 1068395 h 3116265"/>
                <a:gd name="connsiteX616" fmla="*/ 779566 w 2591383"/>
                <a:gd name="connsiteY616" fmla="*/ 1060880 h 3116265"/>
                <a:gd name="connsiteX617" fmla="*/ 512179 w 2591383"/>
                <a:gd name="connsiteY617" fmla="*/ 985728 h 3116265"/>
                <a:gd name="connsiteX618" fmla="*/ 482051 w 2591383"/>
                <a:gd name="connsiteY618" fmla="*/ 745245 h 3116265"/>
                <a:gd name="connsiteX619" fmla="*/ 410496 w 2591383"/>
                <a:gd name="connsiteY619" fmla="*/ 801608 h 3116265"/>
                <a:gd name="connsiteX620" fmla="*/ 459455 w 2591383"/>
                <a:gd name="connsiteY620" fmla="*/ 1075910 h 3116265"/>
                <a:gd name="connsiteX621" fmla="*/ 429326 w 2591383"/>
                <a:gd name="connsiteY621" fmla="*/ 1211182 h 3116265"/>
                <a:gd name="connsiteX622" fmla="*/ 414262 w 2591383"/>
                <a:gd name="connsiteY622" fmla="*/ 1199909 h 3116265"/>
                <a:gd name="connsiteX623" fmla="*/ 323878 w 2591383"/>
                <a:gd name="connsiteY623" fmla="*/ 1105970 h 3116265"/>
                <a:gd name="connsiteX624" fmla="*/ 316346 w 2591383"/>
                <a:gd name="connsiteY624" fmla="*/ 865486 h 3116265"/>
                <a:gd name="connsiteX625" fmla="*/ 225961 w 2591383"/>
                <a:gd name="connsiteY625" fmla="*/ 869244 h 3116265"/>
                <a:gd name="connsiteX626" fmla="*/ 79087 w 2591383"/>
                <a:gd name="connsiteY626" fmla="*/ 752760 h 3116265"/>
                <a:gd name="connsiteX627" fmla="*/ 52724 w 2591383"/>
                <a:gd name="connsiteY627" fmla="*/ 662578 h 3116265"/>
                <a:gd name="connsiteX628" fmla="*/ 263622 w 2591383"/>
                <a:gd name="connsiteY628" fmla="*/ 767790 h 3116265"/>
                <a:gd name="connsiteX629" fmla="*/ 289984 w 2591383"/>
                <a:gd name="connsiteY629" fmla="*/ 827911 h 3116265"/>
                <a:gd name="connsiteX630" fmla="*/ 425560 w 2591383"/>
                <a:gd name="connsiteY630" fmla="*/ 745245 h 3116265"/>
                <a:gd name="connsiteX631" fmla="*/ 395432 w 2591383"/>
                <a:gd name="connsiteY631" fmla="*/ 722699 h 3116265"/>
                <a:gd name="connsiteX632" fmla="*/ 214663 w 2591383"/>
                <a:gd name="connsiteY632" fmla="*/ 685124 h 3116265"/>
                <a:gd name="connsiteX633" fmla="*/ 101683 w 2591383"/>
                <a:gd name="connsiteY633" fmla="*/ 508518 h 3116265"/>
                <a:gd name="connsiteX634" fmla="*/ 139343 w 2591383"/>
                <a:gd name="connsiteY634" fmla="*/ 433367 h 3116265"/>
                <a:gd name="connsiteX635" fmla="*/ 357772 w 2591383"/>
                <a:gd name="connsiteY635" fmla="*/ 677608 h 3116265"/>
                <a:gd name="connsiteX636" fmla="*/ 470753 w 2591383"/>
                <a:gd name="connsiteY636" fmla="*/ 700154 h 3116265"/>
                <a:gd name="connsiteX637" fmla="*/ 689182 w 2591383"/>
                <a:gd name="connsiteY637" fmla="*/ 606215 h 3116265"/>
                <a:gd name="connsiteX638" fmla="*/ 692948 w 2591383"/>
                <a:gd name="connsiteY638" fmla="*/ 546094 h 3116265"/>
                <a:gd name="connsiteX639" fmla="*/ 380368 w 2591383"/>
                <a:gd name="connsiteY639" fmla="*/ 467185 h 3116265"/>
                <a:gd name="connsiteX640" fmla="*/ 305048 w 2591383"/>
                <a:gd name="connsiteY640" fmla="*/ 463428 h 3116265"/>
                <a:gd name="connsiteX641" fmla="*/ 512179 w 2591383"/>
                <a:gd name="connsiteY641" fmla="*/ 211671 h 3116265"/>
                <a:gd name="connsiteX642" fmla="*/ 610095 w 2591383"/>
                <a:gd name="connsiteY642" fmla="*/ 170338 h 3116265"/>
                <a:gd name="connsiteX643" fmla="*/ 519711 w 2591383"/>
                <a:gd name="connsiteY643" fmla="*/ 76399 h 3116265"/>
                <a:gd name="connsiteX644" fmla="*/ 447215 w 2591383"/>
                <a:gd name="connsiteY644" fmla="*/ 33657 h 3116265"/>
                <a:gd name="connsiteX645" fmla="*/ 6644 w 2591383"/>
                <a:gd name="connsiteY645" fmla="*/ 0 h 3116265"/>
                <a:gd name="connsiteX646" fmla="*/ 75888 w 2591383"/>
                <a:gd name="connsiteY646" fmla="*/ 0 h 3116265"/>
                <a:gd name="connsiteX647" fmla="*/ 34284 w 2591383"/>
                <a:gd name="connsiteY647" fmla="*/ 26865 h 3116265"/>
                <a:gd name="connsiteX648" fmla="*/ 38033 w 2591383"/>
                <a:gd name="connsiteY648" fmla="*/ 49212 h 3116265"/>
                <a:gd name="connsiteX649" fmla="*/ 167732 w 2591383"/>
                <a:gd name="connsiteY649" fmla="*/ 9930 h 3116265"/>
                <a:gd name="connsiteX650" fmla="*/ 176621 w 2591383"/>
                <a:gd name="connsiteY650" fmla="*/ 0 h 3116265"/>
                <a:gd name="connsiteX651" fmla="*/ 228418 w 2591383"/>
                <a:gd name="connsiteY651" fmla="*/ 0 h 3116265"/>
                <a:gd name="connsiteX652" fmla="*/ 219547 w 2591383"/>
                <a:gd name="connsiteY652" fmla="*/ 8763 h 3116265"/>
                <a:gd name="connsiteX653" fmla="*/ 188301 w 2591383"/>
                <a:gd name="connsiteY653" fmla="*/ 35066 h 3116265"/>
                <a:gd name="connsiteX654" fmla="*/ 0 w 2591383"/>
                <a:gd name="connsiteY654" fmla="*/ 95187 h 3116265"/>
                <a:gd name="connsiteX655" fmla="*/ 0 w 2591383"/>
                <a:gd name="connsiteY655" fmla="*/ 20035 h 311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Lst>
              <a:rect l="l" t="t" r="r" b="b"/>
              <a:pathLst>
                <a:path w="2591383" h="3116265">
                  <a:moveTo>
                    <a:pt x="377049" y="2682874"/>
                  </a:moveTo>
                  <a:cubicBezTo>
                    <a:pt x="361968" y="2682874"/>
                    <a:pt x="350657" y="2697956"/>
                    <a:pt x="346886" y="2713037"/>
                  </a:cubicBezTo>
                  <a:cubicBezTo>
                    <a:pt x="354427" y="2713037"/>
                    <a:pt x="373279" y="2694185"/>
                    <a:pt x="377049" y="2682874"/>
                  </a:cubicBezTo>
                  <a:close/>
                  <a:moveTo>
                    <a:pt x="146931" y="2597149"/>
                  </a:moveTo>
                  <a:cubicBezTo>
                    <a:pt x="124154" y="2657186"/>
                    <a:pt x="101376" y="2709717"/>
                    <a:pt x="78599" y="2762249"/>
                  </a:cubicBezTo>
                  <a:cubicBezTo>
                    <a:pt x="116561" y="2758497"/>
                    <a:pt x="150727" y="2720974"/>
                    <a:pt x="158320" y="2683452"/>
                  </a:cubicBezTo>
                  <a:cubicBezTo>
                    <a:pt x="165912" y="2649681"/>
                    <a:pt x="162116" y="2615911"/>
                    <a:pt x="146931" y="2597149"/>
                  </a:cubicBezTo>
                  <a:close/>
                  <a:moveTo>
                    <a:pt x="100755" y="2589212"/>
                  </a:moveTo>
                  <a:cubicBezTo>
                    <a:pt x="100755" y="2589212"/>
                    <a:pt x="100755" y="2589212"/>
                    <a:pt x="63483" y="2611806"/>
                  </a:cubicBezTo>
                  <a:cubicBezTo>
                    <a:pt x="33665" y="2641932"/>
                    <a:pt x="26211" y="2690886"/>
                    <a:pt x="33665" y="2736074"/>
                  </a:cubicBezTo>
                  <a:cubicBezTo>
                    <a:pt x="52301" y="2751137"/>
                    <a:pt x="56029" y="2717246"/>
                    <a:pt x="70937" y="2709715"/>
                  </a:cubicBezTo>
                  <a:cubicBezTo>
                    <a:pt x="89573" y="2672058"/>
                    <a:pt x="111936" y="2626869"/>
                    <a:pt x="100755" y="2589212"/>
                  </a:cubicBezTo>
                  <a:close/>
                  <a:moveTo>
                    <a:pt x="583424" y="2363787"/>
                  </a:moveTo>
                  <a:cubicBezTo>
                    <a:pt x="511637" y="2461624"/>
                    <a:pt x="473855" y="2566987"/>
                    <a:pt x="394511" y="2661061"/>
                  </a:cubicBezTo>
                  <a:cubicBezTo>
                    <a:pt x="394511" y="2661061"/>
                    <a:pt x="394511" y="2661061"/>
                    <a:pt x="398289" y="2668587"/>
                  </a:cubicBezTo>
                  <a:cubicBezTo>
                    <a:pt x="432294" y="2646009"/>
                    <a:pt x="447407" y="2604617"/>
                    <a:pt x="473855" y="2582039"/>
                  </a:cubicBezTo>
                  <a:cubicBezTo>
                    <a:pt x="519194" y="2514306"/>
                    <a:pt x="572089" y="2435284"/>
                    <a:pt x="583424" y="2363787"/>
                  </a:cubicBezTo>
                  <a:close/>
                  <a:moveTo>
                    <a:pt x="448486" y="2322512"/>
                  </a:moveTo>
                  <a:cubicBezTo>
                    <a:pt x="437147" y="2322512"/>
                    <a:pt x="433367" y="2330062"/>
                    <a:pt x="425808" y="2330062"/>
                  </a:cubicBezTo>
                  <a:cubicBezTo>
                    <a:pt x="391790" y="2394232"/>
                    <a:pt x="338873" y="2447078"/>
                    <a:pt x="289736" y="2492375"/>
                  </a:cubicBezTo>
                  <a:cubicBezTo>
                    <a:pt x="289736" y="2492375"/>
                    <a:pt x="289736" y="2492375"/>
                    <a:pt x="338873" y="2488601"/>
                  </a:cubicBezTo>
                  <a:cubicBezTo>
                    <a:pt x="406909" y="2462177"/>
                    <a:pt x="444706" y="2390457"/>
                    <a:pt x="448486" y="2322512"/>
                  </a:cubicBezTo>
                  <a:close/>
                  <a:moveTo>
                    <a:pt x="598108" y="2303462"/>
                  </a:moveTo>
                  <a:cubicBezTo>
                    <a:pt x="583027" y="2318605"/>
                    <a:pt x="575486" y="2333747"/>
                    <a:pt x="583027" y="2352675"/>
                  </a:cubicBezTo>
                  <a:cubicBezTo>
                    <a:pt x="605649" y="2337533"/>
                    <a:pt x="594338" y="2311033"/>
                    <a:pt x="598108" y="2303462"/>
                  </a:cubicBezTo>
                  <a:close/>
                  <a:moveTo>
                    <a:pt x="381083" y="2293882"/>
                  </a:moveTo>
                  <a:cubicBezTo>
                    <a:pt x="372576" y="2294824"/>
                    <a:pt x="365013" y="2296707"/>
                    <a:pt x="357451" y="2296707"/>
                  </a:cubicBezTo>
                  <a:cubicBezTo>
                    <a:pt x="293172" y="2334371"/>
                    <a:pt x="202424" y="2390868"/>
                    <a:pt x="217549" y="2473729"/>
                  </a:cubicBezTo>
                  <a:cubicBezTo>
                    <a:pt x="251579" y="2481262"/>
                    <a:pt x="289390" y="2451131"/>
                    <a:pt x="312077" y="2420999"/>
                  </a:cubicBezTo>
                  <a:cubicBezTo>
                    <a:pt x="349889" y="2390868"/>
                    <a:pt x="395263" y="2345671"/>
                    <a:pt x="410387" y="2296707"/>
                  </a:cubicBezTo>
                  <a:cubicBezTo>
                    <a:pt x="399044" y="2292941"/>
                    <a:pt x="389591" y="2292941"/>
                    <a:pt x="381083" y="2293882"/>
                  </a:cubicBezTo>
                  <a:close/>
                  <a:moveTo>
                    <a:pt x="131322" y="2117923"/>
                  </a:moveTo>
                  <a:cubicBezTo>
                    <a:pt x="111337" y="2118159"/>
                    <a:pt x="91294" y="2122161"/>
                    <a:pt x="71486" y="2131577"/>
                  </a:cubicBezTo>
                  <a:cubicBezTo>
                    <a:pt x="75259" y="2173007"/>
                    <a:pt x="33757" y="2195606"/>
                    <a:pt x="26211" y="2233270"/>
                  </a:cubicBezTo>
                  <a:cubicBezTo>
                    <a:pt x="105442" y="2286000"/>
                    <a:pt x="203537" y="2248336"/>
                    <a:pt x="278995" y="2210672"/>
                  </a:cubicBezTo>
                  <a:cubicBezTo>
                    <a:pt x="294087" y="2203139"/>
                    <a:pt x="316724" y="2188073"/>
                    <a:pt x="301633" y="2173007"/>
                  </a:cubicBezTo>
                  <a:cubicBezTo>
                    <a:pt x="250698" y="2150409"/>
                    <a:pt x="191275" y="2117217"/>
                    <a:pt x="131322" y="2117923"/>
                  </a:cubicBezTo>
                  <a:close/>
                  <a:moveTo>
                    <a:pt x="94307" y="2003424"/>
                  </a:moveTo>
                  <a:cubicBezTo>
                    <a:pt x="34149" y="2003424"/>
                    <a:pt x="75508" y="2063835"/>
                    <a:pt x="75508" y="2094040"/>
                  </a:cubicBezTo>
                  <a:cubicBezTo>
                    <a:pt x="161985" y="2090265"/>
                    <a:pt x="244702" y="2128022"/>
                    <a:pt x="319899" y="2143124"/>
                  </a:cubicBezTo>
                  <a:cubicBezTo>
                    <a:pt x="319899" y="2143124"/>
                    <a:pt x="319899" y="2143124"/>
                    <a:pt x="319899" y="2135573"/>
                  </a:cubicBezTo>
                  <a:cubicBezTo>
                    <a:pt x="282300" y="2052508"/>
                    <a:pt x="184544" y="2003424"/>
                    <a:pt x="94307" y="2003424"/>
                  </a:cubicBezTo>
                  <a:close/>
                  <a:moveTo>
                    <a:pt x="538974" y="1958974"/>
                  </a:moveTo>
                  <a:cubicBezTo>
                    <a:pt x="504684" y="1985168"/>
                    <a:pt x="455154" y="2007620"/>
                    <a:pt x="424674" y="2048781"/>
                  </a:cubicBezTo>
                  <a:cubicBezTo>
                    <a:pt x="455154" y="2063749"/>
                    <a:pt x="485634" y="2041297"/>
                    <a:pt x="504684" y="2022588"/>
                  </a:cubicBezTo>
                  <a:cubicBezTo>
                    <a:pt x="523734" y="2007620"/>
                    <a:pt x="538974" y="1981426"/>
                    <a:pt x="538974" y="1958974"/>
                  </a:cubicBezTo>
                  <a:close/>
                  <a:moveTo>
                    <a:pt x="523099" y="1898763"/>
                  </a:moveTo>
                  <a:cubicBezTo>
                    <a:pt x="444178" y="1887537"/>
                    <a:pt x="387805" y="1962377"/>
                    <a:pt x="338949" y="2018506"/>
                  </a:cubicBezTo>
                  <a:cubicBezTo>
                    <a:pt x="414112" y="2044700"/>
                    <a:pt x="470485" y="1969861"/>
                    <a:pt x="523099" y="1924957"/>
                  </a:cubicBezTo>
                  <a:cubicBezTo>
                    <a:pt x="523099" y="1924957"/>
                    <a:pt x="523099" y="1924957"/>
                    <a:pt x="523099" y="1898763"/>
                  </a:cubicBezTo>
                  <a:close/>
                  <a:moveTo>
                    <a:pt x="835836" y="1852612"/>
                  </a:moveTo>
                  <a:cubicBezTo>
                    <a:pt x="839606" y="1864042"/>
                    <a:pt x="854688" y="1867852"/>
                    <a:pt x="865999" y="1871662"/>
                  </a:cubicBezTo>
                  <a:cubicBezTo>
                    <a:pt x="865999" y="1867852"/>
                    <a:pt x="865999" y="1867852"/>
                    <a:pt x="862229" y="1864042"/>
                  </a:cubicBezTo>
                  <a:cubicBezTo>
                    <a:pt x="862229" y="1856422"/>
                    <a:pt x="843377" y="1852612"/>
                    <a:pt x="835836" y="1852612"/>
                  </a:cubicBezTo>
                  <a:close/>
                  <a:moveTo>
                    <a:pt x="500874" y="1804987"/>
                  </a:moveTo>
                  <a:cubicBezTo>
                    <a:pt x="500874" y="1819955"/>
                    <a:pt x="519697" y="1823697"/>
                    <a:pt x="530991" y="1834923"/>
                  </a:cubicBezTo>
                  <a:cubicBezTo>
                    <a:pt x="564873" y="1849891"/>
                    <a:pt x="610049" y="1857375"/>
                    <a:pt x="632637" y="1831181"/>
                  </a:cubicBezTo>
                  <a:cubicBezTo>
                    <a:pt x="583697" y="1834923"/>
                    <a:pt x="538521" y="1812471"/>
                    <a:pt x="500874" y="1804987"/>
                  </a:cubicBezTo>
                  <a:close/>
                  <a:moveTo>
                    <a:pt x="843774" y="1803977"/>
                  </a:moveTo>
                  <a:cubicBezTo>
                    <a:pt x="847478" y="1830242"/>
                    <a:pt x="880816" y="1833995"/>
                    <a:pt x="899337" y="1841499"/>
                  </a:cubicBezTo>
                  <a:cubicBezTo>
                    <a:pt x="888224" y="1822738"/>
                    <a:pt x="873408" y="1800224"/>
                    <a:pt x="843774" y="1803977"/>
                  </a:cubicBezTo>
                  <a:close/>
                  <a:moveTo>
                    <a:pt x="772397" y="1785937"/>
                  </a:moveTo>
                  <a:cubicBezTo>
                    <a:pt x="719665" y="1800967"/>
                    <a:pt x="700832" y="1861087"/>
                    <a:pt x="640567" y="1864844"/>
                  </a:cubicBezTo>
                  <a:cubicBezTo>
                    <a:pt x="550169" y="1883631"/>
                    <a:pt x="602901" y="1988840"/>
                    <a:pt x="531336" y="2037687"/>
                  </a:cubicBezTo>
                  <a:cubicBezTo>
                    <a:pt x="471071" y="2109079"/>
                    <a:pt x="399507" y="2075262"/>
                    <a:pt x="320409" y="2067747"/>
                  </a:cubicBezTo>
                  <a:cubicBezTo>
                    <a:pt x="335475" y="2097807"/>
                    <a:pt x="354308" y="2127866"/>
                    <a:pt x="361841" y="2157926"/>
                  </a:cubicBezTo>
                  <a:cubicBezTo>
                    <a:pt x="373141" y="2180471"/>
                    <a:pt x="407040" y="2210531"/>
                    <a:pt x="376907" y="2236833"/>
                  </a:cubicBezTo>
                  <a:cubicBezTo>
                    <a:pt x="369374" y="2240590"/>
                    <a:pt x="354308" y="2236833"/>
                    <a:pt x="350541" y="2233075"/>
                  </a:cubicBezTo>
                  <a:cubicBezTo>
                    <a:pt x="256377" y="2221803"/>
                    <a:pt x="188579" y="2304467"/>
                    <a:pt x="83115" y="2289437"/>
                  </a:cubicBezTo>
                  <a:cubicBezTo>
                    <a:pt x="34149" y="2315740"/>
                    <a:pt x="75581" y="2383374"/>
                    <a:pt x="49215" y="2420949"/>
                  </a:cubicBezTo>
                  <a:cubicBezTo>
                    <a:pt x="71815" y="2469796"/>
                    <a:pt x="128313" y="2499855"/>
                    <a:pt x="177279" y="2496098"/>
                  </a:cubicBezTo>
                  <a:cubicBezTo>
                    <a:pt x="184812" y="2398404"/>
                    <a:pt x="245077" y="2319497"/>
                    <a:pt x="335475" y="2274408"/>
                  </a:cubicBezTo>
                  <a:cubicBezTo>
                    <a:pt x="384440" y="2263135"/>
                    <a:pt x="437172" y="2248105"/>
                    <a:pt x="493671" y="2251863"/>
                  </a:cubicBezTo>
                  <a:cubicBezTo>
                    <a:pt x="482371" y="2345799"/>
                    <a:pt x="456005" y="2469796"/>
                    <a:pt x="354308" y="2511128"/>
                  </a:cubicBezTo>
                  <a:cubicBezTo>
                    <a:pt x="294043" y="2548702"/>
                    <a:pt x="214945" y="2492340"/>
                    <a:pt x="150913" y="2533673"/>
                  </a:cubicBezTo>
                  <a:cubicBezTo>
                    <a:pt x="147146" y="2556217"/>
                    <a:pt x="177279" y="2563732"/>
                    <a:pt x="181045" y="2582520"/>
                  </a:cubicBezTo>
                  <a:cubicBezTo>
                    <a:pt x="192345" y="2635124"/>
                    <a:pt x="196112" y="2695244"/>
                    <a:pt x="162213" y="2740333"/>
                  </a:cubicBezTo>
                  <a:cubicBezTo>
                    <a:pt x="139613" y="2774150"/>
                    <a:pt x="90648" y="2792938"/>
                    <a:pt x="75581" y="2830512"/>
                  </a:cubicBezTo>
                  <a:cubicBezTo>
                    <a:pt x="207411" y="2792938"/>
                    <a:pt x="324175" y="2699001"/>
                    <a:pt x="414573" y="2590035"/>
                  </a:cubicBezTo>
                  <a:cubicBezTo>
                    <a:pt x="546403" y="2405919"/>
                    <a:pt x="614201" y="2199258"/>
                    <a:pt x="610434" y="1962538"/>
                  </a:cubicBezTo>
                  <a:cubicBezTo>
                    <a:pt x="610434" y="1962538"/>
                    <a:pt x="610434" y="1962538"/>
                    <a:pt x="617968" y="1936236"/>
                  </a:cubicBezTo>
                  <a:cubicBezTo>
                    <a:pt x="693299" y="1924963"/>
                    <a:pt x="761097" y="1943751"/>
                    <a:pt x="832662" y="1902419"/>
                  </a:cubicBezTo>
                  <a:cubicBezTo>
                    <a:pt x="806296" y="1868601"/>
                    <a:pt x="802530" y="1819754"/>
                    <a:pt x="772397" y="1785937"/>
                  </a:cubicBezTo>
                  <a:close/>
                  <a:moveTo>
                    <a:pt x="512321" y="1717967"/>
                  </a:moveTo>
                  <a:cubicBezTo>
                    <a:pt x="493120" y="1716726"/>
                    <a:pt x="473742" y="1717908"/>
                    <a:pt x="454836" y="1721690"/>
                  </a:cubicBezTo>
                  <a:cubicBezTo>
                    <a:pt x="458617" y="1736818"/>
                    <a:pt x="473742" y="1744382"/>
                    <a:pt x="485085" y="1755728"/>
                  </a:cubicBezTo>
                  <a:cubicBezTo>
                    <a:pt x="538021" y="1778420"/>
                    <a:pt x="606082" y="1835150"/>
                    <a:pt x="662799" y="1789766"/>
                  </a:cubicBezTo>
                  <a:cubicBezTo>
                    <a:pt x="625933" y="1747219"/>
                    <a:pt x="569925" y="1721690"/>
                    <a:pt x="512321" y="1717967"/>
                  </a:cubicBezTo>
                  <a:close/>
                  <a:moveTo>
                    <a:pt x="956486" y="1714499"/>
                  </a:moveTo>
                  <a:cubicBezTo>
                    <a:pt x="956486" y="1714499"/>
                    <a:pt x="956486" y="1714499"/>
                    <a:pt x="956486" y="1729104"/>
                  </a:cubicBezTo>
                  <a:cubicBezTo>
                    <a:pt x="971538" y="1743710"/>
                    <a:pt x="997879" y="1751012"/>
                    <a:pt x="1024219" y="1747361"/>
                  </a:cubicBezTo>
                  <a:cubicBezTo>
                    <a:pt x="1035508" y="1747361"/>
                    <a:pt x="1058086" y="1740058"/>
                    <a:pt x="1054323" y="1729104"/>
                  </a:cubicBezTo>
                  <a:cubicBezTo>
                    <a:pt x="1054323" y="1729104"/>
                    <a:pt x="1054323" y="1729104"/>
                    <a:pt x="956486" y="1714499"/>
                  </a:cubicBezTo>
                  <a:close/>
                  <a:moveTo>
                    <a:pt x="892697" y="1608739"/>
                  </a:moveTo>
                  <a:cubicBezTo>
                    <a:pt x="873936" y="1612517"/>
                    <a:pt x="881441" y="1635180"/>
                    <a:pt x="888945" y="1646511"/>
                  </a:cubicBezTo>
                  <a:cubicBezTo>
                    <a:pt x="941477" y="1688060"/>
                    <a:pt x="1016522" y="1714500"/>
                    <a:pt x="1080311" y="1688060"/>
                  </a:cubicBezTo>
                  <a:cubicBezTo>
                    <a:pt x="1035284" y="1623848"/>
                    <a:pt x="967743" y="1604962"/>
                    <a:pt x="892697" y="1608739"/>
                  </a:cubicBezTo>
                  <a:close/>
                  <a:moveTo>
                    <a:pt x="569136" y="1579564"/>
                  </a:moveTo>
                  <a:cubicBezTo>
                    <a:pt x="569136" y="1579564"/>
                    <a:pt x="569136" y="1579564"/>
                    <a:pt x="572883" y="1590677"/>
                  </a:cubicBezTo>
                  <a:cubicBezTo>
                    <a:pt x="595362" y="1612902"/>
                    <a:pt x="640320" y="1609198"/>
                    <a:pt x="662799" y="1594381"/>
                  </a:cubicBezTo>
                  <a:cubicBezTo>
                    <a:pt x="632827" y="1590677"/>
                    <a:pt x="602855" y="1579564"/>
                    <a:pt x="569136" y="1579564"/>
                  </a:cubicBezTo>
                  <a:close/>
                  <a:moveTo>
                    <a:pt x="613653" y="1478143"/>
                  </a:moveTo>
                  <a:cubicBezTo>
                    <a:pt x="576512" y="1479550"/>
                    <a:pt x="538900" y="1490807"/>
                    <a:pt x="508811" y="1503940"/>
                  </a:cubicBezTo>
                  <a:cubicBezTo>
                    <a:pt x="508811" y="1503940"/>
                    <a:pt x="508811" y="1503940"/>
                    <a:pt x="512572" y="1515196"/>
                  </a:cubicBezTo>
                  <a:cubicBezTo>
                    <a:pt x="584034" y="1552719"/>
                    <a:pt x="655496" y="1582737"/>
                    <a:pt x="742003" y="1556471"/>
                  </a:cubicBezTo>
                  <a:cubicBezTo>
                    <a:pt x="753286" y="1533958"/>
                    <a:pt x="726958" y="1530205"/>
                    <a:pt x="715675" y="1511444"/>
                  </a:cubicBezTo>
                  <a:cubicBezTo>
                    <a:pt x="687466" y="1485178"/>
                    <a:pt x="650795" y="1476736"/>
                    <a:pt x="613653" y="1478143"/>
                  </a:cubicBezTo>
                  <a:close/>
                  <a:moveTo>
                    <a:pt x="1167800" y="1428751"/>
                  </a:moveTo>
                  <a:cubicBezTo>
                    <a:pt x="1140636" y="1462565"/>
                    <a:pt x="1152278" y="1511407"/>
                    <a:pt x="1175561" y="1541464"/>
                  </a:cubicBezTo>
                  <a:cubicBezTo>
                    <a:pt x="1175561" y="1541464"/>
                    <a:pt x="1175561" y="1541464"/>
                    <a:pt x="1175561" y="1533950"/>
                  </a:cubicBezTo>
                  <a:cubicBezTo>
                    <a:pt x="1171681" y="1496379"/>
                    <a:pt x="1167800" y="1462565"/>
                    <a:pt x="1167800" y="1428751"/>
                  </a:cubicBezTo>
                  <a:close/>
                  <a:moveTo>
                    <a:pt x="1208322" y="1420814"/>
                  </a:moveTo>
                  <a:cubicBezTo>
                    <a:pt x="1204497" y="1492199"/>
                    <a:pt x="1193024" y="1586126"/>
                    <a:pt x="1235093" y="1646239"/>
                  </a:cubicBezTo>
                  <a:cubicBezTo>
                    <a:pt x="1269513" y="1616183"/>
                    <a:pt x="1277162" y="1556069"/>
                    <a:pt x="1265689" y="1510984"/>
                  </a:cubicBezTo>
                  <a:cubicBezTo>
                    <a:pt x="1250391" y="1477170"/>
                    <a:pt x="1250391" y="1432085"/>
                    <a:pt x="1208322" y="1420814"/>
                  </a:cubicBezTo>
                  <a:close/>
                  <a:moveTo>
                    <a:pt x="293110" y="1406524"/>
                  </a:moveTo>
                  <a:cubicBezTo>
                    <a:pt x="262947" y="1489214"/>
                    <a:pt x="251636" y="1583181"/>
                    <a:pt x="293110" y="1662112"/>
                  </a:cubicBezTo>
                  <a:cubicBezTo>
                    <a:pt x="293110" y="1662112"/>
                    <a:pt x="293110" y="1662112"/>
                    <a:pt x="304421" y="1662112"/>
                  </a:cubicBezTo>
                  <a:cubicBezTo>
                    <a:pt x="334583" y="1583181"/>
                    <a:pt x="342124" y="1485456"/>
                    <a:pt x="296880" y="1406524"/>
                  </a:cubicBezTo>
                  <a:cubicBezTo>
                    <a:pt x="296880" y="1406524"/>
                    <a:pt x="296880" y="1406524"/>
                    <a:pt x="293110" y="1406524"/>
                  </a:cubicBezTo>
                  <a:close/>
                  <a:moveTo>
                    <a:pt x="964424" y="1384301"/>
                  </a:moveTo>
                  <a:cubicBezTo>
                    <a:pt x="892609" y="1384301"/>
                    <a:pt x="801894" y="1395493"/>
                    <a:pt x="726299" y="1395493"/>
                  </a:cubicBezTo>
                  <a:cubicBezTo>
                    <a:pt x="726299" y="1395493"/>
                    <a:pt x="726299" y="1395493"/>
                    <a:pt x="726299" y="1410416"/>
                  </a:cubicBezTo>
                  <a:cubicBezTo>
                    <a:pt x="775436" y="1447722"/>
                    <a:pt x="828353" y="1455184"/>
                    <a:pt x="885049" y="1458914"/>
                  </a:cubicBezTo>
                  <a:cubicBezTo>
                    <a:pt x="922847" y="1451453"/>
                    <a:pt x="945525" y="1406685"/>
                    <a:pt x="964424" y="1384301"/>
                  </a:cubicBezTo>
                  <a:close/>
                  <a:moveTo>
                    <a:pt x="244969" y="1379537"/>
                  </a:moveTo>
                  <a:cubicBezTo>
                    <a:pt x="184009" y="1413388"/>
                    <a:pt x="180199" y="1484850"/>
                    <a:pt x="184009" y="1545028"/>
                  </a:cubicBezTo>
                  <a:cubicBezTo>
                    <a:pt x="187819" y="1578878"/>
                    <a:pt x="206869" y="1612729"/>
                    <a:pt x="237349" y="1624012"/>
                  </a:cubicBezTo>
                  <a:cubicBezTo>
                    <a:pt x="244969" y="1608968"/>
                    <a:pt x="233539" y="1575117"/>
                    <a:pt x="233539" y="1548789"/>
                  </a:cubicBezTo>
                  <a:cubicBezTo>
                    <a:pt x="233539" y="1492372"/>
                    <a:pt x="241159" y="1435955"/>
                    <a:pt x="256399" y="1379537"/>
                  </a:cubicBezTo>
                  <a:cubicBezTo>
                    <a:pt x="256399" y="1379537"/>
                    <a:pt x="256399" y="1379537"/>
                    <a:pt x="244969" y="1379537"/>
                  </a:cubicBezTo>
                  <a:close/>
                  <a:moveTo>
                    <a:pt x="1189463" y="1327149"/>
                  </a:moveTo>
                  <a:cubicBezTo>
                    <a:pt x="1189463" y="1327149"/>
                    <a:pt x="1189463" y="1327149"/>
                    <a:pt x="1057562" y="1357233"/>
                  </a:cubicBezTo>
                  <a:cubicBezTo>
                    <a:pt x="1038719" y="1372275"/>
                    <a:pt x="1023645" y="1391077"/>
                    <a:pt x="1001033" y="1406119"/>
                  </a:cubicBezTo>
                  <a:cubicBezTo>
                    <a:pt x="944504" y="1447484"/>
                    <a:pt x="899281" y="1488849"/>
                    <a:pt x="865364" y="1552777"/>
                  </a:cubicBezTo>
                  <a:cubicBezTo>
                    <a:pt x="865364" y="1605423"/>
                    <a:pt x="914355" y="1567819"/>
                    <a:pt x="940735" y="1579100"/>
                  </a:cubicBezTo>
                  <a:cubicBezTo>
                    <a:pt x="1031182" y="1582861"/>
                    <a:pt x="1080173" y="1673112"/>
                    <a:pt x="1155545" y="1706956"/>
                  </a:cubicBezTo>
                  <a:cubicBezTo>
                    <a:pt x="1110322" y="1752081"/>
                    <a:pt x="1042487" y="1778405"/>
                    <a:pt x="982190" y="1770884"/>
                  </a:cubicBezTo>
                  <a:cubicBezTo>
                    <a:pt x="940735" y="1770884"/>
                    <a:pt x="914355" y="1729519"/>
                    <a:pt x="899281" y="1695674"/>
                  </a:cubicBezTo>
                  <a:cubicBezTo>
                    <a:pt x="869132" y="1669351"/>
                    <a:pt x="846521" y="1627986"/>
                    <a:pt x="827678" y="1597902"/>
                  </a:cubicBezTo>
                  <a:cubicBezTo>
                    <a:pt x="789992" y="1643028"/>
                    <a:pt x="778686" y="1714477"/>
                    <a:pt x="805066" y="1767123"/>
                  </a:cubicBezTo>
                  <a:cubicBezTo>
                    <a:pt x="869132" y="1770884"/>
                    <a:pt x="921893" y="1804728"/>
                    <a:pt x="959578" y="1857374"/>
                  </a:cubicBezTo>
                  <a:cubicBezTo>
                    <a:pt x="1019876" y="1853614"/>
                    <a:pt x="1076405" y="1812249"/>
                    <a:pt x="1129165" y="1774644"/>
                  </a:cubicBezTo>
                  <a:cubicBezTo>
                    <a:pt x="1166851" y="1744560"/>
                    <a:pt x="1212074" y="1714477"/>
                    <a:pt x="1208305" y="1665591"/>
                  </a:cubicBezTo>
                  <a:cubicBezTo>
                    <a:pt x="1140471" y="1612944"/>
                    <a:pt x="1121628" y="1518933"/>
                    <a:pt x="1121628" y="1439963"/>
                  </a:cubicBezTo>
                  <a:cubicBezTo>
                    <a:pt x="1132934" y="1394838"/>
                    <a:pt x="1208305" y="1372275"/>
                    <a:pt x="1189463" y="1327149"/>
                  </a:cubicBezTo>
                  <a:close/>
                  <a:moveTo>
                    <a:pt x="1309635" y="1277753"/>
                  </a:moveTo>
                  <a:cubicBezTo>
                    <a:pt x="1294713" y="1280043"/>
                    <a:pt x="1281924" y="1291315"/>
                    <a:pt x="1264871" y="1294132"/>
                  </a:cubicBezTo>
                  <a:cubicBezTo>
                    <a:pt x="1234555" y="1312917"/>
                    <a:pt x="1223186" y="1346731"/>
                    <a:pt x="1223186" y="1380545"/>
                  </a:cubicBezTo>
                  <a:cubicBezTo>
                    <a:pt x="1261081" y="1418115"/>
                    <a:pt x="1276239" y="1459443"/>
                    <a:pt x="1302766" y="1497014"/>
                  </a:cubicBezTo>
                  <a:cubicBezTo>
                    <a:pt x="1329293" y="1429387"/>
                    <a:pt x="1340661" y="1346731"/>
                    <a:pt x="1325503" y="1279103"/>
                  </a:cubicBezTo>
                  <a:cubicBezTo>
                    <a:pt x="1319819" y="1277225"/>
                    <a:pt x="1314608" y="1276990"/>
                    <a:pt x="1309635" y="1277753"/>
                  </a:cubicBezTo>
                  <a:close/>
                  <a:moveTo>
                    <a:pt x="507713" y="1217612"/>
                  </a:moveTo>
                  <a:cubicBezTo>
                    <a:pt x="484999" y="1262856"/>
                    <a:pt x="507713" y="1315640"/>
                    <a:pt x="541783" y="1353343"/>
                  </a:cubicBezTo>
                  <a:cubicBezTo>
                    <a:pt x="572068" y="1368425"/>
                    <a:pt x="606138" y="1398587"/>
                    <a:pt x="632637" y="1375965"/>
                  </a:cubicBezTo>
                  <a:cubicBezTo>
                    <a:pt x="632637" y="1375965"/>
                    <a:pt x="632637" y="1375965"/>
                    <a:pt x="625066" y="1360884"/>
                  </a:cubicBezTo>
                  <a:cubicBezTo>
                    <a:pt x="575853" y="1330722"/>
                    <a:pt x="549354" y="1266626"/>
                    <a:pt x="507713" y="1217612"/>
                  </a:cubicBezTo>
                  <a:close/>
                  <a:moveTo>
                    <a:pt x="549116" y="1195389"/>
                  </a:moveTo>
                  <a:cubicBezTo>
                    <a:pt x="549116" y="1195389"/>
                    <a:pt x="549116" y="1195389"/>
                    <a:pt x="545324" y="1199142"/>
                  </a:cubicBezTo>
                  <a:cubicBezTo>
                    <a:pt x="575663" y="1262930"/>
                    <a:pt x="609794" y="1334223"/>
                    <a:pt x="678057" y="1360489"/>
                  </a:cubicBezTo>
                  <a:cubicBezTo>
                    <a:pt x="678057" y="1360489"/>
                    <a:pt x="678057" y="1360489"/>
                    <a:pt x="681849" y="1349232"/>
                  </a:cubicBezTo>
                  <a:cubicBezTo>
                    <a:pt x="666680" y="1277939"/>
                    <a:pt x="613587" y="1217903"/>
                    <a:pt x="549116" y="1195389"/>
                  </a:cubicBezTo>
                  <a:close/>
                  <a:moveTo>
                    <a:pt x="959662" y="1176929"/>
                  </a:moveTo>
                  <a:cubicBezTo>
                    <a:pt x="891796" y="1173164"/>
                    <a:pt x="854093" y="1255987"/>
                    <a:pt x="808849" y="1297398"/>
                  </a:cubicBezTo>
                  <a:cubicBezTo>
                    <a:pt x="808849" y="1297398"/>
                    <a:pt x="808849" y="1297398"/>
                    <a:pt x="839012" y="1304927"/>
                  </a:cubicBezTo>
                  <a:cubicBezTo>
                    <a:pt x="903107" y="1293633"/>
                    <a:pt x="940810" y="1229634"/>
                    <a:pt x="959662" y="1176929"/>
                  </a:cubicBezTo>
                  <a:close/>
                  <a:moveTo>
                    <a:pt x="924973" y="1128450"/>
                  </a:moveTo>
                  <a:cubicBezTo>
                    <a:pt x="920467" y="1127633"/>
                    <a:pt x="915669" y="1128333"/>
                    <a:pt x="910754" y="1129733"/>
                  </a:cubicBezTo>
                  <a:cubicBezTo>
                    <a:pt x="900924" y="1132532"/>
                    <a:pt x="890625" y="1138132"/>
                    <a:pt x="881263" y="1139998"/>
                  </a:cubicBezTo>
                  <a:cubicBezTo>
                    <a:pt x="828835" y="1147464"/>
                    <a:pt x="810110" y="1203455"/>
                    <a:pt x="791386" y="1255714"/>
                  </a:cubicBezTo>
                  <a:cubicBezTo>
                    <a:pt x="843814" y="1222119"/>
                    <a:pt x="881263" y="1162395"/>
                    <a:pt x="937436" y="1136265"/>
                  </a:cubicBezTo>
                  <a:cubicBezTo>
                    <a:pt x="933691" y="1131599"/>
                    <a:pt x="929478" y="1129266"/>
                    <a:pt x="924973" y="1128450"/>
                  </a:cubicBezTo>
                  <a:close/>
                  <a:moveTo>
                    <a:pt x="372815" y="963611"/>
                  </a:moveTo>
                  <a:cubicBezTo>
                    <a:pt x="369111" y="1019400"/>
                    <a:pt x="387632" y="1060313"/>
                    <a:pt x="417266" y="1093786"/>
                  </a:cubicBezTo>
                  <a:cubicBezTo>
                    <a:pt x="424674" y="1075190"/>
                    <a:pt x="424674" y="1045435"/>
                    <a:pt x="417266" y="1026839"/>
                  </a:cubicBezTo>
                  <a:cubicBezTo>
                    <a:pt x="409857" y="1004523"/>
                    <a:pt x="395041" y="974769"/>
                    <a:pt x="372815" y="963611"/>
                  </a:cubicBezTo>
                  <a:close/>
                  <a:moveTo>
                    <a:pt x="331011" y="947736"/>
                  </a:moveTo>
                  <a:cubicBezTo>
                    <a:pt x="289736" y="996750"/>
                    <a:pt x="338516" y="1060846"/>
                    <a:pt x="372286" y="1098549"/>
                  </a:cubicBezTo>
                  <a:cubicBezTo>
                    <a:pt x="349772" y="1053305"/>
                    <a:pt x="342268" y="992980"/>
                    <a:pt x="331011" y="947736"/>
                  </a:cubicBezTo>
                  <a:close/>
                  <a:moveTo>
                    <a:pt x="519924" y="917576"/>
                  </a:moveTo>
                  <a:cubicBezTo>
                    <a:pt x="531209" y="1004644"/>
                    <a:pt x="632775" y="1016001"/>
                    <a:pt x="692962" y="1016001"/>
                  </a:cubicBezTo>
                  <a:cubicBezTo>
                    <a:pt x="644060" y="974360"/>
                    <a:pt x="572588" y="963003"/>
                    <a:pt x="519924" y="917576"/>
                  </a:cubicBezTo>
                  <a:close/>
                  <a:moveTo>
                    <a:pt x="1456838" y="898526"/>
                  </a:moveTo>
                  <a:cubicBezTo>
                    <a:pt x="1434324" y="955012"/>
                    <a:pt x="1404306" y="1003966"/>
                    <a:pt x="1351774" y="1052920"/>
                  </a:cubicBezTo>
                  <a:cubicBezTo>
                    <a:pt x="1396801" y="1060451"/>
                    <a:pt x="1419315" y="1019028"/>
                    <a:pt x="1445581" y="988903"/>
                  </a:cubicBezTo>
                  <a:cubicBezTo>
                    <a:pt x="1456838" y="962543"/>
                    <a:pt x="1475599" y="917355"/>
                    <a:pt x="1456838" y="898526"/>
                  </a:cubicBezTo>
                  <a:close/>
                  <a:moveTo>
                    <a:pt x="1581962" y="884240"/>
                  </a:moveTo>
                  <a:cubicBezTo>
                    <a:pt x="1589491" y="906862"/>
                    <a:pt x="1608315" y="914403"/>
                    <a:pt x="1615844" y="933254"/>
                  </a:cubicBezTo>
                  <a:cubicBezTo>
                    <a:pt x="1649726" y="948336"/>
                    <a:pt x="1683608" y="974728"/>
                    <a:pt x="1713725" y="959647"/>
                  </a:cubicBezTo>
                  <a:cubicBezTo>
                    <a:pt x="1713725" y="959647"/>
                    <a:pt x="1713725" y="959647"/>
                    <a:pt x="1709960" y="955876"/>
                  </a:cubicBezTo>
                  <a:cubicBezTo>
                    <a:pt x="1668549" y="933254"/>
                    <a:pt x="1627138" y="899321"/>
                    <a:pt x="1581962" y="884240"/>
                  </a:cubicBezTo>
                  <a:close/>
                  <a:moveTo>
                    <a:pt x="1439087" y="861021"/>
                  </a:moveTo>
                  <a:cubicBezTo>
                    <a:pt x="1337169" y="857251"/>
                    <a:pt x="1303197" y="966590"/>
                    <a:pt x="1269224" y="1034456"/>
                  </a:cubicBezTo>
                  <a:cubicBezTo>
                    <a:pt x="1269224" y="1034456"/>
                    <a:pt x="1269224" y="1034456"/>
                    <a:pt x="1284323" y="1038226"/>
                  </a:cubicBezTo>
                  <a:cubicBezTo>
                    <a:pt x="1367367" y="1023145"/>
                    <a:pt x="1420213" y="940198"/>
                    <a:pt x="1439087" y="861021"/>
                  </a:cubicBezTo>
                  <a:close/>
                  <a:moveTo>
                    <a:pt x="1113669" y="852362"/>
                  </a:moveTo>
                  <a:cubicBezTo>
                    <a:pt x="1111748" y="851540"/>
                    <a:pt x="1109421" y="851775"/>
                    <a:pt x="1106627" y="853653"/>
                  </a:cubicBezTo>
                  <a:cubicBezTo>
                    <a:pt x="1054484" y="910010"/>
                    <a:pt x="1035861" y="996422"/>
                    <a:pt x="1058208" y="1071564"/>
                  </a:cubicBezTo>
                  <a:cubicBezTo>
                    <a:pt x="1128975" y="1033993"/>
                    <a:pt x="1132699" y="943823"/>
                    <a:pt x="1121525" y="872439"/>
                  </a:cubicBezTo>
                  <a:cubicBezTo>
                    <a:pt x="1121525" y="866804"/>
                    <a:pt x="1119430" y="854828"/>
                    <a:pt x="1113669" y="852362"/>
                  </a:cubicBezTo>
                  <a:close/>
                  <a:moveTo>
                    <a:pt x="1061715" y="838201"/>
                  </a:moveTo>
                  <a:cubicBezTo>
                    <a:pt x="1046747" y="841987"/>
                    <a:pt x="1039263" y="857129"/>
                    <a:pt x="1031779" y="868486"/>
                  </a:cubicBezTo>
                  <a:cubicBezTo>
                    <a:pt x="1024295" y="883628"/>
                    <a:pt x="1016811" y="917698"/>
                    <a:pt x="1028037" y="936626"/>
                  </a:cubicBezTo>
                  <a:cubicBezTo>
                    <a:pt x="1039263" y="898770"/>
                    <a:pt x="1069199" y="864700"/>
                    <a:pt x="1061715" y="838201"/>
                  </a:cubicBezTo>
                  <a:close/>
                  <a:moveTo>
                    <a:pt x="538715" y="835026"/>
                  </a:moveTo>
                  <a:cubicBezTo>
                    <a:pt x="538715" y="835026"/>
                    <a:pt x="538715" y="835026"/>
                    <a:pt x="519924" y="842546"/>
                  </a:cubicBezTo>
                  <a:cubicBezTo>
                    <a:pt x="534957" y="925263"/>
                    <a:pt x="625153" y="951582"/>
                    <a:pt x="692800" y="977901"/>
                  </a:cubicBezTo>
                  <a:cubicBezTo>
                    <a:pt x="692800" y="977901"/>
                    <a:pt x="692800" y="977901"/>
                    <a:pt x="704074" y="974141"/>
                  </a:cubicBezTo>
                  <a:cubicBezTo>
                    <a:pt x="685283" y="902704"/>
                    <a:pt x="610120" y="838786"/>
                    <a:pt x="538715" y="835026"/>
                  </a:cubicBezTo>
                  <a:close/>
                  <a:moveTo>
                    <a:pt x="1608968" y="810389"/>
                  </a:moveTo>
                  <a:cubicBezTo>
                    <a:pt x="1595464" y="809091"/>
                    <a:pt x="1581249" y="810743"/>
                    <a:pt x="1566087" y="816406"/>
                  </a:cubicBezTo>
                  <a:cubicBezTo>
                    <a:pt x="1566087" y="816406"/>
                    <a:pt x="1566087" y="816406"/>
                    <a:pt x="1566087" y="823958"/>
                  </a:cubicBezTo>
                  <a:cubicBezTo>
                    <a:pt x="1619155" y="876817"/>
                    <a:pt x="1687385" y="918349"/>
                    <a:pt x="1751825" y="933452"/>
                  </a:cubicBezTo>
                  <a:cubicBezTo>
                    <a:pt x="1748035" y="910798"/>
                    <a:pt x="1729082" y="895695"/>
                    <a:pt x="1717710" y="873041"/>
                  </a:cubicBezTo>
                  <a:cubicBezTo>
                    <a:pt x="1683595" y="844724"/>
                    <a:pt x="1649480" y="814282"/>
                    <a:pt x="1608968" y="810389"/>
                  </a:cubicBezTo>
                  <a:close/>
                  <a:moveTo>
                    <a:pt x="108761" y="741361"/>
                  </a:moveTo>
                  <a:cubicBezTo>
                    <a:pt x="116265" y="778633"/>
                    <a:pt x="146284" y="819632"/>
                    <a:pt x="191311" y="827086"/>
                  </a:cubicBezTo>
                  <a:cubicBezTo>
                    <a:pt x="153788" y="804723"/>
                    <a:pt x="153788" y="748815"/>
                    <a:pt x="108761" y="741361"/>
                  </a:cubicBezTo>
                  <a:close/>
                  <a:moveTo>
                    <a:pt x="1386211" y="738189"/>
                  </a:moveTo>
                  <a:cubicBezTo>
                    <a:pt x="1352140" y="764336"/>
                    <a:pt x="1295356" y="753130"/>
                    <a:pt x="1261286" y="783013"/>
                  </a:cubicBezTo>
                  <a:cubicBezTo>
                    <a:pt x="1261286" y="783013"/>
                    <a:pt x="1261286" y="783013"/>
                    <a:pt x="1299142" y="801689"/>
                  </a:cubicBezTo>
                  <a:cubicBezTo>
                    <a:pt x="1333212" y="797954"/>
                    <a:pt x="1367283" y="783013"/>
                    <a:pt x="1389996" y="760601"/>
                  </a:cubicBezTo>
                  <a:cubicBezTo>
                    <a:pt x="1397567" y="753130"/>
                    <a:pt x="1408924" y="738189"/>
                    <a:pt x="1386211" y="738189"/>
                  </a:cubicBezTo>
                  <a:close/>
                  <a:moveTo>
                    <a:pt x="128374" y="696911"/>
                  </a:moveTo>
                  <a:cubicBezTo>
                    <a:pt x="128374" y="696911"/>
                    <a:pt x="128374" y="696911"/>
                    <a:pt x="124636" y="704356"/>
                  </a:cubicBezTo>
                  <a:cubicBezTo>
                    <a:pt x="169496" y="730413"/>
                    <a:pt x="180711" y="804861"/>
                    <a:pt x="240524" y="801138"/>
                  </a:cubicBezTo>
                  <a:cubicBezTo>
                    <a:pt x="240524" y="801138"/>
                    <a:pt x="240524" y="801138"/>
                    <a:pt x="236786" y="786249"/>
                  </a:cubicBezTo>
                  <a:cubicBezTo>
                    <a:pt x="221832" y="745302"/>
                    <a:pt x="180711" y="700633"/>
                    <a:pt x="128374" y="696911"/>
                  </a:cubicBezTo>
                  <a:close/>
                  <a:moveTo>
                    <a:pt x="1254443" y="685272"/>
                  </a:moveTo>
                  <a:cubicBezTo>
                    <a:pt x="1220470" y="685272"/>
                    <a:pt x="1182723" y="677864"/>
                    <a:pt x="1167624" y="714906"/>
                  </a:cubicBezTo>
                  <a:cubicBezTo>
                    <a:pt x="1186498" y="737131"/>
                    <a:pt x="1212921" y="729722"/>
                    <a:pt x="1243119" y="740835"/>
                  </a:cubicBezTo>
                  <a:cubicBezTo>
                    <a:pt x="1269542" y="744539"/>
                    <a:pt x="1314839" y="744539"/>
                    <a:pt x="1337487" y="714906"/>
                  </a:cubicBezTo>
                  <a:cubicBezTo>
                    <a:pt x="1307289" y="696385"/>
                    <a:pt x="1284641" y="696385"/>
                    <a:pt x="1254443" y="685272"/>
                  </a:cubicBezTo>
                  <a:close/>
                  <a:moveTo>
                    <a:pt x="1829612" y="620715"/>
                  </a:moveTo>
                  <a:cubicBezTo>
                    <a:pt x="1784622" y="639567"/>
                    <a:pt x="1717136" y="632026"/>
                    <a:pt x="1664647" y="635796"/>
                  </a:cubicBezTo>
                  <a:cubicBezTo>
                    <a:pt x="1664647" y="635796"/>
                    <a:pt x="1664647" y="635796"/>
                    <a:pt x="1653399" y="643337"/>
                  </a:cubicBezTo>
                  <a:cubicBezTo>
                    <a:pt x="1687142" y="665959"/>
                    <a:pt x="1720885" y="681040"/>
                    <a:pt x="1762126" y="669729"/>
                  </a:cubicBezTo>
                  <a:cubicBezTo>
                    <a:pt x="1784622" y="662189"/>
                    <a:pt x="1825863" y="643337"/>
                    <a:pt x="1829612" y="620715"/>
                  </a:cubicBezTo>
                  <a:close/>
                  <a:moveTo>
                    <a:pt x="127811" y="565148"/>
                  </a:moveTo>
                  <a:cubicBezTo>
                    <a:pt x="127811" y="565148"/>
                    <a:pt x="127811" y="565148"/>
                    <a:pt x="150036" y="590548"/>
                  </a:cubicBezTo>
                  <a:cubicBezTo>
                    <a:pt x="150036" y="590548"/>
                    <a:pt x="150036" y="590548"/>
                    <a:pt x="150036" y="579662"/>
                  </a:cubicBezTo>
                  <a:cubicBezTo>
                    <a:pt x="150036" y="579662"/>
                    <a:pt x="150036" y="579662"/>
                    <a:pt x="127811" y="565148"/>
                  </a:cubicBezTo>
                  <a:close/>
                  <a:moveTo>
                    <a:pt x="1725337" y="519115"/>
                  </a:moveTo>
                  <a:cubicBezTo>
                    <a:pt x="1683953" y="530386"/>
                    <a:pt x="1612472" y="541658"/>
                    <a:pt x="1589899" y="582986"/>
                  </a:cubicBezTo>
                  <a:cubicBezTo>
                    <a:pt x="1665142" y="631828"/>
                    <a:pt x="1793056" y="616800"/>
                    <a:pt x="1864537" y="564200"/>
                  </a:cubicBezTo>
                  <a:cubicBezTo>
                    <a:pt x="1823153" y="530386"/>
                    <a:pt x="1778007" y="530386"/>
                    <a:pt x="1725337" y="519115"/>
                  </a:cubicBezTo>
                  <a:close/>
                  <a:moveTo>
                    <a:pt x="963307" y="492457"/>
                  </a:moveTo>
                  <a:cubicBezTo>
                    <a:pt x="943081" y="490111"/>
                    <a:pt x="920503" y="495743"/>
                    <a:pt x="903569" y="505130"/>
                  </a:cubicBezTo>
                  <a:cubicBezTo>
                    <a:pt x="847125" y="568961"/>
                    <a:pt x="862177" y="662831"/>
                    <a:pt x="850888" y="745436"/>
                  </a:cubicBezTo>
                  <a:cubicBezTo>
                    <a:pt x="850888" y="798003"/>
                    <a:pt x="835836" y="865589"/>
                    <a:pt x="854651" y="914401"/>
                  </a:cubicBezTo>
                  <a:cubicBezTo>
                    <a:pt x="892281" y="873099"/>
                    <a:pt x="944962" y="858079"/>
                    <a:pt x="978829" y="805512"/>
                  </a:cubicBezTo>
                  <a:cubicBezTo>
                    <a:pt x="1039036" y="737926"/>
                    <a:pt x="1039036" y="621528"/>
                    <a:pt x="1008932" y="527659"/>
                  </a:cubicBezTo>
                  <a:cubicBezTo>
                    <a:pt x="1001406" y="505130"/>
                    <a:pt x="983532" y="494804"/>
                    <a:pt x="963307" y="492457"/>
                  </a:cubicBezTo>
                  <a:close/>
                  <a:moveTo>
                    <a:pt x="828252" y="466726"/>
                  </a:moveTo>
                  <a:cubicBezTo>
                    <a:pt x="828252" y="466726"/>
                    <a:pt x="828252" y="466726"/>
                    <a:pt x="741433" y="526807"/>
                  </a:cubicBezTo>
                  <a:cubicBezTo>
                    <a:pt x="696136" y="598153"/>
                    <a:pt x="718784" y="699539"/>
                    <a:pt x="741433" y="767130"/>
                  </a:cubicBezTo>
                  <a:cubicBezTo>
                    <a:pt x="764081" y="800925"/>
                    <a:pt x="779180" y="845986"/>
                    <a:pt x="813153" y="857251"/>
                  </a:cubicBezTo>
                  <a:cubicBezTo>
                    <a:pt x="813153" y="857251"/>
                    <a:pt x="813153" y="857251"/>
                    <a:pt x="832026" y="684519"/>
                  </a:cubicBezTo>
                  <a:cubicBezTo>
                    <a:pt x="828252" y="616928"/>
                    <a:pt x="843351" y="553092"/>
                    <a:pt x="865999" y="489256"/>
                  </a:cubicBezTo>
                  <a:cubicBezTo>
                    <a:pt x="862224" y="477991"/>
                    <a:pt x="843351" y="466726"/>
                    <a:pt x="828252" y="466726"/>
                  </a:cubicBezTo>
                  <a:close/>
                  <a:moveTo>
                    <a:pt x="150610" y="466723"/>
                  </a:moveTo>
                  <a:cubicBezTo>
                    <a:pt x="146861" y="485484"/>
                    <a:pt x="154359" y="507998"/>
                    <a:pt x="154359" y="526759"/>
                  </a:cubicBezTo>
                  <a:cubicBezTo>
                    <a:pt x="184353" y="594300"/>
                    <a:pt x="259337" y="661841"/>
                    <a:pt x="323074" y="673098"/>
                  </a:cubicBezTo>
                  <a:cubicBezTo>
                    <a:pt x="315576" y="571787"/>
                    <a:pt x="233093" y="500493"/>
                    <a:pt x="150610" y="466723"/>
                  </a:cubicBezTo>
                  <a:close/>
                  <a:moveTo>
                    <a:pt x="1438293" y="414339"/>
                  </a:moveTo>
                  <a:cubicBezTo>
                    <a:pt x="1434324" y="421483"/>
                    <a:pt x="1438293" y="425055"/>
                    <a:pt x="1438293" y="428627"/>
                  </a:cubicBezTo>
                  <a:cubicBezTo>
                    <a:pt x="1438293" y="428627"/>
                    <a:pt x="1438293" y="428627"/>
                    <a:pt x="1442262" y="421483"/>
                  </a:cubicBezTo>
                  <a:cubicBezTo>
                    <a:pt x="1442262" y="421483"/>
                    <a:pt x="1442262" y="421483"/>
                    <a:pt x="1438293" y="414339"/>
                  </a:cubicBezTo>
                  <a:close/>
                  <a:moveTo>
                    <a:pt x="836413" y="414339"/>
                  </a:moveTo>
                  <a:cubicBezTo>
                    <a:pt x="832661" y="436961"/>
                    <a:pt x="843918" y="444502"/>
                    <a:pt x="866432" y="452042"/>
                  </a:cubicBezTo>
                  <a:cubicBezTo>
                    <a:pt x="888945" y="463353"/>
                    <a:pt x="937725" y="474664"/>
                    <a:pt x="956486" y="452042"/>
                  </a:cubicBezTo>
                  <a:cubicBezTo>
                    <a:pt x="918963" y="448272"/>
                    <a:pt x="866432" y="444502"/>
                    <a:pt x="836413" y="414339"/>
                  </a:cubicBezTo>
                  <a:close/>
                  <a:moveTo>
                    <a:pt x="674736" y="346124"/>
                  </a:moveTo>
                  <a:cubicBezTo>
                    <a:pt x="599803" y="353527"/>
                    <a:pt x="524340" y="381021"/>
                    <a:pt x="459456" y="406400"/>
                  </a:cubicBezTo>
                  <a:cubicBezTo>
                    <a:pt x="459456" y="406400"/>
                    <a:pt x="459456" y="406400"/>
                    <a:pt x="399274" y="432719"/>
                  </a:cubicBezTo>
                  <a:cubicBezTo>
                    <a:pt x="429365" y="462798"/>
                    <a:pt x="470740" y="481597"/>
                    <a:pt x="504593" y="507916"/>
                  </a:cubicBezTo>
                  <a:cubicBezTo>
                    <a:pt x="594866" y="549275"/>
                    <a:pt x="718991" y="522956"/>
                    <a:pt x="786696" y="459038"/>
                  </a:cubicBezTo>
                  <a:cubicBezTo>
                    <a:pt x="816787" y="421439"/>
                    <a:pt x="764128" y="383841"/>
                    <a:pt x="749082" y="346242"/>
                  </a:cubicBezTo>
                  <a:cubicBezTo>
                    <a:pt x="724633" y="343422"/>
                    <a:pt x="699714" y="343657"/>
                    <a:pt x="674736" y="346124"/>
                  </a:cubicBezTo>
                  <a:close/>
                  <a:moveTo>
                    <a:pt x="786868" y="328614"/>
                  </a:moveTo>
                  <a:cubicBezTo>
                    <a:pt x="775511" y="332374"/>
                    <a:pt x="779297" y="343654"/>
                    <a:pt x="779297" y="347414"/>
                  </a:cubicBezTo>
                  <a:cubicBezTo>
                    <a:pt x="786868" y="366213"/>
                    <a:pt x="805796" y="400052"/>
                    <a:pt x="824724" y="396292"/>
                  </a:cubicBezTo>
                  <a:cubicBezTo>
                    <a:pt x="805796" y="373733"/>
                    <a:pt x="817153" y="336134"/>
                    <a:pt x="786868" y="328614"/>
                  </a:cubicBezTo>
                  <a:close/>
                  <a:moveTo>
                    <a:pt x="779480" y="274639"/>
                  </a:moveTo>
                  <a:cubicBezTo>
                    <a:pt x="779480" y="274639"/>
                    <a:pt x="779480" y="274639"/>
                    <a:pt x="775511" y="286545"/>
                  </a:cubicBezTo>
                  <a:cubicBezTo>
                    <a:pt x="775511" y="286545"/>
                    <a:pt x="775511" y="286545"/>
                    <a:pt x="787417" y="290514"/>
                  </a:cubicBezTo>
                  <a:cubicBezTo>
                    <a:pt x="791386" y="282577"/>
                    <a:pt x="787417" y="274639"/>
                    <a:pt x="779480" y="274639"/>
                  </a:cubicBezTo>
                  <a:close/>
                  <a:moveTo>
                    <a:pt x="1792434" y="219077"/>
                  </a:moveTo>
                  <a:cubicBezTo>
                    <a:pt x="1740097" y="264321"/>
                    <a:pt x="1691499" y="328416"/>
                    <a:pt x="1691499" y="400052"/>
                  </a:cubicBezTo>
                  <a:cubicBezTo>
                    <a:pt x="1740097" y="396282"/>
                    <a:pt x="1762527" y="347268"/>
                    <a:pt x="1777481" y="305794"/>
                  </a:cubicBezTo>
                  <a:cubicBezTo>
                    <a:pt x="1792434" y="279402"/>
                    <a:pt x="1807387" y="241699"/>
                    <a:pt x="1792434" y="219077"/>
                  </a:cubicBezTo>
                  <a:close/>
                  <a:moveTo>
                    <a:pt x="1841544" y="204790"/>
                  </a:moveTo>
                  <a:cubicBezTo>
                    <a:pt x="1826591" y="276083"/>
                    <a:pt x="1792946" y="343624"/>
                    <a:pt x="1751824" y="403661"/>
                  </a:cubicBezTo>
                  <a:cubicBezTo>
                    <a:pt x="1751824" y="403661"/>
                    <a:pt x="1751824" y="403661"/>
                    <a:pt x="1781731" y="411165"/>
                  </a:cubicBezTo>
                  <a:cubicBezTo>
                    <a:pt x="1819114" y="396156"/>
                    <a:pt x="1852759" y="351129"/>
                    <a:pt x="1860235" y="313606"/>
                  </a:cubicBezTo>
                  <a:cubicBezTo>
                    <a:pt x="1863974" y="276083"/>
                    <a:pt x="1867712" y="231056"/>
                    <a:pt x="1841544" y="204790"/>
                  </a:cubicBezTo>
                  <a:close/>
                  <a:moveTo>
                    <a:pt x="1547037" y="188914"/>
                  </a:moveTo>
                  <a:cubicBezTo>
                    <a:pt x="1520812" y="215221"/>
                    <a:pt x="1472107" y="256561"/>
                    <a:pt x="1423403" y="282868"/>
                  </a:cubicBezTo>
                  <a:cubicBezTo>
                    <a:pt x="1408417" y="305417"/>
                    <a:pt x="1370952" y="290385"/>
                    <a:pt x="1359712" y="324208"/>
                  </a:cubicBezTo>
                  <a:cubicBezTo>
                    <a:pt x="1378445" y="335483"/>
                    <a:pt x="1397177" y="373064"/>
                    <a:pt x="1423403" y="373064"/>
                  </a:cubicBezTo>
                  <a:cubicBezTo>
                    <a:pt x="1483347" y="331724"/>
                    <a:pt x="1535798" y="264077"/>
                    <a:pt x="1547037" y="188914"/>
                  </a:cubicBezTo>
                  <a:close/>
                  <a:moveTo>
                    <a:pt x="2075675" y="34927"/>
                  </a:moveTo>
                  <a:cubicBezTo>
                    <a:pt x="2064303" y="38687"/>
                    <a:pt x="2030188" y="42447"/>
                    <a:pt x="2015026" y="53727"/>
                  </a:cubicBezTo>
                  <a:cubicBezTo>
                    <a:pt x="1977120" y="80046"/>
                    <a:pt x="1920262" y="53727"/>
                    <a:pt x="1889937" y="87566"/>
                  </a:cubicBezTo>
                  <a:cubicBezTo>
                    <a:pt x="1912681" y="95085"/>
                    <a:pt x="1946796" y="106365"/>
                    <a:pt x="1977120" y="106365"/>
                  </a:cubicBezTo>
                  <a:cubicBezTo>
                    <a:pt x="2018817" y="95085"/>
                    <a:pt x="2064303" y="76286"/>
                    <a:pt x="2075675" y="34927"/>
                  </a:cubicBezTo>
                  <a:close/>
                  <a:moveTo>
                    <a:pt x="1733157" y="0"/>
                  </a:moveTo>
                  <a:lnTo>
                    <a:pt x="1857156" y="0"/>
                  </a:lnTo>
                  <a:lnTo>
                    <a:pt x="1856292" y="258"/>
                  </a:lnTo>
                  <a:cubicBezTo>
                    <a:pt x="1842521" y="5685"/>
                    <a:pt x="1829783" y="12193"/>
                    <a:pt x="1818499" y="19880"/>
                  </a:cubicBezTo>
                  <a:cubicBezTo>
                    <a:pt x="1863633" y="57152"/>
                    <a:pt x="1923811" y="45971"/>
                    <a:pt x="1983990" y="42243"/>
                  </a:cubicBezTo>
                  <a:cubicBezTo>
                    <a:pt x="2006557" y="31062"/>
                    <a:pt x="2039702" y="28267"/>
                    <a:pt x="2053277" y="8700"/>
                  </a:cubicBezTo>
                  <a:lnTo>
                    <a:pt x="2055257" y="0"/>
                  </a:lnTo>
                  <a:lnTo>
                    <a:pt x="2137802" y="0"/>
                  </a:lnTo>
                  <a:lnTo>
                    <a:pt x="2128474" y="11345"/>
                  </a:lnTo>
                  <a:cubicBezTo>
                    <a:pt x="2101281" y="49731"/>
                    <a:pt x="2079385" y="91286"/>
                    <a:pt x="2034180" y="113824"/>
                  </a:cubicBezTo>
                  <a:cubicBezTo>
                    <a:pt x="1988976" y="132606"/>
                    <a:pt x="1940005" y="136362"/>
                    <a:pt x="1891034" y="117580"/>
                  </a:cubicBezTo>
                  <a:cubicBezTo>
                    <a:pt x="1868432" y="110067"/>
                    <a:pt x="1853364" y="83773"/>
                    <a:pt x="1830762" y="83773"/>
                  </a:cubicBezTo>
                  <a:cubicBezTo>
                    <a:pt x="1815693" y="151387"/>
                    <a:pt x="1891034" y="185195"/>
                    <a:pt x="1883500" y="245297"/>
                  </a:cubicBezTo>
                  <a:cubicBezTo>
                    <a:pt x="1898568" y="316668"/>
                    <a:pt x="1868432" y="388039"/>
                    <a:pt x="1804392" y="429359"/>
                  </a:cubicBezTo>
                  <a:cubicBezTo>
                    <a:pt x="1804392" y="429359"/>
                    <a:pt x="1804392" y="429359"/>
                    <a:pt x="1631110" y="466923"/>
                  </a:cubicBezTo>
                  <a:cubicBezTo>
                    <a:pt x="1616042" y="466923"/>
                    <a:pt x="1600974" y="451898"/>
                    <a:pt x="1608508" y="440628"/>
                  </a:cubicBezTo>
                  <a:cubicBezTo>
                    <a:pt x="1702683" y="373014"/>
                    <a:pt x="1683848" y="234028"/>
                    <a:pt x="1796858" y="177682"/>
                  </a:cubicBezTo>
                  <a:cubicBezTo>
                    <a:pt x="1823227" y="117580"/>
                    <a:pt x="1785557" y="49965"/>
                    <a:pt x="1740353" y="4889"/>
                  </a:cubicBezTo>
                  <a:close/>
                  <a:moveTo>
                    <a:pt x="403270" y="0"/>
                  </a:moveTo>
                  <a:lnTo>
                    <a:pt x="449420" y="0"/>
                  </a:lnTo>
                  <a:lnTo>
                    <a:pt x="497115" y="27551"/>
                  </a:lnTo>
                  <a:lnTo>
                    <a:pt x="493557" y="0"/>
                  </a:lnTo>
                  <a:lnTo>
                    <a:pt x="526616" y="0"/>
                  </a:lnTo>
                  <a:lnTo>
                    <a:pt x="534128" y="15874"/>
                  </a:lnTo>
                  <a:cubicBezTo>
                    <a:pt x="539768" y="12104"/>
                    <a:pt x="546348" y="7391"/>
                    <a:pt x="552458" y="1736"/>
                  </a:cubicBezTo>
                  <a:lnTo>
                    <a:pt x="553818" y="0"/>
                  </a:lnTo>
                  <a:lnTo>
                    <a:pt x="619691" y="0"/>
                  </a:lnTo>
                  <a:lnTo>
                    <a:pt x="626647" y="25431"/>
                  </a:lnTo>
                  <a:cubicBezTo>
                    <a:pt x="634815" y="65730"/>
                    <a:pt x="633579" y="106624"/>
                    <a:pt x="613800" y="147518"/>
                  </a:cubicBezTo>
                  <a:cubicBezTo>
                    <a:pt x="613800" y="147518"/>
                    <a:pt x="613800" y="147518"/>
                    <a:pt x="700449" y="196403"/>
                  </a:cubicBezTo>
                  <a:cubicBezTo>
                    <a:pt x="704216" y="234007"/>
                    <a:pt x="647706" y="207685"/>
                    <a:pt x="625102" y="218966"/>
                  </a:cubicBezTo>
                  <a:cubicBezTo>
                    <a:pt x="534685" y="203924"/>
                    <a:pt x="481943" y="279132"/>
                    <a:pt x="421665" y="343059"/>
                  </a:cubicBezTo>
                  <a:cubicBezTo>
                    <a:pt x="406596" y="354340"/>
                    <a:pt x="383991" y="384423"/>
                    <a:pt x="380224" y="403225"/>
                  </a:cubicBezTo>
                  <a:cubicBezTo>
                    <a:pt x="500779" y="358100"/>
                    <a:pt x="621335" y="328017"/>
                    <a:pt x="749424" y="309215"/>
                  </a:cubicBezTo>
                  <a:cubicBezTo>
                    <a:pt x="756959" y="264091"/>
                    <a:pt x="760727" y="211445"/>
                    <a:pt x="790865" y="166320"/>
                  </a:cubicBezTo>
                  <a:cubicBezTo>
                    <a:pt x="790865" y="166320"/>
                    <a:pt x="790865" y="166320"/>
                    <a:pt x="787098" y="162560"/>
                  </a:cubicBezTo>
                  <a:cubicBezTo>
                    <a:pt x="787098" y="162560"/>
                    <a:pt x="787098" y="162560"/>
                    <a:pt x="775796" y="177602"/>
                  </a:cubicBezTo>
                  <a:cubicBezTo>
                    <a:pt x="775796" y="177602"/>
                    <a:pt x="775796" y="177602"/>
                    <a:pt x="760727" y="170081"/>
                  </a:cubicBezTo>
                  <a:cubicBezTo>
                    <a:pt x="749424" y="162560"/>
                    <a:pt x="764494" y="151279"/>
                    <a:pt x="764494" y="139998"/>
                  </a:cubicBezTo>
                  <a:cubicBezTo>
                    <a:pt x="764494" y="139998"/>
                    <a:pt x="764494" y="139998"/>
                    <a:pt x="662775" y="45988"/>
                  </a:cubicBezTo>
                  <a:cubicBezTo>
                    <a:pt x="662775" y="45988"/>
                    <a:pt x="662775" y="45988"/>
                    <a:pt x="662775" y="30946"/>
                  </a:cubicBezTo>
                  <a:cubicBezTo>
                    <a:pt x="723053" y="53509"/>
                    <a:pt x="764494" y="121196"/>
                    <a:pt x="828539" y="151279"/>
                  </a:cubicBezTo>
                  <a:cubicBezTo>
                    <a:pt x="843608" y="139998"/>
                    <a:pt x="869980" y="147518"/>
                    <a:pt x="881282" y="128716"/>
                  </a:cubicBezTo>
                  <a:cubicBezTo>
                    <a:pt x="881282" y="128716"/>
                    <a:pt x="881282" y="128716"/>
                    <a:pt x="883806" y="40546"/>
                  </a:cubicBezTo>
                  <a:lnTo>
                    <a:pt x="884966" y="0"/>
                  </a:lnTo>
                  <a:lnTo>
                    <a:pt x="925556" y="0"/>
                  </a:lnTo>
                  <a:lnTo>
                    <a:pt x="918117" y="17542"/>
                  </a:lnTo>
                  <a:cubicBezTo>
                    <a:pt x="910640" y="47082"/>
                    <a:pt x="907814" y="78152"/>
                    <a:pt x="910640" y="110164"/>
                  </a:cubicBezTo>
                  <a:cubicBezTo>
                    <a:pt x="921944" y="121463"/>
                    <a:pt x="940783" y="136527"/>
                    <a:pt x="959623" y="132761"/>
                  </a:cubicBezTo>
                  <a:cubicBezTo>
                    <a:pt x="968101" y="101691"/>
                    <a:pt x="980111" y="71798"/>
                    <a:pt x="995006" y="43140"/>
                  </a:cubicBezTo>
                  <a:lnTo>
                    <a:pt x="1022658" y="0"/>
                  </a:lnTo>
                  <a:lnTo>
                    <a:pt x="1051761" y="0"/>
                  </a:lnTo>
                  <a:lnTo>
                    <a:pt x="1036733" y="19421"/>
                  </a:lnTo>
                  <a:cubicBezTo>
                    <a:pt x="1023355" y="39930"/>
                    <a:pt x="1012276" y="61321"/>
                    <a:pt x="1004732" y="83887"/>
                  </a:cubicBezTo>
                  <a:cubicBezTo>
                    <a:pt x="1004732" y="129020"/>
                    <a:pt x="940611" y="166630"/>
                    <a:pt x="982101" y="208001"/>
                  </a:cubicBezTo>
                  <a:cubicBezTo>
                    <a:pt x="989645" y="204240"/>
                    <a:pt x="1000960" y="185435"/>
                    <a:pt x="1008504" y="196718"/>
                  </a:cubicBezTo>
                  <a:cubicBezTo>
                    <a:pt x="985873" y="230568"/>
                    <a:pt x="978329" y="271939"/>
                    <a:pt x="978329" y="313311"/>
                  </a:cubicBezTo>
                  <a:cubicBezTo>
                    <a:pt x="978329" y="332116"/>
                    <a:pt x="985873" y="354682"/>
                    <a:pt x="1008504" y="358443"/>
                  </a:cubicBezTo>
                  <a:cubicBezTo>
                    <a:pt x="1016047" y="354682"/>
                    <a:pt x="1019819" y="343399"/>
                    <a:pt x="1023591" y="335877"/>
                  </a:cubicBezTo>
                  <a:cubicBezTo>
                    <a:pt x="1053765" y="332116"/>
                    <a:pt x="1031134" y="373487"/>
                    <a:pt x="1053765" y="384770"/>
                  </a:cubicBezTo>
                  <a:cubicBezTo>
                    <a:pt x="1042450" y="396054"/>
                    <a:pt x="1023591" y="388532"/>
                    <a:pt x="1027363" y="403576"/>
                  </a:cubicBezTo>
                  <a:cubicBezTo>
                    <a:pt x="1068852" y="414859"/>
                    <a:pt x="1031134" y="452469"/>
                    <a:pt x="1016047" y="467513"/>
                  </a:cubicBezTo>
                  <a:cubicBezTo>
                    <a:pt x="1004732" y="516407"/>
                    <a:pt x="1068852" y="546495"/>
                    <a:pt x="1110342" y="569062"/>
                  </a:cubicBezTo>
                  <a:cubicBezTo>
                    <a:pt x="1189550" y="625477"/>
                    <a:pt x="1329107" y="621716"/>
                    <a:pt x="1408315" y="561539"/>
                  </a:cubicBezTo>
                  <a:cubicBezTo>
                    <a:pt x="1419630" y="557778"/>
                    <a:pt x="1438489" y="546495"/>
                    <a:pt x="1434717" y="535212"/>
                  </a:cubicBezTo>
                  <a:cubicBezTo>
                    <a:pt x="1291389" y="527690"/>
                    <a:pt x="1155604" y="490080"/>
                    <a:pt x="1065081" y="392293"/>
                  </a:cubicBezTo>
                  <a:cubicBezTo>
                    <a:pt x="1065081" y="392293"/>
                    <a:pt x="1065081" y="392293"/>
                    <a:pt x="1068852" y="384770"/>
                  </a:cubicBezTo>
                  <a:cubicBezTo>
                    <a:pt x="1117886" y="407337"/>
                    <a:pt x="1166919" y="452469"/>
                    <a:pt x="1215953" y="471274"/>
                  </a:cubicBezTo>
                  <a:cubicBezTo>
                    <a:pt x="1291389" y="490080"/>
                    <a:pt x="1370597" y="516407"/>
                    <a:pt x="1442261" y="501363"/>
                  </a:cubicBezTo>
                  <a:cubicBezTo>
                    <a:pt x="1400771" y="471274"/>
                    <a:pt x="1404543" y="426142"/>
                    <a:pt x="1378140" y="388532"/>
                  </a:cubicBezTo>
                  <a:cubicBezTo>
                    <a:pt x="1306476" y="286983"/>
                    <a:pt x="1189550" y="245612"/>
                    <a:pt x="1076396" y="241851"/>
                  </a:cubicBezTo>
                  <a:cubicBezTo>
                    <a:pt x="1076396" y="241851"/>
                    <a:pt x="1076396" y="241851"/>
                    <a:pt x="1072624" y="230568"/>
                  </a:cubicBezTo>
                  <a:cubicBezTo>
                    <a:pt x="1114114" y="200479"/>
                    <a:pt x="1166919" y="162869"/>
                    <a:pt x="1193322" y="117736"/>
                  </a:cubicBezTo>
                  <a:cubicBezTo>
                    <a:pt x="1209352" y="98931"/>
                    <a:pt x="1219253" y="77775"/>
                    <a:pt x="1225088" y="55209"/>
                  </a:cubicBezTo>
                  <a:lnTo>
                    <a:pt x="1230817" y="0"/>
                  </a:lnTo>
                  <a:lnTo>
                    <a:pt x="1264709" y="0"/>
                  </a:lnTo>
                  <a:lnTo>
                    <a:pt x="1264441" y="18334"/>
                  </a:lnTo>
                  <a:cubicBezTo>
                    <a:pt x="1255968" y="97770"/>
                    <a:pt x="1205126" y="170338"/>
                    <a:pt x="1137338" y="215429"/>
                  </a:cubicBezTo>
                  <a:cubicBezTo>
                    <a:pt x="1137338" y="215429"/>
                    <a:pt x="1137338" y="215429"/>
                    <a:pt x="1144870" y="230459"/>
                  </a:cubicBezTo>
                  <a:cubicBezTo>
                    <a:pt x="1212658" y="230459"/>
                    <a:pt x="1261616" y="279307"/>
                    <a:pt x="1329405" y="286822"/>
                  </a:cubicBezTo>
                  <a:cubicBezTo>
                    <a:pt x="1359533" y="283065"/>
                    <a:pt x="1385895" y="271792"/>
                    <a:pt x="1408491" y="249247"/>
                  </a:cubicBezTo>
                  <a:cubicBezTo>
                    <a:pt x="1367065" y="219186"/>
                    <a:pt x="1325639" y="192883"/>
                    <a:pt x="1299277" y="136520"/>
                  </a:cubicBezTo>
                  <a:cubicBezTo>
                    <a:pt x="1269619" y="97065"/>
                    <a:pt x="1312046" y="57611"/>
                    <a:pt x="1297887" y="15639"/>
                  </a:cubicBezTo>
                  <a:lnTo>
                    <a:pt x="1289349" y="0"/>
                  </a:lnTo>
                  <a:lnTo>
                    <a:pt x="1347188" y="0"/>
                  </a:lnTo>
                  <a:lnTo>
                    <a:pt x="1340615" y="12578"/>
                  </a:lnTo>
                  <a:cubicBezTo>
                    <a:pt x="1333025" y="31789"/>
                    <a:pt x="1327611" y="51763"/>
                    <a:pt x="1324787" y="72442"/>
                  </a:cubicBezTo>
                  <a:cubicBezTo>
                    <a:pt x="1366210" y="76202"/>
                    <a:pt x="1400101" y="38603"/>
                    <a:pt x="1422695" y="8524"/>
                  </a:cubicBezTo>
                  <a:lnTo>
                    <a:pt x="1426389" y="0"/>
                  </a:lnTo>
                  <a:lnTo>
                    <a:pt x="1456391" y="0"/>
                  </a:lnTo>
                  <a:lnTo>
                    <a:pt x="1427321" y="46338"/>
                  </a:lnTo>
                  <a:cubicBezTo>
                    <a:pt x="1400959" y="91429"/>
                    <a:pt x="1321873" y="83914"/>
                    <a:pt x="1340703" y="155308"/>
                  </a:cubicBezTo>
                  <a:cubicBezTo>
                    <a:pt x="1359533" y="200398"/>
                    <a:pt x="1412257" y="219186"/>
                    <a:pt x="1453683" y="226701"/>
                  </a:cubicBezTo>
                  <a:cubicBezTo>
                    <a:pt x="1521472" y="200398"/>
                    <a:pt x="1551600" y="125247"/>
                    <a:pt x="1581728" y="72641"/>
                  </a:cubicBezTo>
                  <a:lnTo>
                    <a:pt x="1587646" y="0"/>
                  </a:lnTo>
                  <a:lnTo>
                    <a:pt x="1619707" y="0"/>
                  </a:lnTo>
                  <a:lnTo>
                    <a:pt x="1619986" y="16158"/>
                  </a:lnTo>
                  <a:cubicBezTo>
                    <a:pt x="1619809" y="28836"/>
                    <a:pt x="1618867" y="41514"/>
                    <a:pt x="1616042" y="53722"/>
                  </a:cubicBezTo>
                  <a:cubicBezTo>
                    <a:pt x="1604741" y="207733"/>
                    <a:pt x="1499264" y="324181"/>
                    <a:pt x="1461594" y="470679"/>
                  </a:cubicBezTo>
                  <a:cubicBezTo>
                    <a:pt x="1476662" y="500730"/>
                    <a:pt x="1529400" y="500730"/>
                    <a:pt x="1503031" y="534538"/>
                  </a:cubicBezTo>
                  <a:cubicBezTo>
                    <a:pt x="1514332" y="549563"/>
                    <a:pt x="1529400" y="560832"/>
                    <a:pt x="1548235" y="560832"/>
                  </a:cubicBezTo>
                  <a:cubicBezTo>
                    <a:pt x="1593440" y="534538"/>
                    <a:pt x="1638644" y="508243"/>
                    <a:pt x="1691382" y="500730"/>
                  </a:cubicBezTo>
                  <a:cubicBezTo>
                    <a:pt x="1781790" y="481949"/>
                    <a:pt x="1853364" y="557076"/>
                    <a:pt x="1932471" y="523269"/>
                  </a:cubicBezTo>
                  <a:cubicBezTo>
                    <a:pt x="1940005" y="527025"/>
                    <a:pt x="1943772" y="542051"/>
                    <a:pt x="1940005" y="549563"/>
                  </a:cubicBezTo>
                  <a:cubicBezTo>
                    <a:pt x="1879733" y="587127"/>
                    <a:pt x="1860898" y="669767"/>
                    <a:pt x="1793091" y="688549"/>
                  </a:cubicBezTo>
                  <a:cubicBezTo>
                    <a:pt x="1665013" y="744895"/>
                    <a:pt x="1582139" y="587127"/>
                    <a:pt x="1472895" y="560832"/>
                  </a:cubicBezTo>
                  <a:cubicBezTo>
                    <a:pt x="1454060" y="564589"/>
                    <a:pt x="1446526" y="583371"/>
                    <a:pt x="1446526" y="594640"/>
                  </a:cubicBezTo>
                  <a:cubicBezTo>
                    <a:pt x="1465361" y="662255"/>
                    <a:pt x="1476662" y="729869"/>
                    <a:pt x="1529400" y="778702"/>
                  </a:cubicBezTo>
                  <a:cubicBezTo>
                    <a:pt x="1604741" y="774946"/>
                    <a:pt x="1680081" y="793728"/>
                    <a:pt x="1729052" y="857586"/>
                  </a:cubicBezTo>
                  <a:cubicBezTo>
                    <a:pt x="1759188" y="883881"/>
                    <a:pt x="1778023" y="925201"/>
                    <a:pt x="1808159" y="947739"/>
                  </a:cubicBezTo>
                  <a:cubicBezTo>
                    <a:pt x="1924937" y="835048"/>
                    <a:pt x="1943772" y="666011"/>
                    <a:pt x="1970141" y="508243"/>
                  </a:cubicBezTo>
                  <a:cubicBezTo>
                    <a:pt x="1996510" y="388039"/>
                    <a:pt x="2007811" y="256566"/>
                    <a:pt x="2075617" y="158900"/>
                  </a:cubicBezTo>
                  <a:cubicBezTo>
                    <a:pt x="2124589" y="98798"/>
                    <a:pt x="2184861" y="42453"/>
                    <a:pt x="2237599" y="1132"/>
                  </a:cubicBezTo>
                  <a:lnTo>
                    <a:pt x="2236202" y="0"/>
                  </a:lnTo>
                  <a:lnTo>
                    <a:pt x="2277637" y="0"/>
                  </a:lnTo>
                  <a:lnTo>
                    <a:pt x="2289740" y="12520"/>
                  </a:lnTo>
                  <a:cubicBezTo>
                    <a:pt x="2033650" y="113974"/>
                    <a:pt x="2018586" y="395791"/>
                    <a:pt x="1969628" y="617487"/>
                  </a:cubicBezTo>
                  <a:cubicBezTo>
                    <a:pt x="1973394" y="726457"/>
                    <a:pt x="1920670" y="820396"/>
                    <a:pt x="1871711" y="914335"/>
                  </a:cubicBezTo>
                  <a:cubicBezTo>
                    <a:pt x="1777561" y="1090940"/>
                    <a:pt x="1593026" y="1117243"/>
                    <a:pt x="1419789" y="1147304"/>
                  </a:cubicBezTo>
                  <a:cubicBezTo>
                    <a:pt x="1404725" y="1136031"/>
                    <a:pt x="1385895" y="1143546"/>
                    <a:pt x="1370831" y="1147304"/>
                  </a:cubicBezTo>
                  <a:cubicBezTo>
                    <a:pt x="1336937" y="1214940"/>
                    <a:pt x="1367065" y="1297606"/>
                    <a:pt x="1359533" y="1369000"/>
                  </a:cubicBezTo>
                  <a:cubicBezTo>
                    <a:pt x="1340703" y="1534332"/>
                    <a:pt x="1287979" y="1692150"/>
                    <a:pt x="1141104" y="1793604"/>
                  </a:cubicBezTo>
                  <a:cubicBezTo>
                    <a:pt x="997995" y="1895058"/>
                    <a:pt x="828524" y="1966452"/>
                    <a:pt x="647755" y="1962694"/>
                  </a:cubicBezTo>
                  <a:cubicBezTo>
                    <a:pt x="647755" y="1962694"/>
                    <a:pt x="647755" y="1962694"/>
                    <a:pt x="636457" y="1981482"/>
                  </a:cubicBezTo>
                  <a:cubicBezTo>
                    <a:pt x="647755" y="2060391"/>
                    <a:pt x="632691" y="2131784"/>
                    <a:pt x="617627" y="2203178"/>
                  </a:cubicBezTo>
                  <a:cubicBezTo>
                    <a:pt x="617627" y="2203178"/>
                    <a:pt x="617627" y="2203178"/>
                    <a:pt x="625159" y="2210693"/>
                  </a:cubicBezTo>
                  <a:cubicBezTo>
                    <a:pt x="662819" y="2195663"/>
                    <a:pt x="647755" y="2135542"/>
                    <a:pt x="674118" y="2097966"/>
                  </a:cubicBezTo>
                  <a:cubicBezTo>
                    <a:pt x="659053" y="2067906"/>
                    <a:pt x="662819" y="2030330"/>
                    <a:pt x="659053" y="2004027"/>
                  </a:cubicBezTo>
                  <a:cubicBezTo>
                    <a:pt x="779566" y="2015300"/>
                    <a:pt x="900079" y="1973967"/>
                    <a:pt x="997995" y="1925119"/>
                  </a:cubicBezTo>
                  <a:cubicBezTo>
                    <a:pt x="1095912" y="1883785"/>
                    <a:pt x="1190062" y="1831180"/>
                    <a:pt x="1265382" y="1744756"/>
                  </a:cubicBezTo>
                  <a:cubicBezTo>
                    <a:pt x="1374597" y="1579423"/>
                    <a:pt x="1408491" y="1387787"/>
                    <a:pt x="1400959" y="1177364"/>
                  </a:cubicBezTo>
                  <a:cubicBezTo>
                    <a:pt x="1464981" y="1162334"/>
                    <a:pt x="1540302" y="1181122"/>
                    <a:pt x="1604324" y="1139789"/>
                  </a:cubicBezTo>
                  <a:cubicBezTo>
                    <a:pt x="1713539" y="1109728"/>
                    <a:pt x="1841583" y="1072152"/>
                    <a:pt x="1901840" y="951910"/>
                  </a:cubicBezTo>
                  <a:cubicBezTo>
                    <a:pt x="2033650" y="752760"/>
                    <a:pt x="1977160" y="501003"/>
                    <a:pt x="2093907" y="290580"/>
                  </a:cubicBezTo>
                  <a:cubicBezTo>
                    <a:pt x="2146631" y="166580"/>
                    <a:pt x="2252079" y="80156"/>
                    <a:pt x="2357528" y="5005"/>
                  </a:cubicBezTo>
                  <a:cubicBezTo>
                    <a:pt x="2357528" y="5005"/>
                    <a:pt x="2357528" y="5005"/>
                    <a:pt x="2357528" y="3596"/>
                  </a:cubicBezTo>
                  <a:lnTo>
                    <a:pt x="2357528" y="0"/>
                  </a:lnTo>
                  <a:lnTo>
                    <a:pt x="2561429" y="0"/>
                  </a:lnTo>
                  <a:lnTo>
                    <a:pt x="2549595" y="27551"/>
                  </a:lnTo>
                  <a:cubicBezTo>
                    <a:pt x="2568425" y="31308"/>
                    <a:pt x="2594787" y="12520"/>
                    <a:pt x="2591021" y="35066"/>
                  </a:cubicBezTo>
                  <a:cubicBezTo>
                    <a:pt x="2591021" y="35066"/>
                    <a:pt x="2591021" y="35066"/>
                    <a:pt x="2591021" y="42581"/>
                  </a:cubicBezTo>
                  <a:cubicBezTo>
                    <a:pt x="2455444" y="91429"/>
                    <a:pt x="2331166" y="215429"/>
                    <a:pt x="2248313" y="335670"/>
                  </a:cubicBezTo>
                  <a:cubicBezTo>
                    <a:pt x="2150397" y="512276"/>
                    <a:pt x="2169227" y="722699"/>
                    <a:pt x="2090141" y="906820"/>
                  </a:cubicBezTo>
                  <a:cubicBezTo>
                    <a:pt x="2026118" y="1038334"/>
                    <a:pt x="1947032" y="1173607"/>
                    <a:pt x="1807689" y="1248758"/>
                  </a:cubicBezTo>
                  <a:cubicBezTo>
                    <a:pt x="1728603" y="1275061"/>
                    <a:pt x="1668346" y="1320151"/>
                    <a:pt x="1581728" y="1342697"/>
                  </a:cubicBezTo>
                  <a:cubicBezTo>
                    <a:pt x="1551600" y="1376515"/>
                    <a:pt x="1581728" y="1447908"/>
                    <a:pt x="1562898" y="1489242"/>
                  </a:cubicBezTo>
                  <a:cubicBezTo>
                    <a:pt x="1551600" y="1692150"/>
                    <a:pt x="1427321" y="1868755"/>
                    <a:pt x="1254084" y="1985240"/>
                  </a:cubicBezTo>
                  <a:cubicBezTo>
                    <a:pt x="1144870" y="2082936"/>
                    <a:pt x="1001761" y="2120512"/>
                    <a:pt x="862418" y="2143057"/>
                  </a:cubicBezTo>
                  <a:cubicBezTo>
                    <a:pt x="828524" y="2218208"/>
                    <a:pt x="828524" y="2304632"/>
                    <a:pt x="802162" y="2379783"/>
                  </a:cubicBezTo>
                  <a:cubicBezTo>
                    <a:pt x="753204" y="2650328"/>
                    <a:pt x="568669" y="2909599"/>
                    <a:pt x="301282" y="3011054"/>
                  </a:cubicBezTo>
                  <a:cubicBezTo>
                    <a:pt x="207131" y="3056144"/>
                    <a:pt x="109215" y="3093720"/>
                    <a:pt x="0" y="3116265"/>
                  </a:cubicBezTo>
                  <a:cubicBezTo>
                    <a:pt x="0" y="3116265"/>
                    <a:pt x="0" y="3116265"/>
                    <a:pt x="0" y="3086205"/>
                  </a:cubicBezTo>
                  <a:cubicBezTo>
                    <a:pt x="120513" y="3067417"/>
                    <a:pt x="229727" y="3011054"/>
                    <a:pt x="338942" y="2958448"/>
                  </a:cubicBezTo>
                  <a:cubicBezTo>
                    <a:pt x="523477" y="2887054"/>
                    <a:pt x="677884" y="2706691"/>
                    <a:pt x="734374" y="2522571"/>
                  </a:cubicBezTo>
                  <a:cubicBezTo>
                    <a:pt x="753204" y="2424874"/>
                    <a:pt x="802162" y="2345965"/>
                    <a:pt x="805928" y="2252026"/>
                  </a:cubicBezTo>
                  <a:cubicBezTo>
                    <a:pt x="817226" y="2210693"/>
                    <a:pt x="802162" y="2154330"/>
                    <a:pt x="839822" y="2124269"/>
                  </a:cubicBezTo>
                  <a:cubicBezTo>
                    <a:pt x="915143" y="2094209"/>
                    <a:pt x="1009293" y="2101724"/>
                    <a:pt x="1084614" y="2060391"/>
                  </a:cubicBezTo>
                  <a:cubicBezTo>
                    <a:pt x="1314341" y="1943906"/>
                    <a:pt x="1547834" y="1729725"/>
                    <a:pt x="1540302" y="1459181"/>
                  </a:cubicBezTo>
                  <a:cubicBezTo>
                    <a:pt x="1551600" y="1417848"/>
                    <a:pt x="1532770" y="1361485"/>
                    <a:pt x="1559132" y="1320151"/>
                  </a:cubicBezTo>
                  <a:cubicBezTo>
                    <a:pt x="1754965" y="1267546"/>
                    <a:pt x="1962096" y="1151061"/>
                    <a:pt x="2048714" y="944395"/>
                  </a:cubicBezTo>
                  <a:cubicBezTo>
                    <a:pt x="2127801" y="786578"/>
                    <a:pt x="2131567" y="602457"/>
                    <a:pt x="2180525" y="433367"/>
                  </a:cubicBezTo>
                  <a:cubicBezTo>
                    <a:pt x="2237015" y="268034"/>
                    <a:pt x="2395188" y="125247"/>
                    <a:pt x="2530765" y="35066"/>
                  </a:cubicBezTo>
                  <a:cubicBezTo>
                    <a:pt x="2530765" y="35066"/>
                    <a:pt x="2530765" y="35066"/>
                    <a:pt x="2523233" y="35066"/>
                  </a:cubicBezTo>
                  <a:cubicBezTo>
                    <a:pt x="2365060" y="91429"/>
                    <a:pt x="2218185" y="234216"/>
                    <a:pt x="2161695" y="392034"/>
                  </a:cubicBezTo>
                  <a:cubicBezTo>
                    <a:pt x="2086375" y="549851"/>
                    <a:pt x="2108971" y="745245"/>
                    <a:pt x="2029884" y="899305"/>
                  </a:cubicBezTo>
                  <a:cubicBezTo>
                    <a:pt x="1958330" y="1083425"/>
                    <a:pt x="1781327" y="1211182"/>
                    <a:pt x="1600558" y="1278818"/>
                  </a:cubicBezTo>
                  <a:cubicBezTo>
                    <a:pt x="1566664" y="1271303"/>
                    <a:pt x="1532770" y="1290091"/>
                    <a:pt x="1510174" y="1312636"/>
                  </a:cubicBezTo>
                  <a:cubicBezTo>
                    <a:pt x="1517706" y="1489242"/>
                    <a:pt x="1453683" y="1635786"/>
                    <a:pt x="1374597" y="1782331"/>
                  </a:cubicBezTo>
                  <a:cubicBezTo>
                    <a:pt x="1246552" y="1977724"/>
                    <a:pt x="1020591" y="2067906"/>
                    <a:pt x="805928" y="2116754"/>
                  </a:cubicBezTo>
                  <a:cubicBezTo>
                    <a:pt x="749438" y="2139300"/>
                    <a:pt x="764502" y="2214451"/>
                    <a:pt x="749438" y="2267057"/>
                  </a:cubicBezTo>
                  <a:cubicBezTo>
                    <a:pt x="715544" y="2413601"/>
                    <a:pt x="674118" y="2563904"/>
                    <a:pt x="576201" y="2684146"/>
                  </a:cubicBezTo>
                  <a:cubicBezTo>
                    <a:pt x="508413" y="2872024"/>
                    <a:pt x="312580" y="2935902"/>
                    <a:pt x="154407" y="3007296"/>
                  </a:cubicBezTo>
                  <a:cubicBezTo>
                    <a:pt x="101683" y="3014811"/>
                    <a:pt x="48958" y="3037356"/>
                    <a:pt x="0" y="3048629"/>
                  </a:cubicBezTo>
                  <a:cubicBezTo>
                    <a:pt x="0" y="3048629"/>
                    <a:pt x="0" y="3048629"/>
                    <a:pt x="0" y="2920872"/>
                  </a:cubicBezTo>
                  <a:cubicBezTo>
                    <a:pt x="11298" y="2917115"/>
                    <a:pt x="22596" y="2917115"/>
                    <a:pt x="37660" y="2913357"/>
                  </a:cubicBezTo>
                  <a:cubicBezTo>
                    <a:pt x="146875" y="2868266"/>
                    <a:pt x="259856" y="2819418"/>
                    <a:pt x="335176" y="2721721"/>
                  </a:cubicBezTo>
                  <a:cubicBezTo>
                    <a:pt x="335176" y="2721721"/>
                    <a:pt x="335176" y="2721721"/>
                    <a:pt x="316346" y="2721721"/>
                  </a:cubicBezTo>
                  <a:cubicBezTo>
                    <a:pt x="229727" y="2804388"/>
                    <a:pt x="116747" y="2864509"/>
                    <a:pt x="0" y="2883297"/>
                  </a:cubicBezTo>
                  <a:cubicBezTo>
                    <a:pt x="0" y="2883297"/>
                    <a:pt x="0" y="2883297"/>
                    <a:pt x="0" y="2849478"/>
                  </a:cubicBezTo>
                  <a:cubicBezTo>
                    <a:pt x="11298" y="2849478"/>
                    <a:pt x="22596" y="2845721"/>
                    <a:pt x="33894" y="2845721"/>
                  </a:cubicBezTo>
                  <a:cubicBezTo>
                    <a:pt x="33894" y="2845721"/>
                    <a:pt x="33894" y="2845721"/>
                    <a:pt x="45192" y="2834448"/>
                  </a:cubicBezTo>
                  <a:cubicBezTo>
                    <a:pt x="22596" y="2774327"/>
                    <a:pt x="-15064" y="2710449"/>
                    <a:pt x="7532" y="2639055"/>
                  </a:cubicBezTo>
                  <a:cubicBezTo>
                    <a:pt x="26362" y="2593964"/>
                    <a:pt x="94151" y="2575177"/>
                    <a:pt x="105449" y="2518813"/>
                  </a:cubicBezTo>
                  <a:cubicBezTo>
                    <a:pt x="82853" y="2496268"/>
                    <a:pt x="64023" y="2473722"/>
                    <a:pt x="37660" y="2458692"/>
                  </a:cubicBezTo>
                  <a:cubicBezTo>
                    <a:pt x="26362" y="2477480"/>
                    <a:pt x="11298" y="2488753"/>
                    <a:pt x="0" y="2503783"/>
                  </a:cubicBezTo>
                  <a:cubicBezTo>
                    <a:pt x="0" y="2503783"/>
                    <a:pt x="0" y="2503783"/>
                    <a:pt x="0" y="2462450"/>
                  </a:cubicBezTo>
                  <a:cubicBezTo>
                    <a:pt x="7532" y="2451177"/>
                    <a:pt x="15064" y="2436147"/>
                    <a:pt x="26362" y="2421117"/>
                  </a:cubicBezTo>
                  <a:cubicBezTo>
                    <a:pt x="37660" y="2368511"/>
                    <a:pt x="41426" y="2289602"/>
                    <a:pt x="0" y="2248269"/>
                  </a:cubicBezTo>
                  <a:cubicBezTo>
                    <a:pt x="0" y="2248269"/>
                    <a:pt x="0" y="2248269"/>
                    <a:pt x="0" y="2203178"/>
                  </a:cubicBezTo>
                  <a:cubicBezTo>
                    <a:pt x="11298" y="2195663"/>
                    <a:pt x="22596" y="2184390"/>
                    <a:pt x="30128" y="2169360"/>
                  </a:cubicBezTo>
                  <a:cubicBezTo>
                    <a:pt x="33894" y="2158087"/>
                    <a:pt x="48958" y="2135542"/>
                    <a:pt x="33894" y="2124269"/>
                  </a:cubicBezTo>
                  <a:cubicBezTo>
                    <a:pt x="26362" y="2135542"/>
                    <a:pt x="11298" y="2146815"/>
                    <a:pt x="0" y="2161845"/>
                  </a:cubicBezTo>
                  <a:cubicBezTo>
                    <a:pt x="0" y="2161845"/>
                    <a:pt x="0" y="2161845"/>
                    <a:pt x="0" y="2109239"/>
                  </a:cubicBezTo>
                  <a:cubicBezTo>
                    <a:pt x="3766" y="2097966"/>
                    <a:pt x="3766" y="2090451"/>
                    <a:pt x="0" y="2079179"/>
                  </a:cubicBezTo>
                  <a:cubicBezTo>
                    <a:pt x="0" y="2079179"/>
                    <a:pt x="0" y="2079179"/>
                    <a:pt x="0" y="2026573"/>
                  </a:cubicBezTo>
                  <a:cubicBezTo>
                    <a:pt x="11298" y="2041603"/>
                    <a:pt x="26362" y="2056633"/>
                    <a:pt x="33894" y="2067906"/>
                  </a:cubicBezTo>
                  <a:cubicBezTo>
                    <a:pt x="30128" y="2045361"/>
                    <a:pt x="22596" y="2015300"/>
                    <a:pt x="0" y="1996512"/>
                  </a:cubicBezTo>
                  <a:cubicBezTo>
                    <a:pt x="0" y="1996512"/>
                    <a:pt x="0" y="1996512"/>
                    <a:pt x="0" y="1958937"/>
                  </a:cubicBezTo>
                  <a:cubicBezTo>
                    <a:pt x="0" y="1958937"/>
                    <a:pt x="0" y="1958937"/>
                    <a:pt x="37660" y="1977724"/>
                  </a:cubicBezTo>
                  <a:cubicBezTo>
                    <a:pt x="94151" y="1958937"/>
                    <a:pt x="150641" y="1902573"/>
                    <a:pt x="158173" y="1834937"/>
                  </a:cubicBezTo>
                  <a:cubicBezTo>
                    <a:pt x="158173" y="1793604"/>
                    <a:pt x="165705" y="1733483"/>
                    <a:pt x="131811" y="1707180"/>
                  </a:cubicBezTo>
                  <a:cubicBezTo>
                    <a:pt x="75321" y="1740998"/>
                    <a:pt x="30128" y="1789846"/>
                    <a:pt x="0" y="1853725"/>
                  </a:cubicBezTo>
                  <a:cubicBezTo>
                    <a:pt x="0" y="1853725"/>
                    <a:pt x="0" y="1853725"/>
                    <a:pt x="0" y="1793604"/>
                  </a:cubicBezTo>
                  <a:cubicBezTo>
                    <a:pt x="22596" y="1763544"/>
                    <a:pt x="45192" y="1737241"/>
                    <a:pt x="79087" y="1707180"/>
                  </a:cubicBezTo>
                  <a:cubicBezTo>
                    <a:pt x="79087" y="1707180"/>
                    <a:pt x="79087" y="1707180"/>
                    <a:pt x="86619" y="1688392"/>
                  </a:cubicBezTo>
                  <a:cubicBezTo>
                    <a:pt x="67789" y="1677120"/>
                    <a:pt x="52724" y="1688392"/>
                    <a:pt x="37660" y="1692150"/>
                  </a:cubicBezTo>
                  <a:cubicBezTo>
                    <a:pt x="26362" y="1699665"/>
                    <a:pt x="11298" y="1703423"/>
                    <a:pt x="0" y="1710938"/>
                  </a:cubicBezTo>
                  <a:cubicBezTo>
                    <a:pt x="0" y="1710938"/>
                    <a:pt x="0" y="1710938"/>
                    <a:pt x="0" y="1677120"/>
                  </a:cubicBezTo>
                  <a:cubicBezTo>
                    <a:pt x="41426" y="1658332"/>
                    <a:pt x="90385" y="1647059"/>
                    <a:pt x="139343" y="1635786"/>
                  </a:cubicBezTo>
                  <a:cubicBezTo>
                    <a:pt x="192067" y="1647059"/>
                    <a:pt x="158173" y="1692150"/>
                    <a:pt x="180769" y="1714695"/>
                  </a:cubicBezTo>
                  <a:cubicBezTo>
                    <a:pt x="207131" y="1808634"/>
                    <a:pt x="177003" y="1906331"/>
                    <a:pt x="112981" y="1973967"/>
                  </a:cubicBezTo>
                  <a:cubicBezTo>
                    <a:pt x="158173" y="1981482"/>
                    <a:pt x="207131" y="1996512"/>
                    <a:pt x="256089" y="2019058"/>
                  </a:cubicBezTo>
                  <a:cubicBezTo>
                    <a:pt x="346474" y="1988997"/>
                    <a:pt x="395432" y="1872513"/>
                    <a:pt x="497115" y="1853725"/>
                  </a:cubicBezTo>
                  <a:cubicBezTo>
                    <a:pt x="497115" y="1853725"/>
                    <a:pt x="497115" y="1853725"/>
                    <a:pt x="451922" y="1801119"/>
                  </a:cubicBezTo>
                  <a:cubicBezTo>
                    <a:pt x="455688" y="1748513"/>
                    <a:pt x="395432" y="1748513"/>
                    <a:pt x="384134" y="1714695"/>
                  </a:cubicBezTo>
                  <a:cubicBezTo>
                    <a:pt x="455688" y="1662089"/>
                    <a:pt x="568669" y="1688392"/>
                    <a:pt x="640223" y="1729725"/>
                  </a:cubicBezTo>
                  <a:cubicBezTo>
                    <a:pt x="662819" y="1744756"/>
                    <a:pt x="685416" y="1786089"/>
                    <a:pt x="719310" y="1786089"/>
                  </a:cubicBezTo>
                  <a:cubicBezTo>
                    <a:pt x="805928" y="1748513"/>
                    <a:pt x="730608" y="1650817"/>
                    <a:pt x="787098" y="1586938"/>
                  </a:cubicBezTo>
                  <a:cubicBezTo>
                    <a:pt x="787098" y="1586938"/>
                    <a:pt x="787098" y="1586938"/>
                    <a:pt x="768268" y="1586938"/>
                  </a:cubicBezTo>
                  <a:cubicBezTo>
                    <a:pt x="726842" y="1620756"/>
                    <a:pt x="674118" y="1632029"/>
                    <a:pt x="621393" y="1643302"/>
                  </a:cubicBezTo>
                  <a:cubicBezTo>
                    <a:pt x="538541" y="1628271"/>
                    <a:pt x="493349" y="1553120"/>
                    <a:pt x="436858" y="1492999"/>
                  </a:cubicBezTo>
                  <a:cubicBezTo>
                    <a:pt x="436858" y="1492999"/>
                    <a:pt x="436858" y="1492999"/>
                    <a:pt x="444390" y="1477969"/>
                  </a:cubicBezTo>
                  <a:cubicBezTo>
                    <a:pt x="512179" y="1470454"/>
                    <a:pt x="598797" y="1432878"/>
                    <a:pt x="662819" y="1455424"/>
                  </a:cubicBezTo>
                  <a:cubicBezTo>
                    <a:pt x="726842" y="1470454"/>
                    <a:pt x="756970" y="1538090"/>
                    <a:pt x="824758" y="1538090"/>
                  </a:cubicBezTo>
                  <a:cubicBezTo>
                    <a:pt x="839822" y="1526817"/>
                    <a:pt x="866184" y="1508029"/>
                    <a:pt x="854886" y="1489242"/>
                  </a:cubicBezTo>
                  <a:cubicBezTo>
                    <a:pt x="817226" y="1470454"/>
                    <a:pt x="775800" y="1462939"/>
                    <a:pt x="738140" y="1462939"/>
                  </a:cubicBezTo>
                  <a:cubicBezTo>
                    <a:pt x="711778" y="1425363"/>
                    <a:pt x="666585" y="1421606"/>
                    <a:pt x="625159" y="1425363"/>
                  </a:cubicBezTo>
                  <a:cubicBezTo>
                    <a:pt x="557371" y="1421606"/>
                    <a:pt x="508413" y="1335182"/>
                    <a:pt x="436858" y="1320151"/>
                  </a:cubicBezTo>
                  <a:cubicBezTo>
                    <a:pt x="399198" y="1293848"/>
                    <a:pt x="395432" y="1350212"/>
                    <a:pt x="357772" y="1331424"/>
                  </a:cubicBezTo>
                  <a:cubicBezTo>
                    <a:pt x="346474" y="1335182"/>
                    <a:pt x="316346" y="1346454"/>
                    <a:pt x="320112" y="1372757"/>
                  </a:cubicBezTo>
                  <a:cubicBezTo>
                    <a:pt x="357772" y="1462939"/>
                    <a:pt x="376602" y="1571908"/>
                    <a:pt x="342708" y="1665847"/>
                  </a:cubicBezTo>
                  <a:cubicBezTo>
                    <a:pt x="323878" y="1703423"/>
                    <a:pt x="361538" y="1748513"/>
                    <a:pt x="323878" y="1774816"/>
                  </a:cubicBezTo>
                  <a:cubicBezTo>
                    <a:pt x="323878" y="1774816"/>
                    <a:pt x="323878" y="1774816"/>
                    <a:pt x="316346" y="1771059"/>
                  </a:cubicBezTo>
                  <a:cubicBezTo>
                    <a:pt x="297516" y="1695907"/>
                    <a:pt x="207131" y="1677120"/>
                    <a:pt x="177003" y="1609484"/>
                  </a:cubicBezTo>
                  <a:cubicBezTo>
                    <a:pt x="158173" y="1553120"/>
                    <a:pt x="131811" y="1477969"/>
                    <a:pt x="169471" y="1421606"/>
                  </a:cubicBezTo>
                  <a:cubicBezTo>
                    <a:pt x="203365" y="1316394"/>
                    <a:pt x="320112" y="1353969"/>
                    <a:pt x="372836" y="1275061"/>
                  </a:cubicBezTo>
                  <a:cubicBezTo>
                    <a:pt x="335176" y="1233728"/>
                    <a:pt x="278686" y="1252515"/>
                    <a:pt x="237259" y="1226212"/>
                  </a:cubicBezTo>
                  <a:cubicBezTo>
                    <a:pt x="195833" y="1218697"/>
                    <a:pt x="158173" y="1177364"/>
                    <a:pt x="112981" y="1211182"/>
                  </a:cubicBezTo>
                  <a:cubicBezTo>
                    <a:pt x="128045" y="1301364"/>
                    <a:pt x="71555" y="1384030"/>
                    <a:pt x="0" y="1432878"/>
                  </a:cubicBezTo>
                  <a:cubicBezTo>
                    <a:pt x="0" y="1432878"/>
                    <a:pt x="0" y="1432878"/>
                    <a:pt x="0" y="1387787"/>
                  </a:cubicBezTo>
                  <a:cubicBezTo>
                    <a:pt x="45192" y="1361485"/>
                    <a:pt x="82853" y="1312636"/>
                    <a:pt x="82853" y="1256273"/>
                  </a:cubicBezTo>
                  <a:cubicBezTo>
                    <a:pt x="79087" y="1229970"/>
                    <a:pt x="52724" y="1237485"/>
                    <a:pt x="41426" y="1241243"/>
                  </a:cubicBezTo>
                  <a:cubicBezTo>
                    <a:pt x="41426" y="1241243"/>
                    <a:pt x="41426" y="1241243"/>
                    <a:pt x="0" y="1301364"/>
                  </a:cubicBezTo>
                  <a:cubicBezTo>
                    <a:pt x="0" y="1301364"/>
                    <a:pt x="0" y="1301364"/>
                    <a:pt x="0" y="1237485"/>
                  </a:cubicBezTo>
                  <a:cubicBezTo>
                    <a:pt x="0" y="1237485"/>
                    <a:pt x="0" y="1237485"/>
                    <a:pt x="3766" y="1233728"/>
                  </a:cubicBezTo>
                  <a:cubicBezTo>
                    <a:pt x="3766" y="1233728"/>
                    <a:pt x="3766" y="1233728"/>
                    <a:pt x="0" y="1233728"/>
                  </a:cubicBezTo>
                  <a:cubicBezTo>
                    <a:pt x="0" y="1233728"/>
                    <a:pt x="0" y="1233728"/>
                    <a:pt x="0" y="1196152"/>
                  </a:cubicBezTo>
                  <a:cubicBezTo>
                    <a:pt x="33894" y="1192394"/>
                    <a:pt x="71555" y="1188637"/>
                    <a:pt x="101683" y="1169849"/>
                  </a:cubicBezTo>
                  <a:cubicBezTo>
                    <a:pt x="67789" y="1136031"/>
                    <a:pt x="30128" y="1105970"/>
                    <a:pt x="0" y="1072152"/>
                  </a:cubicBezTo>
                  <a:cubicBezTo>
                    <a:pt x="0" y="1072152"/>
                    <a:pt x="0" y="1072152"/>
                    <a:pt x="0" y="1012031"/>
                  </a:cubicBezTo>
                  <a:cubicBezTo>
                    <a:pt x="0" y="1015789"/>
                    <a:pt x="3766" y="1015789"/>
                    <a:pt x="3766" y="1019546"/>
                  </a:cubicBezTo>
                  <a:cubicBezTo>
                    <a:pt x="45192" y="955668"/>
                    <a:pt x="52724" y="873002"/>
                    <a:pt x="37660" y="797850"/>
                  </a:cubicBezTo>
                  <a:cubicBezTo>
                    <a:pt x="37660" y="782820"/>
                    <a:pt x="22596" y="760275"/>
                    <a:pt x="3766" y="764032"/>
                  </a:cubicBezTo>
                  <a:cubicBezTo>
                    <a:pt x="3766" y="764032"/>
                    <a:pt x="0" y="767790"/>
                    <a:pt x="0" y="775305"/>
                  </a:cubicBezTo>
                  <a:cubicBezTo>
                    <a:pt x="0" y="775305"/>
                    <a:pt x="0" y="775305"/>
                    <a:pt x="0" y="707669"/>
                  </a:cubicBezTo>
                  <a:cubicBezTo>
                    <a:pt x="0" y="703911"/>
                    <a:pt x="3766" y="703911"/>
                    <a:pt x="3766" y="703911"/>
                  </a:cubicBezTo>
                  <a:cubicBezTo>
                    <a:pt x="64023" y="760275"/>
                    <a:pt x="82853" y="854214"/>
                    <a:pt x="67789" y="933123"/>
                  </a:cubicBezTo>
                  <a:cubicBezTo>
                    <a:pt x="56490" y="981971"/>
                    <a:pt x="26362" y="1027062"/>
                    <a:pt x="41426" y="1079668"/>
                  </a:cubicBezTo>
                  <a:cubicBezTo>
                    <a:pt x="105449" y="1158576"/>
                    <a:pt x="188301" y="1181122"/>
                    <a:pt x="274920" y="1196152"/>
                  </a:cubicBezTo>
                  <a:cubicBezTo>
                    <a:pt x="225961" y="1136031"/>
                    <a:pt x="165705" y="1098455"/>
                    <a:pt x="120513" y="1030819"/>
                  </a:cubicBezTo>
                  <a:cubicBezTo>
                    <a:pt x="116747" y="1000759"/>
                    <a:pt x="67789" y="997001"/>
                    <a:pt x="79087" y="963183"/>
                  </a:cubicBezTo>
                  <a:cubicBezTo>
                    <a:pt x="79087" y="963183"/>
                    <a:pt x="79087" y="963183"/>
                    <a:pt x="90385" y="959425"/>
                  </a:cubicBezTo>
                  <a:cubicBezTo>
                    <a:pt x="177003" y="1053364"/>
                    <a:pt x="259856" y="1158576"/>
                    <a:pt x="361538" y="1229970"/>
                  </a:cubicBezTo>
                  <a:cubicBezTo>
                    <a:pt x="395432" y="1260030"/>
                    <a:pt x="429326" y="1297606"/>
                    <a:pt x="466987" y="1293848"/>
                  </a:cubicBezTo>
                  <a:cubicBezTo>
                    <a:pt x="455688" y="1233728"/>
                    <a:pt x="466987" y="1181122"/>
                    <a:pt x="489583" y="1124758"/>
                  </a:cubicBezTo>
                  <a:cubicBezTo>
                    <a:pt x="497115" y="1117243"/>
                    <a:pt x="508413" y="1132273"/>
                    <a:pt x="508413" y="1139789"/>
                  </a:cubicBezTo>
                  <a:cubicBezTo>
                    <a:pt x="602563" y="1184879"/>
                    <a:pt x="700480" y="1248758"/>
                    <a:pt x="719310" y="1357727"/>
                  </a:cubicBezTo>
                  <a:cubicBezTo>
                    <a:pt x="772034" y="1369000"/>
                    <a:pt x="847354" y="1372757"/>
                    <a:pt x="911377" y="1353969"/>
                  </a:cubicBezTo>
                  <a:cubicBezTo>
                    <a:pt x="1001761" y="1342697"/>
                    <a:pt x="1114742" y="1338939"/>
                    <a:pt x="1190062" y="1282576"/>
                  </a:cubicBezTo>
                  <a:cubicBezTo>
                    <a:pt x="1137338" y="1248758"/>
                    <a:pt x="1092146" y="1184879"/>
                    <a:pt x="1024357" y="1173607"/>
                  </a:cubicBezTo>
                  <a:cubicBezTo>
                    <a:pt x="971633" y="1196152"/>
                    <a:pt x="967867" y="1248758"/>
                    <a:pt x="930207" y="1282576"/>
                  </a:cubicBezTo>
                  <a:cubicBezTo>
                    <a:pt x="888781" y="1312636"/>
                    <a:pt x="839822" y="1346454"/>
                    <a:pt x="787098" y="1331424"/>
                  </a:cubicBezTo>
                  <a:cubicBezTo>
                    <a:pt x="764502" y="1320151"/>
                    <a:pt x="715544" y="1320151"/>
                    <a:pt x="723076" y="1278818"/>
                  </a:cubicBezTo>
                  <a:cubicBezTo>
                    <a:pt x="764502" y="1256273"/>
                    <a:pt x="764502" y="1203667"/>
                    <a:pt x="798396" y="1173607"/>
                  </a:cubicBezTo>
                  <a:cubicBezTo>
                    <a:pt x="824758" y="1117243"/>
                    <a:pt x="885015" y="1098455"/>
                    <a:pt x="941505" y="1102213"/>
                  </a:cubicBezTo>
                  <a:cubicBezTo>
                    <a:pt x="979165" y="1105970"/>
                    <a:pt x="997995" y="1147304"/>
                    <a:pt x="1035655" y="1136031"/>
                  </a:cubicBezTo>
                  <a:cubicBezTo>
                    <a:pt x="1043187" y="1042092"/>
                    <a:pt x="964101" y="959425"/>
                    <a:pt x="997995" y="869244"/>
                  </a:cubicBezTo>
                  <a:cubicBezTo>
                    <a:pt x="1028123" y="816638"/>
                    <a:pt x="1069549" y="794093"/>
                    <a:pt x="1122274" y="782820"/>
                  </a:cubicBezTo>
                  <a:cubicBezTo>
                    <a:pt x="1174998" y="880517"/>
                    <a:pt x="1159934" y="1023304"/>
                    <a:pt x="1080848" y="1105970"/>
                  </a:cubicBezTo>
                  <a:cubicBezTo>
                    <a:pt x="1069549" y="1139789"/>
                    <a:pt x="1099678" y="1169849"/>
                    <a:pt x="1118508" y="1192394"/>
                  </a:cubicBezTo>
                  <a:cubicBezTo>
                    <a:pt x="1159934" y="1252515"/>
                    <a:pt x="1235254" y="1256273"/>
                    <a:pt x="1295511" y="1256273"/>
                  </a:cubicBezTo>
                  <a:cubicBezTo>
                    <a:pt x="1363299" y="1233728"/>
                    <a:pt x="1310575" y="1154819"/>
                    <a:pt x="1344469" y="1113486"/>
                  </a:cubicBezTo>
                  <a:cubicBezTo>
                    <a:pt x="1461215" y="1105970"/>
                    <a:pt x="1589260" y="1105970"/>
                    <a:pt x="1690943" y="1053364"/>
                  </a:cubicBezTo>
                  <a:cubicBezTo>
                    <a:pt x="1721071" y="1038334"/>
                    <a:pt x="1762497" y="1012031"/>
                    <a:pt x="1766263" y="985728"/>
                  </a:cubicBezTo>
                  <a:cubicBezTo>
                    <a:pt x="1732369" y="1004516"/>
                    <a:pt x="1694709" y="989486"/>
                    <a:pt x="1664580" y="981971"/>
                  </a:cubicBezTo>
                  <a:cubicBezTo>
                    <a:pt x="1566664" y="959425"/>
                    <a:pt x="1529004" y="865486"/>
                    <a:pt x="1498876" y="786578"/>
                  </a:cubicBezTo>
                  <a:cubicBezTo>
                    <a:pt x="1491344" y="779063"/>
                    <a:pt x="1491344" y="779063"/>
                    <a:pt x="1480046" y="786578"/>
                  </a:cubicBezTo>
                  <a:cubicBezTo>
                    <a:pt x="1483812" y="857971"/>
                    <a:pt x="1517706" y="936880"/>
                    <a:pt x="1472513" y="1004516"/>
                  </a:cubicBezTo>
                  <a:cubicBezTo>
                    <a:pt x="1446151" y="1060880"/>
                    <a:pt x="1389661" y="1098455"/>
                    <a:pt x="1329405" y="1094698"/>
                  </a:cubicBezTo>
                  <a:cubicBezTo>
                    <a:pt x="1291745" y="1060880"/>
                    <a:pt x="1223956" y="1094698"/>
                    <a:pt x="1205126" y="1038334"/>
                  </a:cubicBezTo>
                  <a:cubicBezTo>
                    <a:pt x="1276680" y="1012031"/>
                    <a:pt x="1287979" y="925607"/>
                    <a:pt x="1333171" y="873002"/>
                  </a:cubicBezTo>
                  <a:cubicBezTo>
                    <a:pt x="1367065" y="842941"/>
                    <a:pt x="1408491" y="831668"/>
                    <a:pt x="1442385" y="816638"/>
                  </a:cubicBezTo>
                  <a:cubicBezTo>
                    <a:pt x="1453683" y="794093"/>
                    <a:pt x="1453683" y="764032"/>
                    <a:pt x="1446151" y="741487"/>
                  </a:cubicBezTo>
                  <a:cubicBezTo>
                    <a:pt x="1419789" y="786578"/>
                    <a:pt x="1370831" y="820396"/>
                    <a:pt x="1321873" y="831668"/>
                  </a:cubicBezTo>
                  <a:cubicBezTo>
                    <a:pt x="1246552" y="827911"/>
                    <a:pt x="1186296" y="779063"/>
                    <a:pt x="1133572" y="722699"/>
                  </a:cubicBezTo>
                  <a:cubicBezTo>
                    <a:pt x="1103444" y="715184"/>
                    <a:pt x="1137338" y="688881"/>
                    <a:pt x="1141104" y="681366"/>
                  </a:cubicBezTo>
                  <a:cubicBezTo>
                    <a:pt x="1190062" y="651306"/>
                    <a:pt x="1269148" y="647548"/>
                    <a:pt x="1321873" y="677608"/>
                  </a:cubicBezTo>
                  <a:cubicBezTo>
                    <a:pt x="1348235" y="681366"/>
                    <a:pt x="1408491" y="722699"/>
                    <a:pt x="1423555" y="670093"/>
                  </a:cubicBezTo>
                  <a:cubicBezTo>
                    <a:pt x="1427321" y="643790"/>
                    <a:pt x="1423555" y="617487"/>
                    <a:pt x="1412257" y="598700"/>
                  </a:cubicBezTo>
                  <a:cubicBezTo>
                    <a:pt x="1340703" y="632518"/>
                    <a:pt x="1254084" y="640033"/>
                    <a:pt x="1174998" y="625003"/>
                  </a:cubicBezTo>
                  <a:cubicBezTo>
                    <a:pt x="1133572" y="621245"/>
                    <a:pt x="1092146" y="579912"/>
                    <a:pt x="1058251" y="591185"/>
                  </a:cubicBezTo>
                  <a:cubicBezTo>
                    <a:pt x="1058251" y="591185"/>
                    <a:pt x="1058251" y="591185"/>
                    <a:pt x="1046953" y="722699"/>
                  </a:cubicBezTo>
                  <a:cubicBezTo>
                    <a:pt x="1031889" y="805366"/>
                    <a:pt x="956569" y="873002"/>
                    <a:pt x="888781" y="925607"/>
                  </a:cubicBezTo>
                  <a:cubicBezTo>
                    <a:pt x="866184" y="951910"/>
                    <a:pt x="903845" y="997001"/>
                    <a:pt x="862418" y="1012031"/>
                  </a:cubicBezTo>
                  <a:cubicBezTo>
                    <a:pt x="839822" y="997001"/>
                    <a:pt x="824758" y="963183"/>
                    <a:pt x="828524" y="936880"/>
                  </a:cubicBezTo>
                  <a:cubicBezTo>
                    <a:pt x="760736" y="854214"/>
                    <a:pt x="696714" y="767790"/>
                    <a:pt x="689182" y="662578"/>
                  </a:cubicBezTo>
                  <a:cubicBezTo>
                    <a:pt x="651521" y="625003"/>
                    <a:pt x="602563" y="670093"/>
                    <a:pt x="564903" y="677608"/>
                  </a:cubicBezTo>
                  <a:cubicBezTo>
                    <a:pt x="534775" y="715184"/>
                    <a:pt x="493349" y="752760"/>
                    <a:pt x="519711" y="805366"/>
                  </a:cubicBezTo>
                  <a:cubicBezTo>
                    <a:pt x="617627" y="805366"/>
                    <a:pt x="704246" y="888032"/>
                    <a:pt x="741906" y="981971"/>
                  </a:cubicBezTo>
                  <a:cubicBezTo>
                    <a:pt x="756970" y="1015789"/>
                    <a:pt x="805928" y="1034577"/>
                    <a:pt x="809694" y="1068395"/>
                  </a:cubicBezTo>
                  <a:cubicBezTo>
                    <a:pt x="798396" y="1079668"/>
                    <a:pt x="790864" y="1064637"/>
                    <a:pt x="779566" y="1060880"/>
                  </a:cubicBezTo>
                  <a:cubicBezTo>
                    <a:pt x="681650" y="1060880"/>
                    <a:pt x="587499" y="1042092"/>
                    <a:pt x="512179" y="985728"/>
                  </a:cubicBezTo>
                  <a:cubicBezTo>
                    <a:pt x="451922" y="918092"/>
                    <a:pt x="504647" y="824153"/>
                    <a:pt x="482051" y="745245"/>
                  </a:cubicBezTo>
                  <a:cubicBezTo>
                    <a:pt x="451922" y="752760"/>
                    <a:pt x="429326" y="779063"/>
                    <a:pt x="410496" y="801608"/>
                  </a:cubicBezTo>
                  <a:cubicBezTo>
                    <a:pt x="320112" y="903062"/>
                    <a:pt x="470753" y="974456"/>
                    <a:pt x="459455" y="1075910"/>
                  </a:cubicBezTo>
                  <a:cubicBezTo>
                    <a:pt x="448156" y="1117243"/>
                    <a:pt x="451922" y="1177364"/>
                    <a:pt x="429326" y="1211182"/>
                  </a:cubicBezTo>
                  <a:cubicBezTo>
                    <a:pt x="421794" y="1211182"/>
                    <a:pt x="418028" y="1211182"/>
                    <a:pt x="414262" y="1199909"/>
                  </a:cubicBezTo>
                  <a:cubicBezTo>
                    <a:pt x="406730" y="1151061"/>
                    <a:pt x="350240" y="1147304"/>
                    <a:pt x="323878" y="1105970"/>
                  </a:cubicBezTo>
                  <a:cubicBezTo>
                    <a:pt x="263622" y="1038334"/>
                    <a:pt x="293750" y="936880"/>
                    <a:pt x="316346" y="865486"/>
                  </a:cubicBezTo>
                  <a:cubicBezTo>
                    <a:pt x="316346" y="865486"/>
                    <a:pt x="316346" y="865486"/>
                    <a:pt x="225961" y="869244"/>
                  </a:cubicBezTo>
                  <a:cubicBezTo>
                    <a:pt x="158173" y="869244"/>
                    <a:pt x="101683" y="809123"/>
                    <a:pt x="79087" y="752760"/>
                  </a:cubicBezTo>
                  <a:cubicBezTo>
                    <a:pt x="75321" y="718942"/>
                    <a:pt x="30128" y="696396"/>
                    <a:pt x="52724" y="662578"/>
                  </a:cubicBezTo>
                  <a:cubicBezTo>
                    <a:pt x="143109" y="651306"/>
                    <a:pt x="229727" y="681366"/>
                    <a:pt x="263622" y="767790"/>
                  </a:cubicBezTo>
                  <a:cubicBezTo>
                    <a:pt x="289984" y="786578"/>
                    <a:pt x="263622" y="820396"/>
                    <a:pt x="289984" y="827911"/>
                  </a:cubicBezTo>
                  <a:cubicBezTo>
                    <a:pt x="346474" y="842941"/>
                    <a:pt x="391666" y="786578"/>
                    <a:pt x="425560" y="745245"/>
                  </a:cubicBezTo>
                  <a:cubicBezTo>
                    <a:pt x="433092" y="722699"/>
                    <a:pt x="406730" y="730214"/>
                    <a:pt x="395432" y="722699"/>
                  </a:cubicBezTo>
                  <a:cubicBezTo>
                    <a:pt x="323878" y="741487"/>
                    <a:pt x="282452" y="670093"/>
                    <a:pt x="214663" y="685124"/>
                  </a:cubicBezTo>
                  <a:cubicBezTo>
                    <a:pt x="158173" y="647548"/>
                    <a:pt x="79087" y="587427"/>
                    <a:pt x="101683" y="508518"/>
                  </a:cubicBezTo>
                  <a:cubicBezTo>
                    <a:pt x="109215" y="482215"/>
                    <a:pt x="105449" y="437125"/>
                    <a:pt x="139343" y="433367"/>
                  </a:cubicBezTo>
                  <a:cubicBezTo>
                    <a:pt x="259856" y="452155"/>
                    <a:pt x="335176" y="564882"/>
                    <a:pt x="357772" y="677608"/>
                  </a:cubicBezTo>
                  <a:cubicBezTo>
                    <a:pt x="376602" y="715184"/>
                    <a:pt x="433092" y="700154"/>
                    <a:pt x="470753" y="700154"/>
                  </a:cubicBezTo>
                  <a:cubicBezTo>
                    <a:pt x="538541" y="651306"/>
                    <a:pt x="613861" y="625003"/>
                    <a:pt x="689182" y="606215"/>
                  </a:cubicBezTo>
                  <a:cubicBezTo>
                    <a:pt x="692948" y="591185"/>
                    <a:pt x="700480" y="561124"/>
                    <a:pt x="692948" y="546094"/>
                  </a:cubicBezTo>
                  <a:cubicBezTo>
                    <a:pt x="576201" y="568639"/>
                    <a:pt x="470753" y="523548"/>
                    <a:pt x="380368" y="467185"/>
                  </a:cubicBezTo>
                  <a:cubicBezTo>
                    <a:pt x="357772" y="470943"/>
                    <a:pt x="320112" y="493488"/>
                    <a:pt x="305048" y="463428"/>
                  </a:cubicBezTo>
                  <a:cubicBezTo>
                    <a:pt x="354006" y="361973"/>
                    <a:pt x="421794" y="279307"/>
                    <a:pt x="512179" y="211671"/>
                  </a:cubicBezTo>
                  <a:cubicBezTo>
                    <a:pt x="546073" y="196641"/>
                    <a:pt x="583733" y="192883"/>
                    <a:pt x="610095" y="170338"/>
                  </a:cubicBezTo>
                  <a:cubicBezTo>
                    <a:pt x="572435" y="155308"/>
                    <a:pt x="549839" y="110217"/>
                    <a:pt x="519711" y="76399"/>
                  </a:cubicBezTo>
                  <a:cubicBezTo>
                    <a:pt x="495232" y="63248"/>
                    <a:pt x="470753" y="49157"/>
                    <a:pt x="447215" y="33657"/>
                  </a:cubicBezTo>
                  <a:close/>
                  <a:moveTo>
                    <a:pt x="6644" y="0"/>
                  </a:moveTo>
                  <a:lnTo>
                    <a:pt x="75888" y="0"/>
                  </a:lnTo>
                  <a:lnTo>
                    <a:pt x="34284" y="26865"/>
                  </a:lnTo>
                  <a:cubicBezTo>
                    <a:pt x="26785" y="34314"/>
                    <a:pt x="23036" y="49212"/>
                    <a:pt x="38033" y="49212"/>
                  </a:cubicBezTo>
                  <a:cubicBezTo>
                    <a:pt x="88648" y="49212"/>
                    <a:pt x="132935" y="38737"/>
                    <a:pt x="167732" y="9930"/>
                  </a:cubicBezTo>
                  <a:lnTo>
                    <a:pt x="176621" y="0"/>
                  </a:lnTo>
                  <a:lnTo>
                    <a:pt x="228418" y="0"/>
                  </a:lnTo>
                  <a:lnTo>
                    <a:pt x="219547" y="8763"/>
                  </a:lnTo>
                  <a:cubicBezTo>
                    <a:pt x="209720" y="18862"/>
                    <a:pt x="199599" y="28490"/>
                    <a:pt x="188301" y="35066"/>
                  </a:cubicBezTo>
                  <a:cubicBezTo>
                    <a:pt x="131811" y="72641"/>
                    <a:pt x="56490" y="72641"/>
                    <a:pt x="0" y="95187"/>
                  </a:cubicBezTo>
                  <a:cubicBezTo>
                    <a:pt x="0" y="95187"/>
                    <a:pt x="0" y="95187"/>
                    <a:pt x="0" y="20035"/>
                  </a:cubicBezTo>
                  <a:close/>
                </a:path>
              </a:pathLst>
            </a:custGeom>
            <a:solidFill>
              <a:srgbClr val="0044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dirty="0">
                <a:latin typeface="微软雅黑" panose="020B0503020204020204" pitchFamily="34" charset="-122"/>
                <a:ea typeface="微软雅黑" panose="020B0503020204020204" pitchFamily="34" charset="-122"/>
              </a:endParaRPr>
            </a:p>
          </p:txBody>
        </p:sp>
      </p:grpSp>
      <p:pic>
        <p:nvPicPr>
          <p:cNvPr id="14" name="图形 13"/>
          <p:cNvPicPr>
            <a:picLocks noChangeAspect="1"/>
          </p:cNvPicPr>
          <p:nvPr userDrawn="1"/>
        </p:nvPicPr>
        <p:blipFill>
          <a:blip r:embed="rId2"/>
          <a:stretch>
            <a:fillRect/>
          </a:stretch>
        </p:blipFill>
        <p:spPr>
          <a:xfrm>
            <a:off x="0" y="5063319"/>
            <a:ext cx="1794681" cy="1794681"/>
          </a:xfrm>
          <a:prstGeom prst="rect">
            <a:avLst/>
          </a:prstGeom>
        </p:spPr>
      </p:pic>
      <p:sp>
        <p:nvSpPr>
          <p:cNvPr id="15" name="文本占位符 214"/>
          <p:cNvSpPr txBox="1"/>
          <p:nvPr userDrawn="1"/>
        </p:nvSpPr>
        <p:spPr>
          <a:xfrm>
            <a:off x="4038600" y="612477"/>
            <a:ext cx="4114800" cy="594250"/>
          </a:xfrm>
          <a:prstGeom prst="roundRect">
            <a:avLst>
              <a:gd name="adj" fmla="val 32744"/>
            </a:avLst>
          </a:prstGeom>
          <a:solidFill>
            <a:srgbClr val="F0EDD6"/>
          </a:solidFill>
          <a:ln w="19050" cmpd="dbl">
            <a:solidFill>
              <a:srgbClr val="3A7EA9"/>
            </a:solidFill>
          </a:ln>
        </p:spPr>
        <p:txBody>
          <a:bodyPr anchor="ctr"/>
          <a:lstStyle>
            <a:lvl1pPr marL="0" indent="0" algn="ctr" defTabSz="914400" rtl="0" eaLnBrk="1" latinLnBrk="0" hangingPunct="1">
              <a:lnSpc>
                <a:spcPct val="100000"/>
              </a:lnSpc>
              <a:spcBef>
                <a:spcPts val="0"/>
              </a:spcBef>
              <a:buFont typeface="Arial" panose="020B0604020202020204" pitchFamily="34" charset="0"/>
              <a:buNone/>
              <a:defRPr sz="3600" kern="1200">
                <a:solidFill>
                  <a:srgbClr val="004DA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3600" b="0" i="0" u="none" strike="noStrike" kern="1200" cap="none" spc="0" normalizeH="0" baseline="0" noProof="0" dirty="0">
                <a:ln>
                  <a:noFill/>
                </a:ln>
                <a:solidFill>
                  <a:srgbClr val="004DA1"/>
                </a:solidFill>
                <a:effectLst/>
                <a:uLnTx/>
                <a:uFillTx/>
                <a:latin typeface="李旭科书法"/>
                <a:ea typeface="李旭科书法"/>
                <a:cs typeface="+mn-cs"/>
              </a:rPr>
              <a:t>请在此处添加标题</a:t>
            </a:r>
          </a:p>
        </p:txBody>
      </p:sp>
      <p:grpSp>
        <p:nvGrpSpPr>
          <p:cNvPr id="16" name="组合 15"/>
          <p:cNvGrpSpPr/>
          <p:nvPr userDrawn="1"/>
        </p:nvGrpSpPr>
        <p:grpSpPr>
          <a:xfrm>
            <a:off x="2629372" y="730185"/>
            <a:ext cx="1143772" cy="435035"/>
            <a:chOff x="4829105" y="817220"/>
            <a:chExt cx="1143772" cy="435035"/>
          </a:xfrm>
        </p:grpSpPr>
        <p:sp>
          <p:nvSpPr>
            <p:cNvPr id="17" name="Freeform 32"/>
            <p:cNvSpPr/>
            <p:nvPr/>
          </p:nvSpPr>
          <p:spPr bwMode="auto">
            <a:xfrm rot="20700000">
              <a:off x="4829105" y="817220"/>
              <a:ext cx="764541" cy="435035"/>
            </a:xfrm>
            <a:custGeom>
              <a:avLst/>
              <a:gdLst>
                <a:gd name="T0" fmla="*/ 0 w 149"/>
                <a:gd name="T1" fmla="*/ 12 h 82"/>
                <a:gd name="T2" fmla="*/ 48 w 149"/>
                <a:gd name="T3" fmla="*/ 37 h 82"/>
                <a:gd name="T4" fmla="*/ 71 w 149"/>
                <a:gd name="T5" fmla="*/ 18 h 82"/>
                <a:gd name="T6" fmla="*/ 103 w 149"/>
                <a:gd name="T7" fmla="*/ 45 h 82"/>
                <a:gd name="T8" fmla="*/ 114 w 149"/>
                <a:gd name="T9" fmla="*/ 65 h 82"/>
                <a:gd name="T10" fmla="*/ 149 w 149"/>
                <a:gd name="T11" fmla="*/ 70 h 82"/>
                <a:gd name="T12" fmla="*/ 110 w 149"/>
                <a:gd name="T13" fmla="*/ 68 h 82"/>
                <a:gd name="T14" fmla="*/ 100 w 149"/>
                <a:gd name="T15" fmla="*/ 55 h 82"/>
                <a:gd name="T16" fmla="*/ 75 w 149"/>
                <a:gd name="T17" fmla="*/ 25 h 82"/>
                <a:gd name="T18" fmla="*/ 54 w 149"/>
                <a:gd name="T19" fmla="*/ 35 h 82"/>
                <a:gd name="T20" fmla="*/ 61 w 149"/>
                <a:gd name="T21" fmla="*/ 52 h 82"/>
                <a:gd name="T22" fmla="*/ 74 w 149"/>
                <a:gd name="T23" fmla="*/ 49 h 82"/>
                <a:gd name="T24" fmla="*/ 73 w 149"/>
                <a:gd name="T25" fmla="*/ 43 h 82"/>
                <a:gd name="T26" fmla="*/ 65 w 149"/>
                <a:gd name="T27" fmla="*/ 46 h 82"/>
                <a:gd name="T28" fmla="*/ 70 w 149"/>
                <a:gd name="T29" fmla="*/ 36 h 82"/>
                <a:gd name="T30" fmla="*/ 81 w 149"/>
                <a:gd name="T31" fmla="*/ 48 h 82"/>
                <a:gd name="T32" fmla="*/ 67 w 149"/>
                <a:gd name="T33" fmla="*/ 59 h 82"/>
                <a:gd name="T34" fmla="*/ 48 w 149"/>
                <a:gd name="T35" fmla="*/ 46 h 82"/>
                <a:gd name="T36" fmla="*/ 0 w 149"/>
                <a:gd name="T37" fmla="*/ 1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82">
                  <a:moveTo>
                    <a:pt x="0" y="12"/>
                  </a:moveTo>
                  <a:cubicBezTo>
                    <a:pt x="0" y="12"/>
                    <a:pt x="36" y="0"/>
                    <a:pt x="48" y="37"/>
                  </a:cubicBezTo>
                  <a:cubicBezTo>
                    <a:pt x="48" y="37"/>
                    <a:pt x="47" y="15"/>
                    <a:pt x="71" y="18"/>
                  </a:cubicBezTo>
                  <a:cubicBezTo>
                    <a:pt x="92" y="20"/>
                    <a:pt x="103" y="45"/>
                    <a:pt x="103" y="45"/>
                  </a:cubicBezTo>
                  <a:cubicBezTo>
                    <a:pt x="103" y="45"/>
                    <a:pt x="109" y="59"/>
                    <a:pt x="114" y="65"/>
                  </a:cubicBezTo>
                  <a:cubicBezTo>
                    <a:pt x="116" y="67"/>
                    <a:pt x="123" y="75"/>
                    <a:pt x="149" y="70"/>
                  </a:cubicBezTo>
                  <a:cubicBezTo>
                    <a:pt x="149" y="70"/>
                    <a:pt x="125" y="82"/>
                    <a:pt x="110" y="68"/>
                  </a:cubicBezTo>
                  <a:cubicBezTo>
                    <a:pt x="110" y="68"/>
                    <a:pt x="103" y="60"/>
                    <a:pt x="100" y="55"/>
                  </a:cubicBezTo>
                  <a:cubicBezTo>
                    <a:pt x="98" y="51"/>
                    <a:pt x="92" y="31"/>
                    <a:pt x="75" y="25"/>
                  </a:cubicBezTo>
                  <a:cubicBezTo>
                    <a:pt x="65" y="22"/>
                    <a:pt x="56" y="25"/>
                    <a:pt x="54" y="35"/>
                  </a:cubicBezTo>
                  <a:cubicBezTo>
                    <a:pt x="51" y="45"/>
                    <a:pt x="61" y="52"/>
                    <a:pt x="61" y="52"/>
                  </a:cubicBezTo>
                  <a:cubicBezTo>
                    <a:pt x="61" y="52"/>
                    <a:pt x="71" y="56"/>
                    <a:pt x="74" y="49"/>
                  </a:cubicBezTo>
                  <a:cubicBezTo>
                    <a:pt x="74" y="49"/>
                    <a:pt x="76" y="44"/>
                    <a:pt x="73" y="43"/>
                  </a:cubicBezTo>
                  <a:cubicBezTo>
                    <a:pt x="73" y="43"/>
                    <a:pt x="70" y="49"/>
                    <a:pt x="65" y="46"/>
                  </a:cubicBezTo>
                  <a:cubicBezTo>
                    <a:pt x="61" y="43"/>
                    <a:pt x="65" y="36"/>
                    <a:pt x="70" y="36"/>
                  </a:cubicBezTo>
                  <a:cubicBezTo>
                    <a:pt x="76" y="36"/>
                    <a:pt x="82" y="39"/>
                    <a:pt x="81" y="48"/>
                  </a:cubicBezTo>
                  <a:cubicBezTo>
                    <a:pt x="79" y="57"/>
                    <a:pt x="73" y="60"/>
                    <a:pt x="67" y="59"/>
                  </a:cubicBezTo>
                  <a:cubicBezTo>
                    <a:pt x="56" y="58"/>
                    <a:pt x="53" y="54"/>
                    <a:pt x="48" y="46"/>
                  </a:cubicBezTo>
                  <a:cubicBezTo>
                    <a:pt x="38" y="27"/>
                    <a:pt x="34" y="12"/>
                    <a:pt x="0" y="12"/>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18" name="Freeform 33"/>
            <p:cNvSpPr/>
            <p:nvPr/>
          </p:nvSpPr>
          <p:spPr bwMode="auto">
            <a:xfrm rot="20700000">
              <a:off x="5460312" y="989131"/>
              <a:ext cx="512565" cy="159369"/>
            </a:xfrm>
            <a:custGeom>
              <a:avLst/>
              <a:gdLst>
                <a:gd name="T0" fmla="*/ 0 w 100"/>
                <a:gd name="T1" fmla="*/ 18 h 30"/>
                <a:gd name="T2" fmla="*/ 39 w 100"/>
                <a:gd name="T3" fmla="*/ 13 h 30"/>
                <a:gd name="T4" fmla="*/ 49 w 100"/>
                <a:gd name="T5" fmla="*/ 27 h 30"/>
                <a:gd name="T6" fmla="*/ 71 w 100"/>
                <a:gd name="T7" fmla="*/ 17 h 30"/>
                <a:gd name="T8" fmla="*/ 80 w 100"/>
                <a:gd name="T9" fmla="*/ 8 h 30"/>
                <a:gd name="T10" fmla="*/ 100 w 100"/>
                <a:gd name="T11" fmla="*/ 10 h 30"/>
                <a:gd name="T12" fmla="*/ 78 w 100"/>
                <a:gd name="T13" fmla="*/ 5 h 30"/>
                <a:gd name="T14" fmla="*/ 71 w 100"/>
                <a:gd name="T15" fmla="*/ 11 h 30"/>
                <a:gd name="T16" fmla="*/ 52 w 100"/>
                <a:gd name="T17" fmla="*/ 24 h 30"/>
                <a:gd name="T18" fmla="*/ 42 w 100"/>
                <a:gd name="T19" fmla="*/ 15 h 30"/>
                <a:gd name="T20" fmla="*/ 49 w 100"/>
                <a:gd name="T21" fmla="*/ 7 h 30"/>
                <a:gd name="T22" fmla="*/ 56 w 100"/>
                <a:gd name="T23" fmla="*/ 10 h 30"/>
                <a:gd name="T24" fmla="*/ 54 w 100"/>
                <a:gd name="T25" fmla="*/ 13 h 30"/>
                <a:gd name="T26" fmla="*/ 50 w 100"/>
                <a:gd name="T27" fmla="*/ 11 h 30"/>
                <a:gd name="T28" fmla="*/ 51 w 100"/>
                <a:gd name="T29" fmla="*/ 17 h 30"/>
                <a:gd name="T30" fmla="*/ 59 w 100"/>
                <a:gd name="T31" fmla="*/ 12 h 30"/>
                <a:gd name="T32" fmla="*/ 54 w 100"/>
                <a:gd name="T33" fmla="*/ 4 h 30"/>
                <a:gd name="T34" fmla="*/ 41 w 100"/>
                <a:gd name="T35" fmla="*/ 8 h 30"/>
                <a:gd name="T36" fmla="*/ 0 w 100"/>
                <a:gd name="T37" fmla="*/ 1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30">
                  <a:moveTo>
                    <a:pt x="0" y="18"/>
                  </a:moveTo>
                  <a:cubicBezTo>
                    <a:pt x="0" y="18"/>
                    <a:pt x="21" y="30"/>
                    <a:pt x="39" y="13"/>
                  </a:cubicBezTo>
                  <a:cubicBezTo>
                    <a:pt x="39" y="13"/>
                    <a:pt x="36" y="25"/>
                    <a:pt x="49" y="27"/>
                  </a:cubicBezTo>
                  <a:cubicBezTo>
                    <a:pt x="62" y="29"/>
                    <a:pt x="71" y="17"/>
                    <a:pt x="71" y="17"/>
                  </a:cubicBezTo>
                  <a:cubicBezTo>
                    <a:pt x="71" y="17"/>
                    <a:pt x="76" y="10"/>
                    <a:pt x="80" y="8"/>
                  </a:cubicBezTo>
                  <a:cubicBezTo>
                    <a:pt x="81" y="7"/>
                    <a:pt x="86" y="3"/>
                    <a:pt x="100" y="10"/>
                  </a:cubicBezTo>
                  <a:cubicBezTo>
                    <a:pt x="100" y="10"/>
                    <a:pt x="89" y="0"/>
                    <a:pt x="78" y="5"/>
                  </a:cubicBezTo>
                  <a:cubicBezTo>
                    <a:pt x="78" y="5"/>
                    <a:pt x="73" y="8"/>
                    <a:pt x="71" y="11"/>
                  </a:cubicBezTo>
                  <a:cubicBezTo>
                    <a:pt x="69" y="13"/>
                    <a:pt x="63" y="23"/>
                    <a:pt x="52" y="24"/>
                  </a:cubicBezTo>
                  <a:cubicBezTo>
                    <a:pt x="47" y="24"/>
                    <a:pt x="42" y="21"/>
                    <a:pt x="42" y="15"/>
                  </a:cubicBezTo>
                  <a:cubicBezTo>
                    <a:pt x="42" y="9"/>
                    <a:pt x="49" y="7"/>
                    <a:pt x="49" y="7"/>
                  </a:cubicBezTo>
                  <a:cubicBezTo>
                    <a:pt x="49" y="7"/>
                    <a:pt x="55" y="6"/>
                    <a:pt x="56" y="10"/>
                  </a:cubicBezTo>
                  <a:cubicBezTo>
                    <a:pt x="56" y="10"/>
                    <a:pt x="56" y="13"/>
                    <a:pt x="54" y="13"/>
                  </a:cubicBezTo>
                  <a:cubicBezTo>
                    <a:pt x="54" y="13"/>
                    <a:pt x="53" y="9"/>
                    <a:pt x="50" y="11"/>
                  </a:cubicBezTo>
                  <a:cubicBezTo>
                    <a:pt x="48" y="12"/>
                    <a:pt x="48" y="16"/>
                    <a:pt x="51" y="17"/>
                  </a:cubicBezTo>
                  <a:cubicBezTo>
                    <a:pt x="54" y="18"/>
                    <a:pt x="58" y="17"/>
                    <a:pt x="59" y="12"/>
                  </a:cubicBezTo>
                  <a:cubicBezTo>
                    <a:pt x="60" y="7"/>
                    <a:pt x="56" y="4"/>
                    <a:pt x="54" y="4"/>
                  </a:cubicBezTo>
                  <a:cubicBezTo>
                    <a:pt x="47" y="3"/>
                    <a:pt x="45" y="4"/>
                    <a:pt x="41" y="8"/>
                  </a:cubicBezTo>
                  <a:cubicBezTo>
                    <a:pt x="33" y="16"/>
                    <a:pt x="19" y="24"/>
                    <a:pt x="0" y="18"/>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grpSp>
      <p:grpSp>
        <p:nvGrpSpPr>
          <p:cNvPr id="19" name="组合 18"/>
          <p:cNvGrpSpPr/>
          <p:nvPr userDrawn="1"/>
        </p:nvGrpSpPr>
        <p:grpSpPr>
          <a:xfrm>
            <a:off x="8421047" y="730185"/>
            <a:ext cx="1141581" cy="435035"/>
            <a:chOff x="6221314" y="817220"/>
            <a:chExt cx="1141581" cy="435035"/>
          </a:xfrm>
        </p:grpSpPr>
        <p:sp>
          <p:nvSpPr>
            <p:cNvPr id="20" name="Freeform 34"/>
            <p:cNvSpPr/>
            <p:nvPr/>
          </p:nvSpPr>
          <p:spPr bwMode="auto">
            <a:xfrm rot="900000">
              <a:off x="6600508" y="817220"/>
              <a:ext cx="762387" cy="435035"/>
            </a:xfrm>
            <a:custGeom>
              <a:avLst/>
              <a:gdLst>
                <a:gd name="T0" fmla="*/ 149 w 149"/>
                <a:gd name="T1" fmla="*/ 12 h 82"/>
                <a:gd name="T2" fmla="*/ 101 w 149"/>
                <a:gd name="T3" fmla="*/ 37 h 82"/>
                <a:gd name="T4" fmla="*/ 78 w 149"/>
                <a:gd name="T5" fmla="*/ 18 h 82"/>
                <a:gd name="T6" fmla="*/ 46 w 149"/>
                <a:gd name="T7" fmla="*/ 45 h 82"/>
                <a:gd name="T8" fmla="*/ 35 w 149"/>
                <a:gd name="T9" fmla="*/ 65 h 82"/>
                <a:gd name="T10" fmla="*/ 0 w 149"/>
                <a:gd name="T11" fmla="*/ 70 h 82"/>
                <a:gd name="T12" fmla="*/ 39 w 149"/>
                <a:gd name="T13" fmla="*/ 68 h 82"/>
                <a:gd name="T14" fmla="*/ 48 w 149"/>
                <a:gd name="T15" fmla="*/ 55 h 82"/>
                <a:gd name="T16" fmla="*/ 74 w 149"/>
                <a:gd name="T17" fmla="*/ 25 h 82"/>
                <a:gd name="T18" fmla="*/ 95 w 149"/>
                <a:gd name="T19" fmla="*/ 35 h 82"/>
                <a:gd name="T20" fmla="*/ 88 w 149"/>
                <a:gd name="T21" fmla="*/ 52 h 82"/>
                <a:gd name="T22" fmla="*/ 75 w 149"/>
                <a:gd name="T23" fmla="*/ 49 h 82"/>
                <a:gd name="T24" fmla="*/ 76 w 149"/>
                <a:gd name="T25" fmla="*/ 43 h 82"/>
                <a:gd name="T26" fmla="*/ 83 w 149"/>
                <a:gd name="T27" fmla="*/ 46 h 82"/>
                <a:gd name="T28" fmla="*/ 79 w 149"/>
                <a:gd name="T29" fmla="*/ 36 h 82"/>
                <a:gd name="T30" fmla="*/ 68 w 149"/>
                <a:gd name="T31" fmla="*/ 48 h 82"/>
                <a:gd name="T32" fmla="*/ 81 w 149"/>
                <a:gd name="T33" fmla="*/ 59 h 82"/>
                <a:gd name="T34" fmla="*/ 101 w 149"/>
                <a:gd name="T35" fmla="*/ 46 h 82"/>
                <a:gd name="T36" fmla="*/ 149 w 149"/>
                <a:gd name="T37" fmla="*/ 1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82">
                  <a:moveTo>
                    <a:pt x="149" y="12"/>
                  </a:moveTo>
                  <a:cubicBezTo>
                    <a:pt x="149" y="12"/>
                    <a:pt x="113" y="0"/>
                    <a:pt x="101" y="37"/>
                  </a:cubicBezTo>
                  <a:cubicBezTo>
                    <a:pt x="101" y="37"/>
                    <a:pt x="102" y="15"/>
                    <a:pt x="78" y="18"/>
                  </a:cubicBezTo>
                  <a:cubicBezTo>
                    <a:pt x="56" y="20"/>
                    <a:pt x="46" y="45"/>
                    <a:pt x="46" y="45"/>
                  </a:cubicBezTo>
                  <a:cubicBezTo>
                    <a:pt x="46" y="45"/>
                    <a:pt x="40" y="59"/>
                    <a:pt x="35" y="65"/>
                  </a:cubicBezTo>
                  <a:cubicBezTo>
                    <a:pt x="33" y="67"/>
                    <a:pt x="26" y="75"/>
                    <a:pt x="0" y="70"/>
                  </a:cubicBezTo>
                  <a:cubicBezTo>
                    <a:pt x="0" y="70"/>
                    <a:pt x="24" y="82"/>
                    <a:pt x="39" y="68"/>
                  </a:cubicBezTo>
                  <a:cubicBezTo>
                    <a:pt x="39" y="68"/>
                    <a:pt x="46" y="60"/>
                    <a:pt x="48" y="55"/>
                  </a:cubicBezTo>
                  <a:cubicBezTo>
                    <a:pt x="51" y="51"/>
                    <a:pt x="57" y="31"/>
                    <a:pt x="74" y="25"/>
                  </a:cubicBezTo>
                  <a:cubicBezTo>
                    <a:pt x="83" y="22"/>
                    <a:pt x="92" y="25"/>
                    <a:pt x="95" y="35"/>
                  </a:cubicBezTo>
                  <a:cubicBezTo>
                    <a:pt x="98" y="45"/>
                    <a:pt x="88" y="52"/>
                    <a:pt x="88" y="52"/>
                  </a:cubicBezTo>
                  <a:cubicBezTo>
                    <a:pt x="88" y="52"/>
                    <a:pt x="78" y="56"/>
                    <a:pt x="75" y="49"/>
                  </a:cubicBezTo>
                  <a:cubicBezTo>
                    <a:pt x="75" y="49"/>
                    <a:pt x="73" y="44"/>
                    <a:pt x="76" y="43"/>
                  </a:cubicBezTo>
                  <a:cubicBezTo>
                    <a:pt x="76" y="43"/>
                    <a:pt x="79" y="49"/>
                    <a:pt x="83" y="46"/>
                  </a:cubicBezTo>
                  <a:cubicBezTo>
                    <a:pt x="88" y="43"/>
                    <a:pt x="84" y="36"/>
                    <a:pt x="79" y="36"/>
                  </a:cubicBezTo>
                  <a:cubicBezTo>
                    <a:pt x="73" y="36"/>
                    <a:pt x="67" y="39"/>
                    <a:pt x="68" y="48"/>
                  </a:cubicBezTo>
                  <a:cubicBezTo>
                    <a:pt x="69" y="57"/>
                    <a:pt x="76" y="60"/>
                    <a:pt x="81" y="59"/>
                  </a:cubicBezTo>
                  <a:cubicBezTo>
                    <a:pt x="92" y="58"/>
                    <a:pt x="96" y="54"/>
                    <a:pt x="101" y="46"/>
                  </a:cubicBezTo>
                  <a:cubicBezTo>
                    <a:pt x="111" y="27"/>
                    <a:pt x="115" y="12"/>
                    <a:pt x="149" y="12"/>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21" name="Freeform 35"/>
            <p:cNvSpPr/>
            <p:nvPr/>
          </p:nvSpPr>
          <p:spPr bwMode="auto">
            <a:xfrm rot="900000">
              <a:off x="6221314" y="988852"/>
              <a:ext cx="508258" cy="159369"/>
            </a:xfrm>
            <a:custGeom>
              <a:avLst/>
              <a:gdLst>
                <a:gd name="T0" fmla="*/ 99 w 99"/>
                <a:gd name="T1" fmla="*/ 18 h 30"/>
                <a:gd name="T2" fmla="*/ 61 w 99"/>
                <a:gd name="T3" fmla="*/ 13 h 30"/>
                <a:gd name="T4" fmla="*/ 51 w 99"/>
                <a:gd name="T5" fmla="*/ 27 h 30"/>
                <a:gd name="T6" fmla="*/ 29 w 99"/>
                <a:gd name="T7" fmla="*/ 17 h 30"/>
                <a:gd name="T8" fmla="*/ 20 w 99"/>
                <a:gd name="T9" fmla="*/ 8 h 30"/>
                <a:gd name="T10" fmla="*/ 0 w 99"/>
                <a:gd name="T11" fmla="*/ 10 h 30"/>
                <a:gd name="T12" fmla="*/ 22 w 99"/>
                <a:gd name="T13" fmla="*/ 5 h 30"/>
                <a:gd name="T14" fmla="*/ 29 w 99"/>
                <a:gd name="T15" fmla="*/ 11 h 30"/>
                <a:gd name="T16" fmla="*/ 47 w 99"/>
                <a:gd name="T17" fmla="*/ 24 h 30"/>
                <a:gd name="T18" fmla="*/ 58 w 99"/>
                <a:gd name="T19" fmla="*/ 15 h 30"/>
                <a:gd name="T20" fmla="*/ 51 w 99"/>
                <a:gd name="T21" fmla="*/ 7 h 30"/>
                <a:gd name="T22" fmla="*/ 44 w 99"/>
                <a:gd name="T23" fmla="*/ 10 h 30"/>
                <a:gd name="T24" fmla="*/ 46 w 99"/>
                <a:gd name="T25" fmla="*/ 13 h 30"/>
                <a:gd name="T26" fmla="*/ 50 w 99"/>
                <a:gd name="T27" fmla="*/ 11 h 30"/>
                <a:gd name="T28" fmla="*/ 49 w 99"/>
                <a:gd name="T29" fmla="*/ 17 h 30"/>
                <a:gd name="T30" fmla="*/ 41 w 99"/>
                <a:gd name="T31" fmla="*/ 12 h 30"/>
                <a:gd name="T32" fmla="*/ 47 w 99"/>
                <a:gd name="T33" fmla="*/ 4 h 30"/>
                <a:gd name="T34" fmla="*/ 59 w 99"/>
                <a:gd name="T35" fmla="*/ 8 h 30"/>
                <a:gd name="T36" fmla="*/ 99 w 99"/>
                <a:gd name="T37" fmla="*/ 1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30">
                  <a:moveTo>
                    <a:pt x="99" y="18"/>
                  </a:moveTo>
                  <a:cubicBezTo>
                    <a:pt x="99" y="18"/>
                    <a:pt x="79" y="30"/>
                    <a:pt x="61" y="13"/>
                  </a:cubicBezTo>
                  <a:cubicBezTo>
                    <a:pt x="61" y="13"/>
                    <a:pt x="64" y="25"/>
                    <a:pt x="51" y="27"/>
                  </a:cubicBezTo>
                  <a:cubicBezTo>
                    <a:pt x="39" y="29"/>
                    <a:pt x="29" y="17"/>
                    <a:pt x="29" y="17"/>
                  </a:cubicBezTo>
                  <a:cubicBezTo>
                    <a:pt x="29" y="17"/>
                    <a:pt x="24" y="10"/>
                    <a:pt x="20" y="8"/>
                  </a:cubicBezTo>
                  <a:cubicBezTo>
                    <a:pt x="19" y="7"/>
                    <a:pt x="14" y="3"/>
                    <a:pt x="0" y="10"/>
                  </a:cubicBezTo>
                  <a:cubicBezTo>
                    <a:pt x="0" y="10"/>
                    <a:pt x="11" y="0"/>
                    <a:pt x="22" y="5"/>
                  </a:cubicBezTo>
                  <a:cubicBezTo>
                    <a:pt x="22" y="5"/>
                    <a:pt x="26" y="8"/>
                    <a:pt x="29" y="11"/>
                  </a:cubicBezTo>
                  <a:cubicBezTo>
                    <a:pt x="31" y="13"/>
                    <a:pt x="37" y="23"/>
                    <a:pt x="47" y="24"/>
                  </a:cubicBezTo>
                  <a:cubicBezTo>
                    <a:pt x="53" y="24"/>
                    <a:pt x="58" y="21"/>
                    <a:pt x="58" y="15"/>
                  </a:cubicBezTo>
                  <a:cubicBezTo>
                    <a:pt x="58" y="9"/>
                    <a:pt x="51" y="7"/>
                    <a:pt x="51" y="7"/>
                  </a:cubicBezTo>
                  <a:cubicBezTo>
                    <a:pt x="51" y="7"/>
                    <a:pt x="45" y="6"/>
                    <a:pt x="44" y="10"/>
                  </a:cubicBezTo>
                  <a:cubicBezTo>
                    <a:pt x="44" y="10"/>
                    <a:pt x="44" y="13"/>
                    <a:pt x="46" y="13"/>
                  </a:cubicBezTo>
                  <a:cubicBezTo>
                    <a:pt x="46" y="13"/>
                    <a:pt x="47" y="9"/>
                    <a:pt x="50" y="11"/>
                  </a:cubicBezTo>
                  <a:cubicBezTo>
                    <a:pt x="52" y="12"/>
                    <a:pt x="51" y="16"/>
                    <a:pt x="49" y="17"/>
                  </a:cubicBezTo>
                  <a:cubicBezTo>
                    <a:pt x="45" y="18"/>
                    <a:pt x="42" y="17"/>
                    <a:pt x="41" y="12"/>
                  </a:cubicBezTo>
                  <a:cubicBezTo>
                    <a:pt x="40" y="7"/>
                    <a:pt x="44" y="4"/>
                    <a:pt x="47" y="4"/>
                  </a:cubicBezTo>
                  <a:cubicBezTo>
                    <a:pt x="52" y="3"/>
                    <a:pt x="55" y="4"/>
                    <a:pt x="59" y="8"/>
                  </a:cubicBezTo>
                  <a:cubicBezTo>
                    <a:pt x="67" y="16"/>
                    <a:pt x="81" y="24"/>
                    <a:pt x="99" y="18"/>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7843CC2-B829-4C40-A651-04D439C59F90}" type="datetimeFigureOut">
              <a:rPr lang="zh-CN" altLang="en-US" smtClean="0"/>
              <a:t>2022/3/28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656FDE-194E-44A8-B745-571B27AF168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A7843CC2-B829-4C40-A651-04D439C59F90}" type="datetimeFigureOut">
              <a:rPr lang="zh-CN" altLang="en-US" smtClean="0"/>
              <a:t>2022/3/28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656FDE-194E-44A8-B745-571B27AF168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A7843CC2-B829-4C40-A651-04D439C59F90}" type="datetimeFigureOut">
              <a:rPr lang="zh-CN" altLang="en-US" smtClean="0"/>
              <a:t>2022/3/28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656FDE-194E-44A8-B745-571B27AF1682}" type="slidenum">
              <a:rPr lang="zh-CN" altLang="en-US" smtClean="0"/>
              <a:t>‹#›</a:t>
            </a:fld>
            <a:endParaRPr lang="zh-CN" altLang="en-US"/>
          </a:p>
        </p:txBody>
      </p:sp>
      <p:grpSp>
        <p:nvGrpSpPr>
          <p:cNvPr id="10" name="组合 9"/>
          <p:cNvGrpSpPr/>
          <p:nvPr/>
        </p:nvGrpSpPr>
        <p:grpSpPr>
          <a:xfrm>
            <a:off x="335132" y="342265"/>
            <a:ext cx="825648" cy="4655185"/>
            <a:chOff x="2155372" y="2089398"/>
            <a:chExt cx="922326" cy="5199605"/>
          </a:xfrm>
        </p:grpSpPr>
        <p:sp>
          <p:nvSpPr>
            <p:cNvPr id="12" name="椭圆 11"/>
            <p:cNvSpPr/>
            <p:nvPr/>
          </p:nvSpPr>
          <p:spPr>
            <a:xfrm>
              <a:off x="2155372" y="2089398"/>
              <a:ext cx="922326" cy="922326"/>
            </a:xfrm>
            <a:prstGeom prst="ellipse">
              <a:avLst/>
            </a:prstGeom>
            <a:noFill/>
            <a:ln>
              <a:solidFill>
                <a:srgbClr val="264D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64D6E"/>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183942" y="2110621"/>
              <a:ext cx="893756" cy="841856"/>
            </a:xfrm>
            <a:prstGeom prst="rect">
              <a:avLst/>
            </a:prstGeom>
            <a:noFill/>
          </p:spPr>
          <p:txBody>
            <a:bodyPr vert="eaVert" wrap="square" rtlCol="0">
              <a:spAutoFit/>
            </a:bodyPr>
            <a:lstStyle>
              <a:defPPr>
                <a:defRPr lang="zh-CN"/>
              </a:defPPr>
              <a:lvl1pPr>
                <a:defRPr sz="4000">
                  <a:latin typeface="汉仪篆书繁" panose="02010609000101010101" pitchFamily="49" charset="-122"/>
                  <a:ea typeface="汉仪篆书繁" panose="02010609000101010101" pitchFamily="49" charset="-122"/>
                </a:defRPr>
              </a:lvl1pPr>
            </a:lstStyle>
            <a:p>
              <a:r>
                <a:rPr lang="zh-CN" altLang="en-US" dirty="0">
                  <a:solidFill>
                    <a:srgbClr val="264D6E"/>
                  </a:solidFill>
                  <a:latin typeface="腾祥铁山楷书简" panose="01010104010101010101" pitchFamily="2" charset="-122"/>
                  <a:ea typeface="腾祥铁山楷书简" panose="01010104010101010101" pitchFamily="2" charset="-122"/>
                </a:rPr>
                <a:t>壹</a:t>
              </a:r>
            </a:p>
          </p:txBody>
        </p:sp>
        <p:sp>
          <p:nvSpPr>
            <p:cNvPr id="15" name="文本框 14"/>
            <p:cNvSpPr txBox="1"/>
            <p:nvPr/>
          </p:nvSpPr>
          <p:spPr>
            <a:xfrm>
              <a:off x="2368158" y="3230788"/>
              <a:ext cx="550105" cy="4058215"/>
            </a:xfrm>
            <a:prstGeom prst="rect">
              <a:avLst/>
            </a:prstGeom>
            <a:noFill/>
          </p:spPr>
          <p:txBody>
            <a:bodyPr vert="eaVert" wrap="square" rtlCol="0">
              <a:spAutoFit/>
            </a:bodyPr>
            <a:lstStyle/>
            <a:p>
              <a:r>
                <a:rPr lang="zh-CN" altLang="en-US" sz="2000" dirty="0">
                  <a:solidFill>
                    <a:srgbClr val="264D6E"/>
                  </a:solidFill>
                  <a:latin typeface="造字工房悦黑（非商用）常规体" pitchFamily="2" charset="-122"/>
                  <a:ea typeface="造字工房悦黑（非商用）常规体" pitchFamily="2" charset="-122"/>
                </a:rPr>
                <a:t>请插入您的相关的文本内容</a:t>
              </a:r>
            </a:p>
          </p:txBody>
        </p:sp>
      </p:gr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A7843CC2-B829-4C40-A651-04D439C59F90}" type="datetimeFigureOut">
              <a:rPr lang="zh-CN" altLang="en-US" smtClean="0"/>
              <a:t>2022/3/28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656FDE-194E-44A8-B745-571B27AF1682}" type="slidenum">
              <a:rPr lang="zh-CN" altLang="en-US" smtClean="0"/>
              <a:t>‹#›</a:t>
            </a:fld>
            <a:endParaRPr lang="zh-CN" altLang="en-US"/>
          </a:p>
        </p:txBody>
      </p:sp>
      <p:grpSp>
        <p:nvGrpSpPr>
          <p:cNvPr id="10" name="组合 9"/>
          <p:cNvGrpSpPr/>
          <p:nvPr/>
        </p:nvGrpSpPr>
        <p:grpSpPr>
          <a:xfrm>
            <a:off x="349885" y="342265"/>
            <a:ext cx="825500" cy="4655185"/>
            <a:chOff x="2155372" y="2089398"/>
            <a:chExt cx="922326" cy="5199605"/>
          </a:xfrm>
        </p:grpSpPr>
        <p:sp>
          <p:nvSpPr>
            <p:cNvPr id="12" name="椭圆 11"/>
            <p:cNvSpPr/>
            <p:nvPr/>
          </p:nvSpPr>
          <p:spPr>
            <a:xfrm>
              <a:off x="2155372" y="2089398"/>
              <a:ext cx="922326" cy="922326"/>
            </a:xfrm>
            <a:prstGeom prst="ellipse">
              <a:avLst/>
            </a:prstGeom>
            <a:noFill/>
            <a:ln>
              <a:solidFill>
                <a:srgbClr val="264D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64D6E"/>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183941" y="2110621"/>
              <a:ext cx="893757" cy="841856"/>
            </a:xfrm>
            <a:prstGeom prst="rect">
              <a:avLst/>
            </a:prstGeom>
            <a:noFill/>
          </p:spPr>
          <p:txBody>
            <a:bodyPr vert="eaVert" wrap="square" rtlCol="0">
              <a:spAutoFit/>
            </a:bodyPr>
            <a:lstStyle>
              <a:defPPr>
                <a:defRPr lang="zh-CN"/>
              </a:defPPr>
              <a:lvl1pPr>
                <a:defRPr sz="4000">
                  <a:latin typeface="汉仪篆书繁" panose="02010609000101010101" pitchFamily="49" charset="-122"/>
                  <a:ea typeface="汉仪篆书繁" panose="02010609000101010101" pitchFamily="49" charset="-122"/>
                </a:defRPr>
              </a:lvl1pPr>
            </a:lstStyle>
            <a:p>
              <a:r>
                <a:rPr lang="zh-CN" altLang="en-US" dirty="0">
                  <a:solidFill>
                    <a:srgbClr val="264D6E"/>
                  </a:solidFill>
                  <a:latin typeface="腾祥铁山楷书简" panose="01010104010101010101" pitchFamily="2" charset="-122"/>
                  <a:ea typeface="腾祥铁山楷书简" panose="01010104010101010101" pitchFamily="2" charset="-122"/>
                </a:rPr>
                <a:t>贰</a:t>
              </a:r>
            </a:p>
          </p:txBody>
        </p:sp>
        <p:sp>
          <p:nvSpPr>
            <p:cNvPr id="15" name="文本框 14"/>
            <p:cNvSpPr txBox="1"/>
            <p:nvPr/>
          </p:nvSpPr>
          <p:spPr>
            <a:xfrm>
              <a:off x="2368059" y="3230788"/>
              <a:ext cx="550203" cy="4058215"/>
            </a:xfrm>
            <a:prstGeom prst="rect">
              <a:avLst/>
            </a:prstGeom>
            <a:noFill/>
          </p:spPr>
          <p:txBody>
            <a:bodyPr vert="eaVert" wrap="square" rtlCol="0">
              <a:spAutoFit/>
            </a:bodyPr>
            <a:lstStyle/>
            <a:p>
              <a:r>
                <a:rPr lang="zh-CN" altLang="en-US" sz="2000" dirty="0">
                  <a:solidFill>
                    <a:srgbClr val="264D6E"/>
                  </a:solidFill>
                  <a:latin typeface="造字工房悦黑（非商用）常规体" pitchFamily="2" charset="-122"/>
                  <a:ea typeface="造字工房悦黑（非商用）常规体" pitchFamily="2" charset="-122"/>
                </a:rPr>
                <a:t>请插入您的相关的文本内容</a:t>
              </a:r>
            </a:p>
          </p:txBody>
        </p:sp>
      </p:gr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A7843CC2-B829-4C40-A651-04D439C59F90}" type="datetimeFigureOut">
              <a:rPr lang="zh-CN" altLang="en-US" smtClean="0"/>
              <a:t>2022/3/28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656FDE-194E-44A8-B745-571B27AF1682}" type="slidenum">
              <a:rPr lang="zh-CN" altLang="en-US" smtClean="0"/>
              <a:t>‹#›</a:t>
            </a:fld>
            <a:endParaRPr lang="zh-CN" altLang="en-US"/>
          </a:p>
        </p:txBody>
      </p:sp>
      <p:grpSp>
        <p:nvGrpSpPr>
          <p:cNvPr id="10" name="组合 9"/>
          <p:cNvGrpSpPr/>
          <p:nvPr/>
        </p:nvGrpSpPr>
        <p:grpSpPr>
          <a:xfrm>
            <a:off x="335132" y="342900"/>
            <a:ext cx="825648" cy="4655185"/>
            <a:chOff x="2155372" y="2089398"/>
            <a:chExt cx="922326" cy="5199605"/>
          </a:xfrm>
        </p:grpSpPr>
        <p:sp>
          <p:nvSpPr>
            <p:cNvPr id="12" name="椭圆 11"/>
            <p:cNvSpPr/>
            <p:nvPr/>
          </p:nvSpPr>
          <p:spPr>
            <a:xfrm>
              <a:off x="2155372" y="2089398"/>
              <a:ext cx="922326" cy="922326"/>
            </a:xfrm>
            <a:prstGeom prst="ellipse">
              <a:avLst/>
            </a:prstGeom>
            <a:noFill/>
            <a:ln>
              <a:solidFill>
                <a:srgbClr val="264D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64D6E"/>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183941" y="2110621"/>
              <a:ext cx="893757" cy="841856"/>
            </a:xfrm>
            <a:prstGeom prst="rect">
              <a:avLst/>
            </a:prstGeom>
            <a:noFill/>
          </p:spPr>
          <p:txBody>
            <a:bodyPr vert="eaVert" wrap="square" rtlCol="0">
              <a:spAutoFit/>
            </a:bodyPr>
            <a:lstStyle>
              <a:defPPr>
                <a:defRPr lang="zh-CN"/>
              </a:defPPr>
              <a:lvl1pPr>
                <a:defRPr sz="4000">
                  <a:latin typeface="汉仪篆书繁" panose="02010609000101010101" pitchFamily="49" charset="-122"/>
                  <a:ea typeface="汉仪篆书繁" panose="02010609000101010101" pitchFamily="49" charset="-122"/>
                </a:defRPr>
              </a:lvl1pPr>
            </a:lstStyle>
            <a:p>
              <a:r>
                <a:rPr lang="zh-CN" altLang="en-US" dirty="0">
                  <a:solidFill>
                    <a:srgbClr val="264D6E"/>
                  </a:solidFill>
                  <a:latin typeface="腾祥铁山楷书简" panose="01010104010101010101" pitchFamily="2" charset="-122"/>
                  <a:ea typeface="腾祥铁山楷书简" panose="01010104010101010101" pitchFamily="2" charset="-122"/>
                </a:rPr>
                <a:t>叁</a:t>
              </a:r>
            </a:p>
          </p:txBody>
        </p:sp>
        <p:sp>
          <p:nvSpPr>
            <p:cNvPr id="15" name="文本框 14"/>
            <p:cNvSpPr txBox="1"/>
            <p:nvPr/>
          </p:nvSpPr>
          <p:spPr>
            <a:xfrm>
              <a:off x="2368158" y="3230788"/>
              <a:ext cx="550105" cy="4058215"/>
            </a:xfrm>
            <a:prstGeom prst="rect">
              <a:avLst/>
            </a:prstGeom>
            <a:noFill/>
          </p:spPr>
          <p:txBody>
            <a:bodyPr vert="eaVert" wrap="square" rtlCol="0">
              <a:spAutoFit/>
            </a:bodyPr>
            <a:lstStyle/>
            <a:p>
              <a:r>
                <a:rPr lang="zh-CN" altLang="en-US" sz="2000" dirty="0">
                  <a:solidFill>
                    <a:srgbClr val="264D6E"/>
                  </a:solidFill>
                  <a:latin typeface="造字工房悦黑（非商用）常规体" pitchFamily="2" charset="-122"/>
                  <a:ea typeface="造字工房悦黑（非商用）常规体" pitchFamily="2" charset="-122"/>
                </a:rPr>
                <a:t>请插入您的相关的文本内容</a:t>
              </a:r>
            </a:p>
          </p:txBody>
        </p:sp>
      </p:gr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A7843CC2-B829-4C40-A651-04D439C59F90}" type="datetimeFigureOut">
              <a:rPr lang="zh-CN" altLang="en-US" smtClean="0"/>
              <a:t>2022/3/28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656FDE-194E-44A8-B745-571B27AF1682}" type="slidenum">
              <a:rPr lang="zh-CN" altLang="en-US" smtClean="0"/>
              <a:t>‹#›</a:t>
            </a:fld>
            <a:endParaRPr lang="zh-CN" altLang="en-US"/>
          </a:p>
        </p:txBody>
      </p:sp>
      <p:grpSp>
        <p:nvGrpSpPr>
          <p:cNvPr id="10" name="组合 9"/>
          <p:cNvGrpSpPr/>
          <p:nvPr/>
        </p:nvGrpSpPr>
        <p:grpSpPr>
          <a:xfrm>
            <a:off x="349737" y="342265"/>
            <a:ext cx="825648" cy="4655185"/>
            <a:chOff x="2155372" y="2089398"/>
            <a:chExt cx="922326" cy="5199605"/>
          </a:xfrm>
        </p:grpSpPr>
        <p:sp>
          <p:nvSpPr>
            <p:cNvPr id="12" name="椭圆 11"/>
            <p:cNvSpPr/>
            <p:nvPr/>
          </p:nvSpPr>
          <p:spPr>
            <a:xfrm>
              <a:off x="2155372" y="2089398"/>
              <a:ext cx="922326" cy="922326"/>
            </a:xfrm>
            <a:prstGeom prst="ellipse">
              <a:avLst/>
            </a:prstGeom>
            <a:noFill/>
            <a:ln>
              <a:solidFill>
                <a:srgbClr val="264D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64D6E"/>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183941" y="2110621"/>
              <a:ext cx="893757" cy="841856"/>
            </a:xfrm>
            <a:prstGeom prst="rect">
              <a:avLst/>
            </a:prstGeom>
            <a:noFill/>
          </p:spPr>
          <p:txBody>
            <a:bodyPr vert="eaVert" wrap="square" rtlCol="0">
              <a:spAutoFit/>
            </a:bodyPr>
            <a:lstStyle>
              <a:defPPr>
                <a:defRPr lang="zh-CN"/>
              </a:defPPr>
              <a:lvl1pPr>
                <a:defRPr sz="4000">
                  <a:latin typeface="汉仪篆书繁" panose="02010609000101010101" pitchFamily="49" charset="-122"/>
                  <a:ea typeface="汉仪篆书繁" panose="02010609000101010101" pitchFamily="49" charset="-122"/>
                </a:defRPr>
              </a:lvl1pPr>
            </a:lstStyle>
            <a:p>
              <a:r>
                <a:rPr lang="zh-CN" altLang="en-US" dirty="0">
                  <a:solidFill>
                    <a:srgbClr val="264D6E"/>
                  </a:solidFill>
                  <a:latin typeface="腾祥铁山楷书简" panose="01010104010101010101" pitchFamily="2" charset="-122"/>
                  <a:ea typeface="腾祥铁山楷书简" panose="01010104010101010101" pitchFamily="2" charset="-122"/>
                </a:rPr>
                <a:t>肆</a:t>
              </a:r>
            </a:p>
          </p:txBody>
        </p:sp>
        <p:sp>
          <p:nvSpPr>
            <p:cNvPr id="15" name="文本框 14"/>
            <p:cNvSpPr txBox="1"/>
            <p:nvPr/>
          </p:nvSpPr>
          <p:spPr>
            <a:xfrm>
              <a:off x="2368158" y="3230788"/>
              <a:ext cx="550105" cy="4058215"/>
            </a:xfrm>
            <a:prstGeom prst="rect">
              <a:avLst/>
            </a:prstGeom>
            <a:noFill/>
          </p:spPr>
          <p:txBody>
            <a:bodyPr vert="eaVert" wrap="square" rtlCol="0">
              <a:spAutoFit/>
            </a:bodyPr>
            <a:lstStyle/>
            <a:p>
              <a:r>
                <a:rPr lang="zh-CN" altLang="en-US" sz="2000" dirty="0">
                  <a:solidFill>
                    <a:srgbClr val="264D6E"/>
                  </a:solidFill>
                  <a:latin typeface="造字工房悦黑（非商用）常规体" pitchFamily="2" charset="-122"/>
                  <a:ea typeface="造字工房悦黑（非商用）常规体" pitchFamily="2" charset="-122"/>
                </a:rPr>
                <a:t>请插入您的相关的文本内容</a:t>
              </a:r>
            </a:p>
          </p:txBody>
        </p:sp>
      </p:gr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A7843CC2-B829-4C40-A651-04D439C59F90}" type="datetimeFigureOut">
              <a:rPr lang="zh-CN" altLang="en-US" smtClean="0"/>
              <a:t>2022/3/28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B656FDE-194E-44A8-B745-571B27AF168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7843CC2-B829-4C40-A651-04D439C59F90}" type="datetimeFigureOut">
              <a:rPr lang="zh-CN" altLang="en-US" smtClean="0"/>
              <a:t>2022/3/28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B656FDE-194E-44A8-B745-571B27AF168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9F1F8"/>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A7843CC2-B829-4C40-A651-04D439C59F90}" type="datetimeFigureOut">
              <a:rPr lang="zh-CN" altLang="en-US" smtClean="0"/>
              <a:pPr/>
              <a:t>2022/3/28</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7B656FDE-194E-44A8-B745-571B27AF1682}" type="slidenum">
              <a:rPr lang="zh-CN" altLang="en-US" smtClean="0"/>
              <a:pPr/>
              <a:t>‹#›</a:t>
            </a:fld>
            <a:endParaRPr lang="zh-CN" altLang="en-US" dirty="0"/>
          </a:p>
        </p:txBody>
      </p:sp>
      <p:pic>
        <p:nvPicPr>
          <p:cNvPr id="10" name="图片 9" descr="图片3"/>
          <p:cNvPicPr>
            <a:picLocks noChangeAspect="1"/>
          </p:cNvPicPr>
          <p:nvPr userDrawn="1"/>
        </p:nvPicPr>
        <p:blipFill>
          <a:blip r:embed="rId17"/>
          <a:srcRect l="8157"/>
          <a:stretch>
            <a:fillRect/>
          </a:stretch>
        </p:blipFill>
        <p:spPr>
          <a:xfrm>
            <a:off x="-17780" y="-30480"/>
            <a:ext cx="12226925" cy="693229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10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10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10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10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xml"/><Relationship Id="rId1" Type="http://schemas.openxmlformats.org/officeDocument/2006/relationships/tags" Target="../tags/tag41.xml"/><Relationship Id="rId4" Type="http://schemas.openxmlformats.org/officeDocument/2006/relationships/image" Target="../media/image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4.tmp"/><Relationship Id="rId4" Type="http://schemas.openxmlformats.org/officeDocument/2006/relationships/image" Target="../media/image53.tmp"/></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2.tmp"/><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xml"/><Relationship Id="rId1" Type="http://schemas.openxmlformats.org/officeDocument/2006/relationships/tags" Target="../tags/tag42.xml"/><Relationship Id="rId4" Type="http://schemas.openxmlformats.org/officeDocument/2006/relationships/image" Target="../media/image8.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5.tmp"/><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57.tmp"/><Relationship Id="rId2" Type="http://schemas.openxmlformats.org/officeDocument/2006/relationships/image" Target="../media/image56.tmp"/><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8.tmp"/><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9.tmp"/><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9.xml"/><Relationship Id="rId7" Type="http://schemas.openxmlformats.org/officeDocument/2006/relationships/diagramData" Target="../diagrams/data10.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60.tmp"/><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xml"/><Relationship Id="rId1" Type="http://schemas.openxmlformats.org/officeDocument/2006/relationships/tags" Target="../tags/tag43.xml"/><Relationship Id="rId4" Type="http://schemas.openxmlformats.org/officeDocument/2006/relationships/image" Target="../media/image8.png"/></Relationships>
</file>

<file path=ppt/slides/_rels/slide1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1.xml"/><Relationship Id="rId1" Type="http://schemas.openxmlformats.org/officeDocument/2006/relationships/tags" Target="../tags/tag44.xml"/><Relationship Id="rId4" Type="http://schemas.openxmlformats.org/officeDocument/2006/relationships/image" Target="../media/image62.png"/></Relationships>
</file>

<file path=ppt/slides/_rels/slide1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2.xml"/><Relationship Id="rId1" Type="http://schemas.openxmlformats.org/officeDocument/2006/relationships/tags" Target="../tags/tag45.xml"/><Relationship Id="rId4" Type="http://schemas.openxmlformats.org/officeDocument/2006/relationships/image" Target="../media/image64.png"/></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7.xml"/></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8.xml"/></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0.xml"/><Relationship Id="rId1" Type="http://schemas.openxmlformats.org/officeDocument/2006/relationships/tags" Target="../tags/tag49.xml"/><Relationship Id="rId5" Type="http://schemas.openxmlformats.org/officeDocument/2006/relationships/image" Target="../media/image66.png"/><Relationship Id="rId4" Type="http://schemas.openxmlformats.org/officeDocument/2006/relationships/image" Target="../media/image65.png"/></Relationships>
</file>

<file path=ppt/slides/_rels/slide1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2.xml"/><Relationship Id="rId1" Type="http://schemas.openxmlformats.org/officeDocument/2006/relationships/tags" Target="../tags/tag51.xml"/><Relationship Id="rId4" Type="http://schemas.openxmlformats.org/officeDocument/2006/relationships/image" Target="../media/image68.png"/></Relationships>
</file>

<file path=ppt/slides/_rels/slide1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2.xml"/><Relationship Id="rId1" Type="http://schemas.openxmlformats.org/officeDocument/2006/relationships/tags" Target="../tags/tag5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2.xml"/><Relationship Id="rId1" Type="http://schemas.openxmlformats.org/officeDocument/2006/relationships/tags" Target="../tags/tag53.xml"/><Relationship Id="rId4" Type="http://schemas.openxmlformats.org/officeDocument/2006/relationships/image" Target="../media/image71.png"/></Relationships>
</file>

<file path=ppt/slides/_rels/slide1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1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2.xml"/><Relationship Id="rId1" Type="http://schemas.openxmlformats.org/officeDocument/2006/relationships/tags" Target="../tags/tag55.xml"/><Relationship Id="rId4" Type="http://schemas.openxmlformats.org/officeDocument/2006/relationships/image" Target="../media/image74.png"/></Relationships>
</file>

<file path=ppt/slides/_rels/slide1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xml"/><Relationship Id="rId1" Type="http://schemas.openxmlformats.org/officeDocument/2006/relationships/tags" Target="../tags/tag56.xml"/><Relationship Id="rId4" Type="http://schemas.openxmlformats.org/officeDocument/2006/relationships/image" Target="../media/image8.png"/></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121.xml"/><Relationship Id="rId3" Type="http://schemas.openxmlformats.org/officeDocument/2006/relationships/image" Target="../media/image7.png"/><Relationship Id="rId7" Type="http://schemas.openxmlformats.org/officeDocument/2006/relationships/slide" Target="slide107.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slide" Target="slide70.xml"/><Relationship Id="rId5" Type="http://schemas.openxmlformats.org/officeDocument/2006/relationships/slide" Target="slide29.xml"/><Relationship Id="rId4" Type="http://schemas.openxmlformats.org/officeDocument/2006/relationships/slide" Target="slide3.xml"/><Relationship Id="rId9" Type="http://schemas.openxmlformats.org/officeDocument/2006/relationships/slide" Target="slide13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8.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image" Target="../media/image31.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7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7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7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0.jpe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8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8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8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8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8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8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8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9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xml"/><Relationship Id="rId1" Type="http://schemas.openxmlformats.org/officeDocument/2006/relationships/tags" Target="../tags/tag27.xml"/><Relationship Id="rId4" Type="http://schemas.openxmlformats.org/officeDocument/2006/relationships/image" Target="../media/image8.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9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ags" Target="../tags/tag32.xml"/><Relationship Id="rId4" Type="http://schemas.openxmlformats.org/officeDocument/2006/relationships/image" Target="../media/image46.png"/></Relationships>
</file>

<file path=ppt/slides/_rels/slide9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tags" Target="../tags/tag3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A"/>
        </a:solidFill>
        <a:effectLst/>
      </p:bgPr>
    </p:bg>
    <p:spTree>
      <p:nvGrpSpPr>
        <p:cNvPr id="1" name=""/>
        <p:cNvGrpSpPr/>
        <p:nvPr/>
      </p:nvGrpSpPr>
      <p:grpSpPr>
        <a:xfrm>
          <a:off x="0" y="0"/>
          <a:ext cx="0" cy="0"/>
          <a:chOff x="0" y="0"/>
          <a:chExt cx="0" cy="0"/>
        </a:xfrm>
      </p:grpSpPr>
      <p:sp>
        <p:nvSpPr>
          <p:cNvPr id="9" name="矩形 8">
            <a:extLst>
              <a:ext uri="{C183D7F6-B498-43B3-948B-1728B52AA6E4}">
                <adec:decorative xmlns:adec="http://schemas.microsoft.com/office/drawing/2017/decorative" val="1"/>
              </a:ext>
            </a:extLst>
          </p:cNvPr>
          <p:cNvSpPr/>
          <p:nvPr/>
        </p:nvSpPr>
        <p:spPr>
          <a:xfrm>
            <a:off x="-137160" y="-71120"/>
            <a:ext cx="12466320" cy="3199765"/>
          </a:xfrm>
          <a:prstGeom prst="rect">
            <a:avLst/>
          </a:prstGeom>
          <a:solidFill>
            <a:srgbClr val="E9E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8" name="图片 7" descr="5a192e8449cf0"/>
          <p:cNvPicPr>
            <a:picLocks noChangeAspect="1"/>
          </p:cNvPicPr>
          <p:nvPr/>
        </p:nvPicPr>
        <p:blipFill>
          <a:blip r:embed="rId2"/>
          <a:srcRect b="6767"/>
          <a:stretch>
            <a:fillRect/>
          </a:stretch>
        </p:blipFill>
        <p:spPr>
          <a:xfrm flipH="1">
            <a:off x="-38100" y="1437640"/>
            <a:ext cx="12268200" cy="5473065"/>
          </a:xfrm>
          <a:prstGeom prst="rect">
            <a:avLst/>
          </a:prstGeom>
        </p:spPr>
      </p:pic>
      <p:sp>
        <p:nvSpPr>
          <p:cNvPr id="5" name="文本框 4"/>
          <p:cNvSpPr txBox="1"/>
          <p:nvPr/>
        </p:nvSpPr>
        <p:spPr>
          <a:xfrm>
            <a:off x="2631017" y="1490440"/>
            <a:ext cx="5732660" cy="1207831"/>
          </a:xfrm>
          <a:prstGeom prst="rect">
            <a:avLst/>
          </a:prstGeom>
          <a:noFill/>
        </p:spPr>
        <p:txBody>
          <a:bodyPr wrap="none" rtlCol="0" anchor="ctr">
            <a:spAutoFit/>
          </a:bodyPr>
          <a:lstStyle/>
          <a:p>
            <a:pPr>
              <a:lnSpc>
                <a:spcPct val="120000"/>
              </a:lnSpc>
            </a:pPr>
            <a:r>
              <a:rPr lang="en-US" altLang="zh-CN" sz="6600" spc="300" dirty="0">
                <a:solidFill>
                  <a:srgbClr val="212227"/>
                </a:solidFill>
                <a:latin typeface="汉仪南宫体简" panose="02010600000101010101" pitchFamily="2" charset="-122"/>
                <a:ea typeface="汉仪南宫体简" panose="02010600000101010101" pitchFamily="2" charset="-122"/>
              </a:rPr>
              <a:t>UML</a:t>
            </a:r>
            <a:r>
              <a:rPr lang="zh-CN" altLang="en-US" sz="6600" spc="300" dirty="0">
                <a:solidFill>
                  <a:srgbClr val="212227"/>
                </a:solidFill>
                <a:latin typeface="汉仪南宫体简" panose="02010600000101010101" pitchFamily="2" charset="-122"/>
                <a:ea typeface="汉仪南宫体简" panose="02010600000101010101" pitchFamily="2" charset="-122"/>
              </a:rPr>
              <a:t>翻转课堂</a:t>
            </a:r>
          </a:p>
        </p:txBody>
      </p:sp>
      <p:sp>
        <p:nvSpPr>
          <p:cNvPr id="7" name="文本框 6"/>
          <p:cNvSpPr txBox="1"/>
          <p:nvPr/>
        </p:nvSpPr>
        <p:spPr>
          <a:xfrm>
            <a:off x="6490639" y="3128645"/>
            <a:ext cx="3140603" cy="430374"/>
          </a:xfrm>
          <a:prstGeom prst="rect">
            <a:avLst/>
          </a:prstGeom>
          <a:noFill/>
        </p:spPr>
        <p:txBody>
          <a:bodyPr wrap="none" rtlCol="0" anchor="ctr">
            <a:spAutoFit/>
          </a:bodyPr>
          <a:lstStyle/>
          <a:p>
            <a:pPr>
              <a:lnSpc>
                <a:spcPct val="120000"/>
              </a:lnSpc>
            </a:pPr>
            <a:r>
              <a:rPr lang="en-US" altLang="zh-CN" sz="2000" dirty="0">
                <a:solidFill>
                  <a:srgbClr val="212227"/>
                </a:solidFill>
                <a:latin typeface="汉仪南宫体简" panose="02010600000101010101" pitchFamily="2" charset="-122"/>
                <a:ea typeface="汉仪南宫体简" panose="02010600000101010101" pitchFamily="2" charset="-122"/>
              </a:rPr>
              <a:t>G07</a:t>
            </a:r>
            <a:r>
              <a:rPr lang="zh-CN" altLang="en-US" sz="2000" dirty="0">
                <a:solidFill>
                  <a:srgbClr val="212227"/>
                </a:solidFill>
                <a:latin typeface="汉仪南宫体简" panose="02010600000101010101" pitchFamily="2" charset="-122"/>
                <a:ea typeface="汉仪南宫体简" panose="02010600000101010101" pitchFamily="2" charset="-122"/>
              </a:rPr>
              <a:t>小组         </a:t>
            </a:r>
            <a:r>
              <a:rPr lang="en-US" altLang="zh-CN" sz="2000" dirty="0">
                <a:solidFill>
                  <a:srgbClr val="212227"/>
                </a:solidFill>
                <a:latin typeface="汉仪南宫体简" panose="02010600000101010101" pitchFamily="2" charset="-122"/>
                <a:ea typeface="汉仪南宫体简" panose="02010600000101010101" pitchFamily="2" charset="-122"/>
              </a:rPr>
              <a:t>2022/3/28</a:t>
            </a:r>
            <a:endParaRPr lang="zh-CN" altLang="en-US" sz="2000" dirty="0">
              <a:solidFill>
                <a:srgbClr val="212227"/>
              </a:solidFill>
              <a:latin typeface="汉仪南宫体简" panose="02010600000101010101" pitchFamily="2" charset="-122"/>
              <a:ea typeface="汉仪南宫体简" panose="02010600000101010101" pitchFamily="2" charset="-122"/>
            </a:endParaRPr>
          </a:p>
        </p:txBody>
      </p:sp>
      <p:pic>
        <p:nvPicPr>
          <p:cNvPr id="10" name="图片 9">
            <a:extLst>
              <a:ext uri="{FF2B5EF4-FFF2-40B4-BE49-F238E27FC236}">
                <a16:creationId xmlns:a16="http://schemas.microsoft.com/office/drawing/2014/main" id="{AC980B44-931B-430D-A79B-9E3213E11B91}"/>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7020" y="3729356"/>
            <a:ext cx="2009775" cy="2009775"/>
          </a:xfrm>
          <a:prstGeom prst="rect">
            <a:avLst/>
          </a:prstGeom>
          <a:noFill/>
          <a:ln>
            <a:noFill/>
          </a:ln>
        </p:spPr>
      </p:pic>
      <p:pic>
        <p:nvPicPr>
          <p:cNvPr id="11" name="图片 10" descr="树枝">
            <a:extLst>
              <a:ext uri="{FF2B5EF4-FFF2-40B4-BE49-F238E27FC236}">
                <a16:creationId xmlns:a16="http://schemas.microsoft.com/office/drawing/2014/main" id="{CCC00D8A-6E75-4410-8196-FD3EBF5515D9}"/>
              </a:ext>
            </a:extLst>
          </p:cNvPr>
          <p:cNvPicPr>
            <a:picLocks noChangeAspect="1"/>
          </p:cNvPicPr>
          <p:nvPr/>
        </p:nvPicPr>
        <p:blipFill>
          <a:blip r:embed="rId4"/>
          <a:stretch>
            <a:fillRect/>
          </a:stretch>
        </p:blipFill>
        <p:spPr>
          <a:xfrm>
            <a:off x="-137160" y="-154306"/>
            <a:ext cx="1880235" cy="991235"/>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4.1.1</a:t>
            </a:r>
            <a:r>
              <a:rPr lang="zh-CN" altLang="en-US" dirty="0"/>
              <a:t>参与者</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200" y="1825625"/>
            <a:ext cx="10515600" cy="3180008"/>
          </a:xfrm>
        </p:spPr>
        <p:style>
          <a:lnRef idx="1">
            <a:schemeClr val="accent3"/>
          </a:lnRef>
          <a:fillRef idx="2">
            <a:schemeClr val="accent3"/>
          </a:fillRef>
          <a:effectRef idx="1">
            <a:schemeClr val="accent3"/>
          </a:effectRef>
          <a:fontRef idx="minor">
            <a:schemeClr val="dk1"/>
          </a:fontRef>
        </p:style>
        <p:txBody>
          <a:bodyPr>
            <a:normAutofit/>
          </a:bodyPr>
          <a:lstStyle/>
          <a:p>
            <a:r>
              <a:rPr lang="zh-CN" altLang="en-US" sz="2400" dirty="0">
                <a:latin typeface="等线" panose="02010600030101010101" pitchFamily="2" charset="-122"/>
                <a:ea typeface="等线" panose="02010600030101010101" pitchFamily="2" charset="-122"/>
              </a:rPr>
              <a:t>由于参与者实际上就是</a:t>
            </a:r>
            <a:r>
              <a:rPr lang="zh-CN" altLang="en-US" sz="2400" dirty="0">
                <a:solidFill>
                  <a:srgbClr val="FF0000"/>
                </a:solidFill>
                <a:latin typeface="等线" panose="02010600030101010101" pitchFamily="2" charset="-122"/>
                <a:ea typeface="等线" panose="02010600030101010101" pitchFamily="2" charset="-122"/>
              </a:rPr>
              <a:t>类</a:t>
            </a:r>
            <a:r>
              <a:rPr lang="zh-CN" altLang="en-US" sz="2400" dirty="0">
                <a:latin typeface="等线" panose="02010600030101010101" pitchFamily="2" charset="-122"/>
                <a:ea typeface="等线" panose="02010600030101010101" pitchFamily="2" charset="-122"/>
              </a:rPr>
              <a:t>，因此参与者之间也具有</a:t>
            </a:r>
            <a:r>
              <a:rPr lang="zh-CN" altLang="en-US" sz="2400" dirty="0">
                <a:solidFill>
                  <a:srgbClr val="FF0000"/>
                </a:solidFill>
                <a:latin typeface="等线" panose="02010600030101010101" pitchFamily="2" charset="-122"/>
                <a:ea typeface="等线" panose="02010600030101010101" pitchFamily="2" charset="-122"/>
              </a:rPr>
              <a:t>继承关系</a:t>
            </a:r>
            <a:r>
              <a:rPr lang="zh-CN" altLang="en-US" sz="2400" dirty="0">
                <a:latin typeface="等线" panose="02010600030101010101" pitchFamily="2" charset="-122"/>
                <a:ea typeface="等线" panose="02010600030101010101" pitchFamily="2" charset="-122"/>
              </a:rPr>
              <a:t>（但在分析设计阶段，一般使用泛化关系来表示继承关系）。参与者之间的泛化关系表示一个一般性的参与者（称为父参与者）与另一个较为特殊的参与者（称为子参与者）之间的联系。子参与者继承了父参与者的行为和含义，还可以增加自己独有的行为和含义，子参与者可以出现在父参与者能出现的任何位置上。通常，将某些参与者的共同行为描述成为</a:t>
            </a:r>
            <a:r>
              <a:rPr lang="zh-CN" altLang="en-US" sz="2400" dirty="0">
                <a:solidFill>
                  <a:srgbClr val="FF0000"/>
                </a:solidFill>
                <a:latin typeface="等线" panose="02010600030101010101" pitchFamily="2" charset="-122"/>
                <a:ea typeface="等线" panose="02010600030101010101" pitchFamily="2" charset="-122"/>
              </a:rPr>
              <a:t>超类</a:t>
            </a:r>
            <a:r>
              <a:rPr lang="zh-CN" altLang="en-US" sz="2400" dirty="0">
                <a:latin typeface="等线" panose="02010600030101010101" pitchFamily="2" charset="-122"/>
                <a:ea typeface="等线" panose="02010600030101010101" pitchFamily="2" charset="-122"/>
              </a:rPr>
              <a:t>，而某一具体的参与者仅仅把其所特有的那部分行为定义一下就可以了，子参与者和父参与者的通用行为则不必重新定义，只要继承超类中相应的行为即可。参与者之间的泛化关系用带空心三角形箭头的实线来表示，箭头端指向超类。</a:t>
            </a:r>
          </a:p>
        </p:txBody>
      </p:sp>
    </p:spTree>
    <p:extLst>
      <p:ext uri="{BB962C8B-B14F-4D97-AF65-F5344CB8AC3E}">
        <p14:creationId xmlns:p14="http://schemas.microsoft.com/office/powerpoint/2010/main" val="235026363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br>
              <a:rPr lang="zh-CN" altLang="en-US">
                <a:sym typeface="+mn-ea"/>
              </a:rPr>
            </a:br>
            <a:r>
              <a:rPr lang="zh-CN" altLang="en-US">
                <a:sym typeface="+mn-ea"/>
              </a:rPr>
              <a:t>创建实例</a:t>
            </a:r>
            <a:br>
              <a:rPr lang="zh-CN" altLang="en-US"/>
            </a:br>
            <a:endParaRPr lang="zh-CN" altLang="en-US"/>
          </a:p>
        </p:txBody>
      </p:sp>
      <p:sp>
        <p:nvSpPr>
          <p:cNvPr id="5" name="内容占位符 4"/>
          <p:cNvSpPr>
            <a:spLocks noGrp="1"/>
          </p:cNvSpPr>
          <p:nvPr>
            <p:ph idx="1"/>
          </p:nvPr>
        </p:nvSpPr>
        <p:spPr>
          <a:xfrm>
            <a:off x="838200" y="1825625"/>
            <a:ext cx="10515600" cy="3528800"/>
          </a:xfrm>
        </p:spPr>
        <p:style>
          <a:lnRef idx="2">
            <a:schemeClr val="dk1"/>
          </a:lnRef>
          <a:fillRef idx="1">
            <a:schemeClr val="lt1"/>
          </a:fillRef>
          <a:effectRef idx="0">
            <a:schemeClr val="dk1"/>
          </a:effectRef>
          <a:fontRef idx="minor">
            <a:schemeClr val="dk1"/>
          </a:fontRef>
        </p:style>
        <p:txBody>
          <a:bodyPr/>
          <a:lstStyle/>
          <a:p>
            <a:pPr marL="0" indent="0">
              <a:buNone/>
            </a:pPr>
            <a:r>
              <a:rPr lang="zh-CN" altLang="en-US" dirty="0">
                <a:latin typeface="Arial Unicode MS" panose="020B0604020202020204" pitchFamily="34" charset="-122"/>
                <a:ea typeface="Arial Unicode MS" panose="020B0604020202020204" pitchFamily="34" charset="-122"/>
              </a:rPr>
              <a:t>就像在顺序图中看到的一样,消息也可以用来在通信图中创建对象实例。</a:t>
            </a:r>
          </a:p>
          <a:p>
            <a:pPr marL="0" indent="0">
              <a:buNone/>
            </a:pPr>
            <a:r>
              <a:rPr lang="zh-CN" altLang="en-US" dirty="0">
                <a:latin typeface="Arial Unicode MS" panose="020B0604020202020204" pitchFamily="34" charset="-122"/>
                <a:ea typeface="Arial Unicode MS" panose="020B0604020202020204" pitchFamily="34" charset="-122"/>
              </a:rPr>
              <a:t>为此，一个消息将会发送到新创建的对象实例。对象使用“new”构造类型,消息使用“create"构造类型，以便让读者清楚对象是在运行中创建的</a:t>
            </a:r>
          </a:p>
          <a:p>
            <a:pPr marL="0" indent="0">
              <a:buNone/>
            </a:pPr>
            <a:endParaRPr lang="zh-CN" altLang="en-US" dirty="0">
              <a:latin typeface="Arial Unicode MS" panose="020B0604020202020204" pitchFamily="34" charset="-122"/>
              <a:ea typeface="Arial Unicode MS" panose="020B0604020202020204" pitchFamily="34" charset="-122"/>
            </a:endParaRPr>
          </a:p>
        </p:txBody>
      </p:sp>
      <p:pic>
        <p:nvPicPr>
          <p:cNvPr id="6" name="图片 5"/>
          <p:cNvPicPr>
            <a:picLocks noChangeAspect="1"/>
          </p:cNvPicPr>
          <p:nvPr/>
        </p:nvPicPr>
        <p:blipFill>
          <a:blip r:embed="rId3"/>
          <a:stretch>
            <a:fillRect/>
          </a:stretch>
        </p:blipFill>
        <p:spPr>
          <a:xfrm>
            <a:off x="2771775" y="3829050"/>
            <a:ext cx="6313805" cy="120205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发送给多对象的消息</a:t>
            </a:r>
          </a:p>
        </p:txBody>
      </p:sp>
      <p:sp>
        <p:nvSpPr>
          <p:cNvPr id="3" name="内容占位符 2"/>
          <p:cNvSpPr>
            <a:spLocks noGrp="1"/>
          </p:cNvSpPr>
          <p:nvPr>
            <p:ph idx="1"/>
          </p:nvPr>
        </p:nvSpPr>
        <p:spPr>
          <a:xfrm>
            <a:off x="838200" y="1825625"/>
            <a:ext cx="10515600" cy="3434532"/>
          </a:xfrm>
        </p:spPr>
        <p:style>
          <a:lnRef idx="2">
            <a:schemeClr val="dk1"/>
          </a:lnRef>
          <a:fillRef idx="1">
            <a:schemeClr val="lt1"/>
          </a:fillRef>
          <a:effectRef idx="0">
            <a:schemeClr val="dk1"/>
          </a:effectRef>
          <a:fontRef idx="minor">
            <a:schemeClr val="dk1"/>
          </a:fontRef>
        </p:style>
        <p:txBody>
          <a:bodyPr/>
          <a:lstStyle/>
          <a:p>
            <a:pPr marL="0" indent="0">
              <a:buNone/>
            </a:pPr>
            <a:r>
              <a:rPr lang="zh-CN" altLang="en-US" dirty="0">
                <a:latin typeface="Arial Unicode MS" panose="020B0604020202020204" pitchFamily="34" charset="-122"/>
                <a:ea typeface="Arial Unicode MS" panose="020B0604020202020204" pitchFamily="34" charset="-122"/>
              </a:rPr>
              <a:t>一个对象可能会向同一个类的多个对象同时发送一个消息。在通信图中，多对象(Multiple Object)用“- .叠向后延伸的多个对象图标”表示。在多对象前面可以加上用“[]”括起来的条件，前面加一一个“*”,用来说明消息发送给多个对象</a:t>
            </a:r>
          </a:p>
          <a:p>
            <a:pPr marL="0" indent="0">
              <a:buNone/>
            </a:pPr>
            <a:endParaRPr lang="zh-CN" altLang="en-US" dirty="0">
              <a:latin typeface="Arial Unicode MS" panose="020B0604020202020204" pitchFamily="34" charset="-122"/>
              <a:ea typeface="Arial Unicode MS" panose="020B0604020202020204" pitchFamily="34" charset="-122"/>
            </a:endParaRPr>
          </a:p>
        </p:txBody>
      </p:sp>
      <p:pic>
        <p:nvPicPr>
          <p:cNvPr id="4" name="图片 3"/>
          <p:cNvPicPr>
            <a:picLocks noChangeAspect="1"/>
          </p:cNvPicPr>
          <p:nvPr/>
        </p:nvPicPr>
        <p:blipFill>
          <a:blip r:embed="rId3"/>
          <a:stretch>
            <a:fillRect/>
          </a:stretch>
        </p:blipFill>
        <p:spPr>
          <a:xfrm>
            <a:off x="2626995" y="3837940"/>
            <a:ext cx="7566660" cy="107886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返回结果</a:t>
            </a:r>
            <a:endParaRPr lang="zh-CN" altLang="en-US" dirty="0"/>
          </a:p>
        </p:txBody>
      </p:sp>
      <p:sp>
        <p:nvSpPr>
          <p:cNvPr id="3" name="内容占位符 2"/>
          <p:cNvSpPr>
            <a:spLocks noGrp="1"/>
          </p:cNvSpPr>
          <p:nvPr>
            <p:ph idx="1"/>
          </p:nvPr>
        </p:nvSpPr>
        <p:spPr/>
        <p:style>
          <a:lnRef idx="2">
            <a:schemeClr val="dk1"/>
          </a:lnRef>
          <a:fillRef idx="1">
            <a:schemeClr val="lt1"/>
          </a:fillRef>
          <a:effectRef idx="0">
            <a:schemeClr val="dk1"/>
          </a:effectRef>
          <a:fontRef idx="minor">
            <a:schemeClr val="dk1"/>
          </a:fontRef>
        </p:style>
        <p:txBody>
          <a:bodyPr>
            <a:normAutofit/>
          </a:bodyPr>
          <a:lstStyle/>
          <a:p>
            <a:pPr marL="0" indent="0">
              <a:buNone/>
            </a:pPr>
            <a:r>
              <a:rPr lang="zh-CN" altLang="en-US" sz="2400" dirty="0">
                <a:latin typeface="Arial Unicode MS" panose="020B0604020202020204" pitchFamily="34" charset="-122"/>
                <a:ea typeface="Arial Unicode MS" panose="020B0604020202020204" pitchFamily="34" charset="-122"/>
              </a:rPr>
              <a:t>消息可能是要求</a:t>
            </a:r>
            <a:r>
              <a:rPr lang="zh-CN" altLang="en-US" sz="2400" dirty="0">
                <a:solidFill>
                  <a:srgbClr val="FF0000"/>
                </a:solidFill>
                <a:latin typeface="Arial Unicode MS" panose="020B0604020202020204" pitchFamily="34" charset="-122"/>
                <a:ea typeface="Arial Unicode MS" panose="020B0604020202020204" pitchFamily="34" charset="-122"/>
              </a:rPr>
              <a:t>某个对象进行计算并返回结果的值</a:t>
            </a:r>
            <a:r>
              <a:rPr lang="zh-CN" altLang="en-US" sz="2400" dirty="0">
                <a:latin typeface="Arial Unicode MS" panose="020B0604020202020204" pitchFamily="34" charset="-122"/>
                <a:ea typeface="Arial Unicode MS" panose="020B0604020202020204" pitchFamily="34" charset="-122"/>
              </a:rPr>
              <a:t>。例如，一个顾客对象可能请求一个计算器(Calculator)对象计算某项商品的总价,包括该项商品的价格和税款。</a:t>
            </a:r>
          </a:p>
          <a:p>
            <a:pPr marL="0" indent="0">
              <a:buNone/>
            </a:pPr>
            <a:r>
              <a:rPr lang="zh-CN" altLang="en-US" sz="2400" dirty="0">
                <a:latin typeface="Arial Unicode MS" panose="020B0604020202020204" pitchFamily="34" charset="-122"/>
                <a:ea typeface="Arial Unicode MS" panose="020B0604020202020204" pitchFamily="34" charset="-122"/>
              </a:rPr>
              <a:t>UML提供了返回值的表示法。返回值的名字在最左,后跟赋值号“: =”,接着是操作名和操作的参数。对计算商品价格这个例子，可以表示成: totalPrice : = compute(itemPrice, salesTax)。如图说明了在通信图中的返回值的表示法。</a:t>
            </a:r>
          </a:p>
          <a:p>
            <a:pPr marL="0" indent="0">
              <a:buNone/>
            </a:pPr>
            <a:r>
              <a:rPr lang="zh-CN" altLang="en-US" sz="2400" dirty="0">
                <a:latin typeface="Arial Unicode MS" panose="020B0604020202020204" pitchFamily="34" charset="-122"/>
                <a:ea typeface="Arial Unicode MS" panose="020B0604020202020204" pitchFamily="34" charset="-122"/>
              </a:rPr>
              <a:t>表达式中赋值号的右边部分被称为消息型构(MessageSignature)。</a:t>
            </a:r>
          </a:p>
        </p:txBody>
      </p:sp>
      <p:pic>
        <p:nvPicPr>
          <p:cNvPr id="4" name="图片 3"/>
          <p:cNvPicPr>
            <a:picLocks noChangeAspect="1"/>
          </p:cNvPicPr>
          <p:nvPr/>
        </p:nvPicPr>
        <p:blipFill>
          <a:blip r:embed="rId3"/>
          <a:stretch>
            <a:fillRect/>
          </a:stretch>
        </p:blipFill>
        <p:spPr>
          <a:xfrm>
            <a:off x="4038600" y="4459605"/>
            <a:ext cx="5610225" cy="15621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构造型</a:t>
            </a:r>
            <a:endParaRPr lang="zh-CN" altLang="en-US" dirty="0"/>
          </a:p>
        </p:txBody>
      </p:sp>
      <p:sp>
        <p:nvSpPr>
          <p:cNvPr id="3" name="内容占位符 2"/>
          <p:cNvSpPr>
            <a:spLocks noGrp="1"/>
          </p:cNvSpPr>
          <p:nvPr>
            <p:ph idx="1"/>
          </p:nvPr>
        </p:nvSpPr>
        <p:spPr>
          <a:xfrm>
            <a:off x="274955" y="1604645"/>
            <a:ext cx="11302365" cy="4673607"/>
          </a:xfrm>
        </p:spPr>
        <p:style>
          <a:lnRef idx="2">
            <a:schemeClr val="dk1"/>
          </a:lnRef>
          <a:fillRef idx="1">
            <a:schemeClr val="lt1"/>
          </a:fillRef>
          <a:effectRef idx="0">
            <a:schemeClr val="dk1"/>
          </a:effectRef>
          <a:fontRef idx="minor">
            <a:schemeClr val="dk1"/>
          </a:fontRef>
        </p:style>
        <p:txBody>
          <a:bodyPr>
            <a:normAutofit/>
          </a:bodyPr>
          <a:lstStyle/>
          <a:p>
            <a:pPr marL="0" indent="0">
              <a:buNone/>
            </a:pPr>
            <a:r>
              <a:rPr lang="zh-CN" altLang="en-US" sz="2400" dirty="0">
                <a:latin typeface="Arial Unicode MS" panose="020B0604020202020204" pitchFamily="34" charset="-122"/>
                <a:ea typeface="Arial Unicode MS" panose="020B0604020202020204" pitchFamily="34" charset="-122"/>
              </a:rPr>
              <a:t>构造型(Stereotype)可以在现有的UML元素的基础上创建新的元素。构造型用两对尖括号括起来的一个名称来表示,这个括号叫作双尖括号。这个被括起来的名称叫作关键字( Keyword)。</a:t>
            </a:r>
          </a:p>
          <a:p>
            <a:pPr marL="0" indent="0">
              <a:buNone/>
            </a:pPr>
            <a:r>
              <a:rPr lang="zh-CN" altLang="en-US" sz="2400" dirty="0">
                <a:latin typeface="Arial Unicode MS" panose="020B0604020202020204" pitchFamily="34" charset="-122"/>
                <a:ea typeface="Arial Unicode MS" panose="020B0604020202020204" pitchFamily="34" charset="-122"/>
              </a:rPr>
              <a:t>有时候,UML会创建新的模型。这时,UML并不是为某事物创建一个全新的符号,而是把一个关键字添加到已有的元素中。</a:t>
            </a:r>
          </a:p>
          <a:p>
            <a:pPr marL="0" indent="0">
              <a:buNone/>
            </a:pPr>
            <a:r>
              <a:rPr lang="zh-CN" altLang="en-US" sz="2400" dirty="0">
                <a:latin typeface="Arial Unicode MS" panose="020B0604020202020204" pitchFamily="34" charset="-122"/>
                <a:ea typeface="Arial Unicode MS" panose="020B0604020202020204" pitchFamily="34" charset="-122"/>
              </a:rPr>
              <a:t>这个关键字表明了该元素的用法与其原来的意图多少有些不同。接口(Interface)是一个没有属性而只有操作的类,它是使用构造型的一个例子,它是可以在整个模型中反复使用的一组行为。无须发明一个新的UML元素来表示接口,UML可以在类图标，中类名的上面加一个&lt;&lt; interface&gt;&gt;关键字来表示接口，如图所示。</a:t>
            </a:r>
          </a:p>
          <a:p>
            <a:pPr marL="0" indent="0">
              <a:buNone/>
            </a:pPr>
            <a:endParaRPr lang="zh-CN" altLang="en-US" dirty="0">
              <a:latin typeface="Arial Unicode MS" panose="020B0604020202020204" pitchFamily="34" charset="-122"/>
              <a:ea typeface="Arial Unicode MS" panose="020B0604020202020204" pitchFamily="34" charset="-122"/>
            </a:endParaRPr>
          </a:p>
        </p:txBody>
      </p:sp>
      <p:pic>
        <p:nvPicPr>
          <p:cNvPr id="4" name="图片 3"/>
          <p:cNvPicPr>
            <a:picLocks noChangeAspect="1"/>
          </p:cNvPicPr>
          <p:nvPr/>
        </p:nvPicPr>
        <p:blipFill>
          <a:blip r:embed="rId3"/>
          <a:stretch>
            <a:fillRect/>
          </a:stretch>
        </p:blipFill>
        <p:spPr>
          <a:xfrm>
            <a:off x="8320405" y="4922520"/>
            <a:ext cx="2837815" cy="122555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通信图建模策略</a:t>
            </a:r>
          </a:p>
        </p:txBody>
      </p:sp>
      <p:sp>
        <p:nvSpPr>
          <p:cNvPr id="3" name="内容占位符 2"/>
          <p:cNvSpPr>
            <a:spLocks noGrp="1"/>
          </p:cNvSpPr>
          <p:nvPr>
            <p:ph idx="1"/>
          </p:nvPr>
        </p:nvSpPr>
        <p:spPr>
          <a:xfrm>
            <a:off x="838200" y="1690688"/>
            <a:ext cx="10515600" cy="4486275"/>
          </a:xfrm>
        </p:spPr>
        <p:style>
          <a:lnRef idx="2">
            <a:schemeClr val="dk1"/>
          </a:lnRef>
          <a:fillRef idx="1">
            <a:schemeClr val="lt1"/>
          </a:fillRef>
          <a:effectRef idx="0">
            <a:schemeClr val="dk1"/>
          </a:effectRef>
          <a:fontRef idx="minor">
            <a:schemeClr val="dk1"/>
          </a:fontRef>
        </p:style>
        <p:txBody>
          <a:bodyPr>
            <a:normAutofit fontScale="92500" lnSpcReduction="10000"/>
          </a:bodyPr>
          <a:lstStyle/>
          <a:p>
            <a:pPr marL="0" indent="0">
              <a:buNone/>
            </a:pPr>
            <a:r>
              <a:rPr lang="zh-CN" altLang="en-US" dirty="0">
                <a:latin typeface="微软雅黑" panose="020B0503020204020204" pitchFamily="34" charset="-122"/>
                <a:ea typeface="微软雅黑" panose="020B0503020204020204" pitchFamily="34" charset="-122"/>
              </a:rPr>
              <a:t>使用通信图建模时可以遵循如下策略。</a:t>
            </a:r>
          </a:p>
          <a:p>
            <a:pPr marL="0" indent="0">
              <a:buNone/>
            </a:pPr>
            <a:r>
              <a:rPr lang="zh-CN" altLang="en-US" dirty="0">
                <a:latin typeface="微软雅黑" panose="020B0503020204020204" pitchFamily="34" charset="-122"/>
                <a:ea typeface="微软雅黑" panose="020B0503020204020204" pitchFamily="34" charset="-122"/>
              </a:rPr>
              <a:t>(1)确定交互过程的</a:t>
            </a:r>
            <a:r>
              <a:rPr lang="zh-CN" altLang="en-US" dirty="0">
                <a:solidFill>
                  <a:srgbClr val="FF0000"/>
                </a:solidFill>
                <a:latin typeface="微软雅黑" panose="020B0503020204020204" pitchFamily="34" charset="-122"/>
                <a:ea typeface="微软雅黑" panose="020B0503020204020204" pitchFamily="34" charset="-122"/>
              </a:rPr>
              <a:t>上下文</a:t>
            </a:r>
            <a:r>
              <a:rPr lang="zh-CN" altLang="en-US" dirty="0">
                <a:latin typeface="微软雅黑" panose="020B0503020204020204" pitchFamily="34" charset="-122"/>
                <a:ea typeface="微软雅黑" panose="020B0503020204020204" pitchFamily="34" charset="-122"/>
              </a:rPr>
              <a:t>。</a:t>
            </a:r>
          </a:p>
          <a:p>
            <a:pPr marL="0" indent="0">
              <a:buNone/>
            </a:pPr>
            <a:r>
              <a:rPr lang="zh-CN" altLang="en-US" dirty="0">
                <a:latin typeface="微软雅黑" panose="020B0503020204020204" pitchFamily="34" charset="-122"/>
                <a:ea typeface="微软雅黑" panose="020B0503020204020204" pitchFamily="34" charset="-122"/>
              </a:rPr>
              <a:t>(2)确定参与交互过程的</a:t>
            </a:r>
            <a:r>
              <a:rPr lang="zh-CN" altLang="en-US" dirty="0">
                <a:solidFill>
                  <a:srgbClr val="FF0000"/>
                </a:solidFill>
                <a:latin typeface="微软雅黑" panose="020B0503020204020204" pitchFamily="34" charset="-122"/>
                <a:ea typeface="微软雅黑" panose="020B0503020204020204" pitchFamily="34" charset="-122"/>
              </a:rPr>
              <a:t>活动者与对象</a:t>
            </a:r>
            <a:r>
              <a:rPr lang="zh-CN" altLang="en-US" dirty="0">
                <a:latin typeface="微软雅黑" panose="020B0503020204020204" pitchFamily="34" charset="-122"/>
                <a:ea typeface="微软雅黑" panose="020B0503020204020204" pitchFamily="34" charset="-122"/>
              </a:rPr>
              <a:t>。</a:t>
            </a:r>
          </a:p>
          <a:p>
            <a:pPr marL="0" indent="0">
              <a:buNone/>
            </a:pPr>
            <a:r>
              <a:rPr lang="zh-CN" altLang="en-US" dirty="0">
                <a:latin typeface="微软雅黑" panose="020B0503020204020204" pitchFamily="34" charset="-122"/>
                <a:ea typeface="微软雅黑" panose="020B0503020204020204" pitchFamily="34" charset="-122"/>
              </a:rPr>
              <a:t>(3)如果需要,为每个对象设置</a:t>
            </a:r>
            <a:r>
              <a:rPr lang="zh-CN" altLang="en-US" dirty="0">
                <a:solidFill>
                  <a:srgbClr val="FF0000"/>
                </a:solidFill>
                <a:latin typeface="微软雅黑" panose="020B0503020204020204" pitchFamily="34" charset="-122"/>
                <a:ea typeface="微软雅黑" panose="020B0503020204020204" pitchFamily="34" charset="-122"/>
              </a:rPr>
              <a:t>初始特性</a:t>
            </a:r>
            <a:r>
              <a:rPr lang="zh-CN" altLang="en-US" dirty="0">
                <a:latin typeface="微软雅黑" panose="020B0503020204020204" pitchFamily="34" charset="-122"/>
                <a:ea typeface="微软雅黑" panose="020B0503020204020204" pitchFamily="34" charset="-122"/>
              </a:rPr>
              <a:t>。</a:t>
            </a:r>
          </a:p>
          <a:p>
            <a:pPr marL="0" indent="0">
              <a:buNone/>
            </a:pPr>
            <a:r>
              <a:rPr lang="zh-CN" altLang="en-US" dirty="0">
                <a:latin typeface="微软雅黑" panose="020B0503020204020204" pitchFamily="34" charset="-122"/>
                <a:ea typeface="微软雅黑" panose="020B0503020204020204" pitchFamily="34" charset="-122"/>
              </a:rPr>
              <a:t>(4)确定活动者、对象之间的</a:t>
            </a:r>
            <a:r>
              <a:rPr lang="zh-CN" altLang="en-US" dirty="0">
                <a:solidFill>
                  <a:srgbClr val="FF0000"/>
                </a:solidFill>
                <a:latin typeface="微软雅黑" panose="020B0503020204020204" pitchFamily="34" charset="-122"/>
                <a:ea typeface="微软雅黑" panose="020B0503020204020204" pitchFamily="34" charset="-122"/>
              </a:rPr>
              <a:t>链接</a:t>
            </a:r>
            <a:r>
              <a:rPr lang="zh-CN" altLang="en-US" dirty="0">
                <a:latin typeface="微软雅黑" panose="020B0503020204020204" pitchFamily="34" charset="-122"/>
                <a:ea typeface="微软雅黑" panose="020B0503020204020204" pitchFamily="34" charset="-122"/>
              </a:rPr>
              <a:t>。一般先确定关联的链接,因为这是最主要的，它代表了结构的链接。然后需要确定其他链接,用合适的路径构造型修饰,这表达了对象间是如何互相联系的。</a:t>
            </a:r>
          </a:p>
          <a:p>
            <a:pPr marL="0" indent="0">
              <a:buNone/>
            </a:pPr>
            <a:r>
              <a:rPr lang="zh-CN" altLang="en-US" dirty="0">
                <a:latin typeface="微软雅黑" panose="020B0503020204020204" pitchFamily="34" charset="-122"/>
                <a:ea typeface="微软雅黑" panose="020B0503020204020204" pitchFamily="34" charset="-122"/>
              </a:rPr>
              <a:t>(5)从引发该交互过程的初始消息开始,将每个消息附到相应的链接上,可以用带小数点的编号来表达嵌套。</a:t>
            </a:r>
          </a:p>
          <a:p>
            <a:pPr marL="0" indent="0">
              <a:buNone/>
            </a:pPr>
            <a:r>
              <a:rPr lang="zh-CN" altLang="en-US" dirty="0">
                <a:latin typeface="微软雅黑" panose="020B0503020204020204" pitchFamily="34" charset="-122"/>
                <a:ea typeface="微软雅黑" panose="020B0503020204020204" pitchFamily="34" charset="-122"/>
              </a:rPr>
              <a:t>(6)</a:t>
            </a:r>
            <a:r>
              <a:rPr lang="zh-CN" altLang="en-US" dirty="0">
                <a:solidFill>
                  <a:srgbClr val="FF0000"/>
                </a:solidFill>
                <a:latin typeface="微软雅黑" panose="020B0503020204020204" pitchFamily="34" charset="-122"/>
                <a:ea typeface="微软雅黑" panose="020B0503020204020204" pitchFamily="34" charset="-122"/>
              </a:rPr>
              <a:t>细化消息内容</a:t>
            </a:r>
            <a:r>
              <a:rPr lang="zh-CN" altLang="en-US" dirty="0">
                <a:latin typeface="微软雅黑" panose="020B0503020204020204" pitchFamily="34" charset="-122"/>
                <a:ea typeface="微软雅黑" panose="020B0503020204020204" pitchFamily="34" charset="-122"/>
              </a:rPr>
              <a:t>。比如需要说明时间或空间的约束，可以用适当的时间或空间约束来修饰每个消息。</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顺序图与通信图的比较</a:t>
            </a:r>
          </a:p>
        </p:txBody>
      </p:sp>
      <p:sp>
        <p:nvSpPr>
          <p:cNvPr id="3" name="内容占位符 2"/>
          <p:cNvSpPr>
            <a:spLocks noGrp="1"/>
          </p:cNvSpPr>
          <p:nvPr>
            <p:ph idx="1"/>
          </p:nvPr>
        </p:nvSpPr>
        <p:spPr/>
        <p:style>
          <a:lnRef idx="2">
            <a:schemeClr val="dk1"/>
          </a:lnRef>
          <a:fillRef idx="1">
            <a:schemeClr val="lt1"/>
          </a:fillRef>
          <a:effectRef idx="0">
            <a:schemeClr val="dk1"/>
          </a:effectRef>
          <a:fontRef idx="minor">
            <a:schemeClr val="dk1"/>
          </a:fontRef>
        </p:style>
        <p:txBody>
          <a:bodyPr/>
          <a:lstStyle/>
          <a:p>
            <a:r>
              <a:rPr lang="zh-CN" altLang="en-US" dirty="0">
                <a:latin typeface="Arial Unicode MS" panose="020B0604020202020204" pitchFamily="34" charset="-122"/>
                <a:ea typeface="Arial Unicode MS" panose="020B0604020202020204" pitchFamily="34" charset="-122"/>
              </a:rPr>
              <a:t>共同点</a:t>
            </a:r>
          </a:p>
          <a:p>
            <a:r>
              <a:rPr lang="zh-CN" altLang="en-US" dirty="0">
                <a:latin typeface="Arial Unicode MS" panose="020B0604020202020204" pitchFamily="34" charset="-122"/>
                <a:ea typeface="Arial Unicode MS" panose="020B0604020202020204" pitchFamily="34" charset="-122"/>
              </a:rPr>
              <a:t>从面向对象的角度来看，系统的功能是由一组对象通过相互发送消息来完成的，顺序图和通信图就是通过描述这样的对象和消息来描述系统的动态行为的。</a:t>
            </a:r>
          </a:p>
          <a:p>
            <a:r>
              <a:rPr lang="zh-CN" altLang="en-US" dirty="0">
                <a:latin typeface="Arial Unicode MS" panose="020B0604020202020204" pitchFamily="34" charset="-122"/>
                <a:ea typeface="Arial Unicode MS" panose="020B0604020202020204" pitchFamily="34" charset="-122"/>
              </a:rPr>
              <a:t>通信图和顺序图作为交互图都表示出了对象间的交互作用</a:t>
            </a:r>
          </a:p>
          <a:p>
            <a:r>
              <a:rPr lang="zh-CN" altLang="en-US" dirty="0">
                <a:latin typeface="Arial Unicode MS" panose="020B0604020202020204" pitchFamily="34" charset="-122"/>
                <a:ea typeface="Arial Unicode MS" panose="020B0604020202020204" pitchFamily="34" charset="-122"/>
              </a:rPr>
              <a:t>两者都直观地规定了发送对象和接收对象的责任,并且都支持所有的消息类型,</a:t>
            </a:r>
          </a:p>
          <a:p>
            <a:r>
              <a:rPr lang="zh-CN" altLang="en-US" dirty="0">
                <a:latin typeface="Arial Unicode MS" panose="020B0604020202020204" pitchFamily="34" charset="-122"/>
                <a:ea typeface="Arial Unicode MS" panose="020B0604020202020204" pitchFamily="34" charset="-122"/>
              </a:rPr>
              <a:t>在耦合性上两者都可以作为衡量的工具。</a:t>
            </a:r>
          </a:p>
          <a:p>
            <a:r>
              <a:rPr lang="zh-CN" altLang="en-US" dirty="0">
                <a:latin typeface="Arial Unicode MS" panose="020B0604020202020204" pitchFamily="34" charset="-122"/>
                <a:ea typeface="Arial Unicode MS" panose="020B0604020202020204" pitchFamily="34" charset="-122"/>
                <a:sym typeface="+mn-ea"/>
              </a:rPr>
              <a:t>两者在语义上是等价的,它们之间可以进行相互转换。</a:t>
            </a:r>
            <a:endParaRPr lang="zh-CN" altLang="en-US" dirty="0">
              <a:latin typeface="Arial Unicode MS" panose="020B0604020202020204" pitchFamily="34" charset="-122"/>
              <a:ea typeface="Arial Unicode MS" panose="020B0604020202020204" pitchFamily="34" charset="-122"/>
            </a:endParaRPr>
          </a:p>
          <a:p>
            <a:endParaRPr lang="zh-CN" altLang="en-US" dirty="0">
              <a:latin typeface="Arial Unicode MS" panose="020B0604020202020204" pitchFamily="34" charset="-122"/>
              <a:ea typeface="Arial Unicode MS" panose="020B0604020202020204" pitchFamily="34" charset="-122"/>
            </a:endParaRPr>
          </a:p>
          <a:p>
            <a:endParaRPr lang="zh-CN" altLang="en-US" dirty="0">
              <a:latin typeface="Arial Unicode MS" panose="020B0604020202020204" pitchFamily="34" charset="-122"/>
              <a:ea typeface="Arial Unicode MS" panose="020B0604020202020204" pitchFamily="3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br>
              <a:rPr lang="zh-CN" altLang="en-US" dirty="0">
                <a:sym typeface="+mn-ea"/>
              </a:rPr>
            </a:br>
            <a:r>
              <a:rPr lang="zh-CN" altLang="en-US" dirty="0">
                <a:sym typeface="+mn-ea"/>
              </a:rPr>
              <a:t>顺序图与通信图的比较</a:t>
            </a:r>
            <a:br>
              <a:rPr lang="zh-CN" altLang="en-US" dirty="0"/>
            </a:br>
            <a:endParaRPr lang="zh-CN" altLang="en-US" dirty="0"/>
          </a:p>
        </p:txBody>
      </p:sp>
      <p:sp>
        <p:nvSpPr>
          <p:cNvPr id="3" name="内容占位符 2"/>
          <p:cNvSpPr>
            <a:spLocks noGrp="1"/>
          </p:cNvSpPr>
          <p:nvPr>
            <p:ph idx="1"/>
          </p:nvPr>
        </p:nvSpPr>
        <p:spPr/>
        <p:txBody>
          <a:bodyPr>
            <a:normAutofit fontScale="70000" lnSpcReduction="20000"/>
          </a:bodyPr>
          <a:lstStyle/>
          <a:p>
            <a:pPr>
              <a:lnSpc>
                <a:spcPct val="120000"/>
              </a:lnSpc>
            </a:pPr>
            <a:r>
              <a:rPr lang="zh-CN" altLang="en-US" dirty="0"/>
              <a:t>区别：</a:t>
            </a:r>
          </a:p>
          <a:p>
            <a:pPr>
              <a:lnSpc>
                <a:spcPct val="120000"/>
              </a:lnSpc>
            </a:pPr>
            <a:r>
              <a:rPr lang="zh-CN" altLang="en-US" dirty="0"/>
              <a:t>顺序图清楚地表示了交互作用中的</a:t>
            </a:r>
            <a:r>
              <a:rPr lang="zh-CN" altLang="en-US" dirty="0">
                <a:solidFill>
                  <a:srgbClr val="FF0000"/>
                </a:solidFill>
              </a:rPr>
              <a:t>时间顺序</a:t>
            </a:r>
            <a:r>
              <a:rPr lang="zh-CN" altLang="en-US" dirty="0"/>
              <a:t>，但没有明确表示对象间的关系。顺序图可以反映对象的</a:t>
            </a:r>
            <a:r>
              <a:rPr lang="zh-CN" altLang="en-US" dirty="0">
                <a:solidFill>
                  <a:srgbClr val="FF0000"/>
                </a:solidFill>
              </a:rPr>
              <a:t>生命周期</a:t>
            </a:r>
            <a:r>
              <a:rPr lang="zh-CN" altLang="en-US" dirty="0"/>
              <a:t>,但是通信图不能。通信图清楚地表示了对象间的关系,但时间顺序必须从顺序号获得。</a:t>
            </a:r>
          </a:p>
          <a:p>
            <a:pPr>
              <a:lnSpc>
                <a:spcPct val="120000"/>
              </a:lnSpc>
            </a:pPr>
            <a:r>
              <a:rPr lang="zh-CN" altLang="en-US" dirty="0"/>
              <a:t>(1)侧重点不同。顺序图是强调消息的时间顺序的交互图,图像上是- -张表,对象沿X轴排列,消息沿Y轴按时间顺序排序;通信图是强调发送和接收消息的对象之间的组织结构的交互图,图形上是定点和弧的结合。</a:t>
            </a:r>
          </a:p>
          <a:p>
            <a:pPr>
              <a:lnSpc>
                <a:spcPct val="120000"/>
              </a:lnSpc>
            </a:pPr>
            <a:r>
              <a:rPr lang="zh-CN" altLang="en-US" dirty="0"/>
              <a:t>(2)顺序图可以反映对象的创建、激活、销毁等生命周期,通信图没有。</a:t>
            </a:r>
          </a:p>
          <a:p>
            <a:pPr>
              <a:lnSpc>
                <a:spcPct val="120000"/>
              </a:lnSpc>
            </a:pPr>
            <a:r>
              <a:rPr lang="zh-CN" altLang="en-US" dirty="0"/>
              <a:t>(3)通信图能反映动作路径,消息必须有顺序号,但是顺序图没有。在实际应用中，如果需要清楚地表示交互作用中的时间顺序,则应该选择顺序图;如果更注重清楚地表示对象间的关系,则应该选择通信图。顺序图常常用于表示方案,而通信图用于过程的详细设计。</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37160" y="-71120"/>
            <a:ext cx="12466320" cy="3199765"/>
          </a:xfrm>
          <a:prstGeom prst="rect">
            <a:avLst/>
          </a:prstGeom>
          <a:solidFill>
            <a:srgbClr val="E9E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8" name="图片 7" descr="5a192e8449cf0"/>
          <p:cNvPicPr>
            <a:picLocks noChangeAspect="1"/>
          </p:cNvPicPr>
          <p:nvPr/>
        </p:nvPicPr>
        <p:blipFill>
          <a:blip r:embed="rId3"/>
          <a:srcRect b="6767"/>
          <a:stretch>
            <a:fillRect/>
          </a:stretch>
        </p:blipFill>
        <p:spPr>
          <a:xfrm flipH="1">
            <a:off x="-38100" y="1437640"/>
            <a:ext cx="12268200" cy="5473065"/>
          </a:xfrm>
          <a:prstGeom prst="rect">
            <a:avLst/>
          </a:prstGeom>
        </p:spPr>
      </p:pic>
      <p:pic>
        <p:nvPicPr>
          <p:cNvPr id="10" name="PA_图片 7" descr="5d80f4b3e78a9513d048aa2ccdf80f56"/>
          <p:cNvPicPr>
            <a:picLocks noChangeAspect="1"/>
          </p:cNvPicPr>
          <p:nvPr>
            <p:custDataLst>
              <p:tags r:id="rId1"/>
            </p:custDataLst>
          </p:nvPr>
        </p:nvPicPr>
        <p:blipFill rotWithShape="1">
          <a:blip r:embed="rId4"/>
          <a:srcRect l="65717" t="69541" r="16491"/>
          <a:stretch>
            <a:fillRect/>
          </a:stretch>
        </p:blipFill>
        <p:spPr>
          <a:xfrm>
            <a:off x="6110872" y="2037731"/>
            <a:ext cx="595086" cy="1419679"/>
          </a:xfrm>
          <a:prstGeom prst="rect">
            <a:avLst/>
          </a:prstGeom>
        </p:spPr>
      </p:pic>
      <p:sp>
        <p:nvSpPr>
          <p:cNvPr id="14" name="文本框 13"/>
          <p:cNvSpPr txBox="1"/>
          <p:nvPr/>
        </p:nvSpPr>
        <p:spPr>
          <a:xfrm>
            <a:off x="1991241" y="2321004"/>
            <a:ext cx="3570208" cy="1107996"/>
          </a:xfrm>
          <a:prstGeom prst="rect">
            <a:avLst/>
          </a:prstGeom>
          <a:noFill/>
        </p:spPr>
        <p:txBody>
          <a:bodyPr wrap="none" rtlCol="0">
            <a:spAutoFit/>
          </a:bodyPr>
          <a:lstStyle/>
          <a:p>
            <a:r>
              <a:rPr lang="zh-CN" altLang="en-US" sz="6600" dirty="0">
                <a:latin typeface="楷体" panose="02010609060101010101" pitchFamily="49" charset="-122"/>
                <a:ea typeface="楷体" panose="02010609060101010101" pitchFamily="49" charset="-122"/>
              </a:rPr>
              <a:t>状态机图</a:t>
            </a:r>
          </a:p>
        </p:txBody>
      </p:sp>
      <p:sp>
        <p:nvSpPr>
          <p:cNvPr id="2" name="文本框 1"/>
          <p:cNvSpPr txBox="1"/>
          <p:nvPr/>
        </p:nvSpPr>
        <p:spPr>
          <a:xfrm>
            <a:off x="2339340" y="1437640"/>
            <a:ext cx="2874010" cy="706755"/>
          </a:xfrm>
          <a:prstGeom prst="rect">
            <a:avLst/>
          </a:prstGeom>
          <a:noFill/>
        </p:spPr>
        <p:txBody>
          <a:bodyPr wrap="square" rtlCol="0">
            <a:spAutoFit/>
          </a:bodyPr>
          <a:lstStyle/>
          <a:p>
            <a:pPr algn="ctr"/>
            <a:r>
              <a:rPr lang="zh-CN" altLang="en-US" sz="4000" dirty="0">
                <a:solidFill>
                  <a:srgbClr val="264D6E"/>
                </a:solidFill>
                <a:latin typeface="方正魏碑简体" panose="03000509000000000000" charset="-122"/>
                <a:ea typeface="方正魏碑简体" panose="03000509000000000000" charset="-122"/>
              </a:rPr>
              <a:t>第肆章</a:t>
            </a:r>
          </a:p>
        </p:txBody>
      </p:sp>
    </p:spTree>
    <p:extLst>
      <p:ext uri="{BB962C8B-B14F-4D97-AF65-F5344CB8AC3E}">
        <p14:creationId xmlns:p14="http://schemas.microsoft.com/office/powerpoint/2010/main" val="3191078308"/>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1"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p:tgtEl>
                                          <p:spTgt spid="14"/>
                                        </p:tgtEl>
                                        <p:attrNameLst>
                                          <p:attrName>ppt_y</p:attrName>
                                        </p:attrNameLst>
                                      </p:cBhvr>
                                      <p:tavLst>
                                        <p:tav tm="0">
                                          <p:val>
                                            <p:strVal val="#ppt_y-#ppt_h*1.125000"/>
                                          </p:val>
                                        </p:tav>
                                        <p:tav tm="100000">
                                          <p:val>
                                            <p:strVal val="#ppt_y"/>
                                          </p:val>
                                        </p:tav>
                                      </p:tavLst>
                                    </p:anim>
                                    <p:animEffect transition="in" filter="wipe(down)">
                                      <p:cBhvr>
                                        <p:cTn id="14" dur="1000"/>
                                        <p:tgtEl>
                                          <p:spTgt spid="14"/>
                                        </p:tgtEl>
                                      </p:cBhvr>
                                    </p:animEffect>
                                  </p:childTnLst>
                                </p:cTn>
                              </p:par>
                            </p:childTnLst>
                          </p:cTn>
                        </p:par>
                        <p:par>
                          <p:cTn id="15" fill="hold">
                            <p:stCondLst>
                              <p:cond delay="2000"/>
                            </p:stCondLst>
                            <p:childTnLst>
                              <p:par>
                                <p:cTn id="16" presetID="12" presetClass="entr" presetSubtype="4"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p:tgtEl>
                                          <p:spTgt spid="2"/>
                                        </p:tgtEl>
                                        <p:attrNameLst>
                                          <p:attrName>ppt_y</p:attrName>
                                        </p:attrNameLst>
                                      </p:cBhvr>
                                      <p:tavLst>
                                        <p:tav tm="0">
                                          <p:val>
                                            <p:strVal val="#ppt_y+#ppt_h*1.125000"/>
                                          </p:val>
                                        </p:tav>
                                        <p:tav tm="100000">
                                          <p:val>
                                            <p:strVal val="#ppt_y"/>
                                          </p:val>
                                        </p:tav>
                                      </p:tavLst>
                                    </p:anim>
                                    <p:animEffect transition="in" filter="wipe(up)">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DA386-F3F1-4556-8437-158D8581B883}"/>
              </a:ext>
            </a:extLst>
          </p:cNvPr>
          <p:cNvSpPr>
            <a:spLocks noGrp="1"/>
          </p:cNvSpPr>
          <p:nvPr>
            <p:ph type="ctrTitle"/>
          </p:nvPr>
        </p:nvSpPr>
        <p:spPr>
          <a:xfrm>
            <a:off x="553942" y="533968"/>
            <a:ext cx="3898790" cy="483800"/>
          </a:xfrm>
        </p:spPr>
        <p:txBody>
          <a:bodyPr>
            <a:normAutofit fontScale="90000"/>
          </a:bodyPr>
          <a:lstStyle/>
          <a:p>
            <a:r>
              <a:rPr lang="zh-CN" altLang="en-US" sz="3600" dirty="0"/>
              <a:t>状态机图的概述</a:t>
            </a:r>
          </a:p>
        </p:txBody>
      </p:sp>
      <p:sp>
        <p:nvSpPr>
          <p:cNvPr id="4" name="文本框 3">
            <a:extLst>
              <a:ext uri="{FF2B5EF4-FFF2-40B4-BE49-F238E27FC236}">
                <a16:creationId xmlns:a16="http://schemas.microsoft.com/office/drawing/2014/main" id="{5424B317-558C-452B-95BA-65C872C97BF0}"/>
              </a:ext>
            </a:extLst>
          </p:cNvPr>
          <p:cNvSpPr txBox="1"/>
          <p:nvPr/>
        </p:nvSpPr>
        <p:spPr>
          <a:xfrm>
            <a:off x="668027" y="1271694"/>
            <a:ext cx="4436588" cy="923330"/>
          </a:xfrm>
          <a:prstGeom prst="rect">
            <a:avLst/>
          </a:prstGeom>
          <a:noFill/>
        </p:spPr>
        <p:txBody>
          <a:bodyPr wrap="square" rtlCol="0">
            <a:spAutoFit/>
          </a:bodyPr>
          <a:lstStyle/>
          <a:p>
            <a:r>
              <a:rPr lang="zh-CN" altLang="en-US" dirty="0">
                <a:latin typeface="Arial Unicode MS" panose="020B0604020202020204" pitchFamily="34" charset="-122"/>
                <a:ea typeface="Arial Unicode MS" panose="020B0604020202020204" pitchFamily="34" charset="-122"/>
              </a:rPr>
              <a:t>状态机图是系统分析常用工具之一，它通过建立类对象的</a:t>
            </a:r>
            <a:r>
              <a:rPr lang="zh-CN" altLang="en-US" dirty="0">
                <a:solidFill>
                  <a:srgbClr val="FF0000"/>
                </a:solidFill>
                <a:latin typeface="Arial Unicode MS" panose="020B0604020202020204" pitchFamily="34" charset="-122"/>
                <a:ea typeface="Arial Unicode MS" panose="020B0604020202020204" pitchFamily="34" charset="-122"/>
              </a:rPr>
              <a:t>周期模型</a:t>
            </a:r>
            <a:r>
              <a:rPr lang="zh-CN" altLang="en-US" dirty="0">
                <a:latin typeface="Arial Unicode MS" panose="020B0604020202020204" pitchFamily="34" charset="-122"/>
                <a:ea typeface="Arial Unicode MS" panose="020B0604020202020204" pitchFamily="34" charset="-122"/>
              </a:rPr>
              <a:t>来描述对象随时间变化的动态行为。</a:t>
            </a:r>
          </a:p>
        </p:txBody>
      </p:sp>
      <p:sp>
        <p:nvSpPr>
          <p:cNvPr id="5" name="矩形 4">
            <a:extLst>
              <a:ext uri="{FF2B5EF4-FFF2-40B4-BE49-F238E27FC236}">
                <a16:creationId xmlns:a16="http://schemas.microsoft.com/office/drawing/2014/main" id="{8FD4E033-AFBB-469D-9372-3160CD2F3C60}"/>
              </a:ext>
            </a:extLst>
          </p:cNvPr>
          <p:cNvSpPr/>
          <p:nvPr/>
        </p:nvSpPr>
        <p:spPr>
          <a:xfrm>
            <a:off x="2401292" y="2561728"/>
            <a:ext cx="970059" cy="46912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Unicode MS" panose="020B0604020202020204" pitchFamily="34" charset="-122"/>
                <a:ea typeface="Arial Unicode MS" panose="020B0604020202020204" pitchFamily="34" charset="-122"/>
              </a:rPr>
              <a:t>状态</a:t>
            </a:r>
          </a:p>
        </p:txBody>
      </p:sp>
      <p:sp>
        <p:nvSpPr>
          <p:cNvPr id="6" name="矩形 5">
            <a:extLst>
              <a:ext uri="{FF2B5EF4-FFF2-40B4-BE49-F238E27FC236}">
                <a16:creationId xmlns:a16="http://schemas.microsoft.com/office/drawing/2014/main" id="{F5F4B7C7-D94C-4150-85A1-FA0855F2A865}"/>
              </a:ext>
            </a:extLst>
          </p:cNvPr>
          <p:cNvSpPr/>
          <p:nvPr/>
        </p:nvSpPr>
        <p:spPr>
          <a:xfrm>
            <a:off x="2401293" y="3357436"/>
            <a:ext cx="970059" cy="46912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Unicode MS" panose="020B0604020202020204" pitchFamily="34" charset="-122"/>
                <a:ea typeface="Arial Unicode MS" panose="020B0604020202020204" pitchFamily="34" charset="-122"/>
              </a:rPr>
              <a:t>转换</a:t>
            </a:r>
          </a:p>
        </p:txBody>
      </p:sp>
      <p:sp>
        <p:nvSpPr>
          <p:cNvPr id="7" name="矩形 6">
            <a:extLst>
              <a:ext uri="{FF2B5EF4-FFF2-40B4-BE49-F238E27FC236}">
                <a16:creationId xmlns:a16="http://schemas.microsoft.com/office/drawing/2014/main" id="{FE224F6E-DA1F-4594-9A68-9A04A093A093}"/>
              </a:ext>
            </a:extLst>
          </p:cNvPr>
          <p:cNvSpPr/>
          <p:nvPr/>
        </p:nvSpPr>
        <p:spPr>
          <a:xfrm>
            <a:off x="2401293" y="4090939"/>
            <a:ext cx="970059" cy="46912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Unicode MS" panose="020B0604020202020204" pitchFamily="34" charset="-122"/>
                <a:ea typeface="Arial Unicode MS" panose="020B0604020202020204" pitchFamily="34" charset="-122"/>
              </a:rPr>
              <a:t>事件</a:t>
            </a:r>
          </a:p>
        </p:txBody>
      </p:sp>
      <p:sp>
        <p:nvSpPr>
          <p:cNvPr id="8" name="矩形 7">
            <a:extLst>
              <a:ext uri="{FF2B5EF4-FFF2-40B4-BE49-F238E27FC236}">
                <a16:creationId xmlns:a16="http://schemas.microsoft.com/office/drawing/2014/main" id="{41EAC095-BEE3-49B3-BF37-270637F9DF02}"/>
              </a:ext>
            </a:extLst>
          </p:cNvPr>
          <p:cNvSpPr/>
          <p:nvPr/>
        </p:nvSpPr>
        <p:spPr>
          <a:xfrm>
            <a:off x="2401293" y="4824442"/>
            <a:ext cx="970059" cy="46912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Unicode MS" panose="020B0604020202020204" pitchFamily="34" charset="-122"/>
                <a:ea typeface="Arial Unicode MS" panose="020B0604020202020204" pitchFamily="34" charset="-122"/>
              </a:rPr>
              <a:t>活动</a:t>
            </a:r>
          </a:p>
        </p:txBody>
      </p:sp>
      <p:sp>
        <p:nvSpPr>
          <p:cNvPr id="9" name="矩形 8">
            <a:extLst>
              <a:ext uri="{FF2B5EF4-FFF2-40B4-BE49-F238E27FC236}">
                <a16:creationId xmlns:a16="http://schemas.microsoft.com/office/drawing/2014/main" id="{3310DB78-7230-4F85-B7B2-09BD8BF45459}"/>
              </a:ext>
            </a:extLst>
          </p:cNvPr>
          <p:cNvSpPr/>
          <p:nvPr/>
        </p:nvSpPr>
        <p:spPr>
          <a:xfrm>
            <a:off x="2401292" y="5557945"/>
            <a:ext cx="970059" cy="46912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Unicode MS" panose="020B0604020202020204" pitchFamily="34" charset="-122"/>
                <a:ea typeface="Arial Unicode MS" panose="020B0604020202020204" pitchFamily="34" charset="-122"/>
              </a:rPr>
              <a:t>动作</a:t>
            </a:r>
          </a:p>
        </p:txBody>
      </p:sp>
      <p:sp>
        <p:nvSpPr>
          <p:cNvPr id="10" name="矩形 9">
            <a:extLst>
              <a:ext uri="{FF2B5EF4-FFF2-40B4-BE49-F238E27FC236}">
                <a16:creationId xmlns:a16="http://schemas.microsoft.com/office/drawing/2014/main" id="{83B2EE54-6B42-45D5-9601-693289554559}"/>
              </a:ext>
            </a:extLst>
          </p:cNvPr>
          <p:cNvSpPr/>
          <p:nvPr/>
        </p:nvSpPr>
        <p:spPr>
          <a:xfrm>
            <a:off x="515509" y="4047200"/>
            <a:ext cx="1179442" cy="584428"/>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Unicode MS" panose="020B0604020202020204" pitchFamily="34" charset="-122"/>
                <a:ea typeface="Arial Unicode MS" panose="020B0604020202020204" pitchFamily="34" charset="-122"/>
              </a:rPr>
              <a:t>组成部分</a:t>
            </a:r>
          </a:p>
        </p:txBody>
      </p:sp>
      <p:cxnSp>
        <p:nvCxnSpPr>
          <p:cNvPr id="12" name="直接连接符 11">
            <a:extLst>
              <a:ext uri="{FF2B5EF4-FFF2-40B4-BE49-F238E27FC236}">
                <a16:creationId xmlns:a16="http://schemas.microsoft.com/office/drawing/2014/main" id="{957B0415-0D87-4A81-A365-27680524CE51}"/>
              </a:ext>
            </a:extLst>
          </p:cNvPr>
          <p:cNvCxnSpPr>
            <a:stCxn id="5" idx="1"/>
            <a:endCxn id="10" idx="3"/>
          </p:cNvCxnSpPr>
          <p:nvPr/>
        </p:nvCxnSpPr>
        <p:spPr>
          <a:xfrm flipH="1">
            <a:off x="1694951" y="2796292"/>
            <a:ext cx="706341" cy="1543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FCB222B-C1BE-4D3F-8E26-61FECD4949DF}"/>
              </a:ext>
            </a:extLst>
          </p:cNvPr>
          <p:cNvCxnSpPr>
            <a:stCxn id="6" idx="1"/>
            <a:endCxn id="10" idx="3"/>
          </p:cNvCxnSpPr>
          <p:nvPr/>
        </p:nvCxnSpPr>
        <p:spPr>
          <a:xfrm flipH="1">
            <a:off x="1694951" y="3592000"/>
            <a:ext cx="706342" cy="7474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63F54E2A-54D2-46DC-BF57-BDC16093CDFF}"/>
              </a:ext>
            </a:extLst>
          </p:cNvPr>
          <p:cNvCxnSpPr>
            <a:stCxn id="7" idx="1"/>
            <a:endCxn id="10" idx="3"/>
          </p:cNvCxnSpPr>
          <p:nvPr/>
        </p:nvCxnSpPr>
        <p:spPr>
          <a:xfrm flipH="1">
            <a:off x="1694951" y="4325503"/>
            <a:ext cx="706342" cy="13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71F98289-DDC9-482E-A41C-3C259458184F}"/>
              </a:ext>
            </a:extLst>
          </p:cNvPr>
          <p:cNvCxnSpPr>
            <a:stCxn id="8" idx="1"/>
            <a:endCxn id="10" idx="3"/>
          </p:cNvCxnSpPr>
          <p:nvPr/>
        </p:nvCxnSpPr>
        <p:spPr>
          <a:xfrm flipH="1" flipV="1">
            <a:off x="1694951" y="4339414"/>
            <a:ext cx="706342" cy="7195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041BE51A-B1F9-48E6-B366-C130EA826E76}"/>
              </a:ext>
            </a:extLst>
          </p:cNvPr>
          <p:cNvCxnSpPr>
            <a:stCxn id="9" idx="1"/>
            <a:endCxn id="10" idx="3"/>
          </p:cNvCxnSpPr>
          <p:nvPr/>
        </p:nvCxnSpPr>
        <p:spPr>
          <a:xfrm flipH="1" flipV="1">
            <a:off x="1694951" y="4339414"/>
            <a:ext cx="706341" cy="1453095"/>
          </a:xfrm>
          <a:prstGeom prst="line">
            <a:avLst/>
          </a:prstGeom>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2DA18BF2-98FB-44C8-9089-40E217150BF5}"/>
              </a:ext>
            </a:extLst>
          </p:cNvPr>
          <p:cNvSpPr/>
          <p:nvPr/>
        </p:nvSpPr>
        <p:spPr>
          <a:xfrm>
            <a:off x="5917947" y="1582939"/>
            <a:ext cx="970059" cy="46912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Unicode MS" panose="020B0604020202020204" pitchFamily="34" charset="-122"/>
                <a:ea typeface="Arial Unicode MS" panose="020B0604020202020204" pitchFamily="34" charset="-122"/>
              </a:rPr>
              <a:t>状态</a:t>
            </a:r>
          </a:p>
        </p:txBody>
      </p:sp>
      <p:sp>
        <p:nvSpPr>
          <p:cNvPr id="26" name="矩形 25">
            <a:extLst>
              <a:ext uri="{FF2B5EF4-FFF2-40B4-BE49-F238E27FC236}">
                <a16:creationId xmlns:a16="http://schemas.microsoft.com/office/drawing/2014/main" id="{C1DB6E9D-5F38-45E2-B9F0-31AA4A4FE49D}"/>
              </a:ext>
            </a:extLst>
          </p:cNvPr>
          <p:cNvSpPr/>
          <p:nvPr/>
        </p:nvSpPr>
        <p:spPr>
          <a:xfrm>
            <a:off x="5917947" y="4589878"/>
            <a:ext cx="970059" cy="46912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Unicode MS" panose="020B0604020202020204" pitchFamily="34" charset="-122"/>
                <a:ea typeface="Arial Unicode MS" panose="020B0604020202020204" pitchFamily="34" charset="-122"/>
              </a:rPr>
              <a:t>转换</a:t>
            </a:r>
          </a:p>
        </p:txBody>
      </p:sp>
      <p:sp>
        <p:nvSpPr>
          <p:cNvPr id="28" name="矩形 27">
            <a:extLst>
              <a:ext uri="{FF2B5EF4-FFF2-40B4-BE49-F238E27FC236}">
                <a16:creationId xmlns:a16="http://schemas.microsoft.com/office/drawing/2014/main" id="{8C2A31F5-7794-498A-BE42-605900D1378D}"/>
              </a:ext>
            </a:extLst>
          </p:cNvPr>
          <p:cNvSpPr/>
          <p:nvPr/>
        </p:nvSpPr>
        <p:spPr>
          <a:xfrm>
            <a:off x="4099494" y="2844572"/>
            <a:ext cx="1179442" cy="584428"/>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Unicode MS" panose="020B0604020202020204" pitchFamily="34" charset="-122"/>
                <a:ea typeface="Arial Unicode MS" panose="020B0604020202020204" pitchFamily="34" charset="-122"/>
              </a:rPr>
              <a:t>基本元素</a:t>
            </a:r>
          </a:p>
        </p:txBody>
      </p:sp>
      <p:cxnSp>
        <p:nvCxnSpPr>
          <p:cNvPr id="30" name="直接连接符 29">
            <a:extLst>
              <a:ext uri="{FF2B5EF4-FFF2-40B4-BE49-F238E27FC236}">
                <a16:creationId xmlns:a16="http://schemas.microsoft.com/office/drawing/2014/main" id="{72B58EC7-25F0-4663-9F1A-765A30EC0AE6}"/>
              </a:ext>
            </a:extLst>
          </p:cNvPr>
          <p:cNvCxnSpPr>
            <a:cxnSpLocks/>
            <a:stCxn id="24" idx="1"/>
          </p:cNvCxnSpPr>
          <p:nvPr/>
        </p:nvCxnSpPr>
        <p:spPr>
          <a:xfrm flipH="1">
            <a:off x="5294732" y="1817503"/>
            <a:ext cx="623215" cy="1246109"/>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F9C47E53-ED5A-450C-9B05-877FB6939DE9}"/>
              </a:ext>
            </a:extLst>
          </p:cNvPr>
          <p:cNvCxnSpPr>
            <a:stCxn id="26" idx="1"/>
            <a:endCxn id="28" idx="3"/>
          </p:cNvCxnSpPr>
          <p:nvPr/>
        </p:nvCxnSpPr>
        <p:spPr>
          <a:xfrm flipH="1" flipV="1">
            <a:off x="5278936" y="3136786"/>
            <a:ext cx="639011" cy="1687656"/>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8328F264-A044-4000-940C-CA3FB81E6C27}"/>
              </a:ext>
            </a:extLst>
          </p:cNvPr>
          <p:cNvSpPr txBox="1"/>
          <p:nvPr/>
        </p:nvSpPr>
        <p:spPr>
          <a:xfrm>
            <a:off x="7749309" y="380079"/>
            <a:ext cx="2992582" cy="307777"/>
          </a:xfrm>
          <a:prstGeom prst="rect">
            <a:avLst/>
          </a:prstGeom>
          <a:noFill/>
        </p:spPr>
        <p:txBody>
          <a:bodyPr wrap="square" rtlCol="0">
            <a:spAutoFit/>
          </a:bodyPr>
          <a:lstStyle/>
          <a:p>
            <a:r>
              <a:rPr lang="zh-CN" altLang="en-US" sz="1400" u="sng" dirty="0">
                <a:latin typeface="Arial Unicode MS" panose="020B0604020202020204" pitchFamily="34" charset="-122"/>
                <a:ea typeface="Arial Unicode MS" panose="020B0604020202020204" pitchFamily="34" charset="-122"/>
              </a:rPr>
              <a:t>名称：用于区分，可省略</a:t>
            </a:r>
          </a:p>
        </p:txBody>
      </p:sp>
      <p:sp>
        <p:nvSpPr>
          <p:cNvPr id="51" name="文本框 50">
            <a:extLst>
              <a:ext uri="{FF2B5EF4-FFF2-40B4-BE49-F238E27FC236}">
                <a16:creationId xmlns:a16="http://schemas.microsoft.com/office/drawing/2014/main" id="{312E3614-A5D7-4FD8-B74F-E3DFE3AD4E93}"/>
              </a:ext>
            </a:extLst>
          </p:cNvPr>
          <p:cNvSpPr txBox="1"/>
          <p:nvPr/>
        </p:nvSpPr>
        <p:spPr>
          <a:xfrm>
            <a:off x="7719096" y="782225"/>
            <a:ext cx="2724727" cy="523220"/>
          </a:xfrm>
          <a:prstGeom prst="rect">
            <a:avLst/>
          </a:prstGeom>
          <a:noFill/>
        </p:spPr>
        <p:txBody>
          <a:bodyPr wrap="square" rtlCol="0">
            <a:spAutoFit/>
          </a:bodyPr>
          <a:lstStyle/>
          <a:p>
            <a:r>
              <a:rPr lang="zh-CN" altLang="en-US" sz="1400" u="sng" dirty="0">
                <a:latin typeface="Arial Unicode MS" panose="020B0604020202020204" pitchFamily="34" charset="-122"/>
                <a:ea typeface="Arial Unicode MS" panose="020B0604020202020204" pitchFamily="34" charset="-122"/>
              </a:rPr>
              <a:t>进入</a:t>
            </a:r>
            <a:r>
              <a:rPr lang="en-US" altLang="zh-CN" sz="1400" u="sng" dirty="0">
                <a:latin typeface="Arial Unicode MS" panose="020B0604020202020204" pitchFamily="34" charset="-122"/>
                <a:ea typeface="Arial Unicode MS" panose="020B0604020202020204" pitchFamily="34" charset="-122"/>
              </a:rPr>
              <a:t>/</a:t>
            </a:r>
            <a:r>
              <a:rPr lang="zh-CN" altLang="en-US" sz="1400" u="sng" dirty="0">
                <a:latin typeface="Arial Unicode MS" panose="020B0604020202020204" pitchFamily="34" charset="-122"/>
                <a:ea typeface="Arial Unicode MS" panose="020B0604020202020204" pitchFamily="34" charset="-122"/>
              </a:rPr>
              <a:t>退出动作：相应状态的执行动作</a:t>
            </a:r>
          </a:p>
        </p:txBody>
      </p:sp>
      <p:sp>
        <p:nvSpPr>
          <p:cNvPr id="52" name="文本框 51">
            <a:extLst>
              <a:ext uri="{FF2B5EF4-FFF2-40B4-BE49-F238E27FC236}">
                <a16:creationId xmlns:a16="http://schemas.microsoft.com/office/drawing/2014/main" id="{E2E98613-DB7E-4087-B97F-AE0575C78E4F}"/>
              </a:ext>
            </a:extLst>
          </p:cNvPr>
          <p:cNvSpPr txBox="1"/>
          <p:nvPr/>
        </p:nvSpPr>
        <p:spPr>
          <a:xfrm>
            <a:off x="7749309" y="1477460"/>
            <a:ext cx="2724727" cy="523220"/>
          </a:xfrm>
          <a:prstGeom prst="rect">
            <a:avLst/>
          </a:prstGeom>
          <a:noFill/>
        </p:spPr>
        <p:txBody>
          <a:bodyPr wrap="square" rtlCol="0">
            <a:spAutoFit/>
          </a:bodyPr>
          <a:lstStyle/>
          <a:p>
            <a:r>
              <a:rPr lang="zh-CN" altLang="en-US" sz="1400" u="sng" dirty="0">
                <a:latin typeface="Arial Unicode MS" panose="020B0604020202020204" pitchFamily="34" charset="-122"/>
                <a:ea typeface="Arial Unicode MS" panose="020B0604020202020204" pitchFamily="34" charset="-122"/>
              </a:rPr>
              <a:t>内部转换：再不推出的状态下处理状态</a:t>
            </a:r>
          </a:p>
        </p:txBody>
      </p:sp>
      <p:sp>
        <p:nvSpPr>
          <p:cNvPr id="54" name="文本框 53">
            <a:extLst>
              <a:ext uri="{FF2B5EF4-FFF2-40B4-BE49-F238E27FC236}">
                <a16:creationId xmlns:a16="http://schemas.microsoft.com/office/drawing/2014/main" id="{E4FF72FF-FC28-4B4A-BB1C-2DC65218E074}"/>
              </a:ext>
            </a:extLst>
          </p:cNvPr>
          <p:cNvSpPr txBox="1"/>
          <p:nvPr/>
        </p:nvSpPr>
        <p:spPr>
          <a:xfrm>
            <a:off x="7719096" y="2086688"/>
            <a:ext cx="2664302" cy="523220"/>
          </a:xfrm>
          <a:prstGeom prst="rect">
            <a:avLst/>
          </a:prstGeom>
          <a:noFill/>
        </p:spPr>
        <p:txBody>
          <a:bodyPr wrap="square" rtlCol="0">
            <a:spAutoFit/>
          </a:bodyPr>
          <a:lstStyle/>
          <a:p>
            <a:r>
              <a:rPr lang="zh-CN" altLang="en-US" sz="1400" u="sng" dirty="0">
                <a:latin typeface="Arial Unicode MS" panose="020B0604020202020204" pitchFamily="34" charset="-122"/>
                <a:ea typeface="Arial Unicode MS" panose="020B0604020202020204" pitchFamily="34" charset="-122"/>
              </a:rPr>
              <a:t>子状态：状态嵌套内部的为子状态（分为顺序和并发）</a:t>
            </a:r>
          </a:p>
        </p:txBody>
      </p:sp>
      <p:sp>
        <p:nvSpPr>
          <p:cNvPr id="55" name="文本框 54">
            <a:extLst>
              <a:ext uri="{FF2B5EF4-FFF2-40B4-BE49-F238E27FC236}">
                <a16:creationId xmlns:a16="http://schemas.microsoft.com/office/drawing/2014/main" id="{F2105CC7-C37B-4575-AE25-96D4C9F304F7}"/>
              </a:ext>
            </a:extLst>
          </p:cNvPr>
          <p:cNvSpPr txBox="1"/>
          <p:nvPr/>
        </p:nvSpPr>
        <p:spPr>
          <a:xfrm>
            <a:off x="7719096" y="2699157"/>
            <a:ext cx="2569290" cy="523220"/>
          </a:xfrm>
          <a:prstGeom prst="rect">
            <a:avLst/>
          </a:prstGeom>
          <a:noFill/>
        </p:spPr>
        <p:txBody>
          <a:bodyPr wrap="square" rtlCol="0">
            <a:spAutoFit/>
          </a:bodyPr>
          <a:lstStyle/>
          <a:p>
            <a:r>
              <a:rPr lang="zh-CN" altLang="en-US" sz="1400" u="sng" dirty="0">
                <a:latin typeface="Arial Unicode MS" panose="020B0604020202020204" pitchFamily="34" charset="-122"/>
                <a:ea typeface="Arial Unicode MS" panose="020B0604020202020204" pitchFamily="34" charset="-122"/>
              </a:rPr>
              <a:t>延迟事件：被推迟，需要激活才能触发的事件</a:t>
            </a:r>
          </a:p>
        </p:txBody>
      </p:sp>
      <p:sp>
        <p:nvSpPr>
          <p:cNvPr id="66" name="左大括号 65">
            <a:extLst>
              <a:ext uri="{FF2B5EF4-FFF2-40B4-BE49-F238E27FC236}">
                <a16:creationId xmlns:a16="http://schemas.microsoft.com/office/drawing/2014/main" id="{151A55BC-9A4A-45EF-BD67-9315F2B77126}"/>
              </a:ext>
            </a:extLst>
          </p:cNvPr>
          <p:cNvSpPr/>
          <p:nvPr/>
        </p:nvSpPr>
        <p:spPr>
          <a:xfrm>
            <a:off x="7004482" y="533968"/>
            <a:ext cx="490943" cy="255113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68" name="文本框 67">
            <a:extLst>
              <a:ext uri="{FF2B5EF4-FFF2-40B4-BE49-F238E27FC236}">
                <a16:creationId xmlns:a16="http://schemas.microsoft.com/office/drawing/2014/main" id="{927C9B12-DCE0-4302-861C-7387FD76F13A}"/>
              </a:ext>
            </a:extLst>
          </p:cNvPr>
          <p:cNvSpPr txBox="1"/>
          <p:nvPr/>
        </p:nvSpPr>
        <p:spPr>
          <a:xfrm>
            <a:off x="7712572" y="3464370"/>
            <a:ext cx="2992582" cy="307777"/>
          </a:xfrm>
          <a:prstGeom prst="rect">
            <a:avLst/>
          </a:prstGeom>
          <a:noFill/>
        </p:spPr>
        <p:txBody>
          <a:bodyPr wrap="square" rtlCol="0">
            <a:spAutoFit/>
          </a:bodyPr>
          <a:lstStyle/>
          <a:p>
            <a:r>
              <a:rPr lang="zh-CN" altLang="en-US" sz="1400" u="sng" dirty="0">
                <a:latin typeface="Arial Unicode MS" panose="020B0604020202020204" pitchFamily="34" charset="-122"/>
                <a:ea typeface="Arial Unicode MS" panose="020B0604020202020204" pitchFamily="34" charset="-122"/>
              </a:rPr>
              <a:t>源状态：转换被激发前的状态</a:t>
            </a:r>
          </a:p>
        </p:txBody>
      </p:sp>
      <p:sp>
        <p:nvSpPr>
          <p:cNvPr id="69" name="文本框 68">
            <a:extLst>
              <a:ext uri="{FF2B5EF4-FFF2-40B4-BE49-F238E27FC236}">
                <a16:creationId xmlns:a16="http://schemas.microsoft.com/office/drawing/2014/main" id="{07BC1759-6064-4F7F-A7DC-F3A4A9D2E024}"/>
              </a:ext>
            </a:extLst>
          </p:cNvPr>
          <p:cNvSpPr txBox="1"/>
          <p:nvPr/>
        </p:nvSpPr>
        <p:spPr>
          <a:xfrm>
            <a:off x="7719096" y="3911682"/>
            <a:ext cx="2724727" cy="307777"/>
          </a:xfrm>
          <a:prstGeom prst="rect">
            <a:avLst/>
          </a:prstGeom>
          <a:noFill/>
        </p:spPr>
        <p:txBody>
          <a:bodyPr wrap="square" rtlCol="0">
            <a:spAutoFit/>
          </a:bodyPr>
          <a:lstStyle/>
          <a:p>
            <a:r>
              <a:rPr lang="zh-CN" altLang="en-US" sz="1400" u="sng" dirty="0">
                <a:latin typeface="Arial Unicode MS" panose="020B0604020202020204" pitchFamily="34" charset="-122"/>
                <a:ea typeface="Arial Unicode MS" panose="020B0604020202020204" pitchFamily="34" charset="-122"/>
              </a:rPr>
              <a:t>触发状态：引起转换的事件</a:t>
            </a:r>
          </a:p>
        </p:txBody>
      </p:sp>
      <p:sp>
        <p:nvSpPr>
          <p:cNvPr id="70" name="文本框 69">
            <a:extLst>
              <a:ext uri="{FF2B5EF4-FFF2-40B4-BE49-F238E27FC236}">
                <a16:creationId xmlns:a16="http://schemas.microsoft.com/office/drawing/2014/main" id="{75BF4BF3-0C8E-4C42-9C82-D5531C426E6F}"/>
              </a:ext>
            </a:extLst>
          </p:cNvPr>
          <p:cNvSpPr txBox="1"/>
          <p:nvPr/>
        </p:nvSpPr>
        <p:spPr>
          <a:xfrm>
            <a:off x="7712572" y="4417782"/>
            <a:ext cx="2724727" cy="523220"/>
          </a:xfrm>
          <a:prstGeom prst="rect">
            <a:avLst/>
          </a:prstGeom>
          <a:noFill/>
        </p:spPr>
        <p:txBody>
          <a:bodyPr wrap="square" rtlCol="0">
            <a:spAutoFit/>
          </a:bodyPr>
          <a:lstStyle/>
          <a:p>
            <a:r>
              <a:rPr lang="zh-CN" altLang="en-US" sz="1400" u="sng" dirty="0">
                <a:latin typeface="Arial Unicode MS" panose="020B0604020202020204" pitchFamily="34" charset="-122"/>
                <a:ea typeface="Arial Unicode MS" panose="020B0604020202020204" pitchFamily="34" charset="-122"/>
              </a:rPr>
              <a:t>监护条件：当触发条件发生时，对监护条件求值</a:t>
            </a:r>
          </a:p>
        </p:txBody>
      </p:sp>
      <p:sp>
        <p:nvSpPr>
          <p:cNvPr id="71" name="文本框 70">
            <a:extLst>
              <a:ext uri="{FF2B5EF4-FFF2-40B4-BE49-F238E27FC236}">
                <a16:creationId xmlns:a16="http://schemas.microsoft.com/office/drawing/2014/main" id="{B2E55EFE-6BBA-4254-A00D-C64F7ACFA3D8}"/>
              </a:ext>
            </a:extLst>
          </p:cNvPr>
          <p:cNvSpPr txBox="1"/>
          <p:nvPr/>
        </p:nvSpPr>
        <p:spPr>
          <a:xfrm>
            <a:off x="7749309" y="5197350"/>
            <a:ext cx="2664302" cy="307777"/>
          </a:xfrm>
          <a:prstGeom prst="rect">
            <a:avLst/>
          </a:prstGeom>
          <a:noFill/>
        </p:spPr>
        <p:txBody>
          <a:bodyPr wrap="square" rtlCol="0">
            <a:spAutoFit/>
          </a:bodyPr>
          <a:lstStyle/>
          <a:p>
            <a:r>
              <a:rPr lang="zh-CN" altLang="en-US" sz="1400" u="sng" dirty="0">
                <a:latin typeface="Arial Unicode MS" panose="020B0604020202020204" pitchFamily="34" charset="-122"/>
                <a:ea typeface="Arial Unicode MS" panose="020B0604020202020204" pitchFamily="34" charset="-122"/>
              </a:rPr>
              <a:t>动作：转换发生时执行的动作</a:t>
            </a:r>
          </a:p>
        </p:txBody>
      </p:sp>
      <p:sp>
        <p:nvSpPr>
          <p:cNvPr id="72" name="文本框 71">
            <a:extLst>
              <a:ext uri="{FF2B5EF4-FFF2-40B4-BE49-F238E27FC236}">
                <a16:creationId xmlns:a16="http://schemas.microsoft.com/office/drawing/2014/main" id="{DCAA2AB2-667F-4880-BE02-BA39FE57942C}"/>
              </a:ext>
            </a:extLst>
          </p:cNvPr>
          <p:cNvSpPr txBox="1"/>
          <p:nvPr/>
        </p:nvSpPr>
        <p:spPr>
          <a:xfrm>
            <a:off x="7719096" y="5784196"/>
            <a:ext cx="2569290" cy="307777"/>
          </a:xfrm>
          <a:prstGeom prst="rect">
            <a:avLst/>
          </a:prstGeom>
          <a:noFill/>
        </p:spPr>
        <p:txBody>
          <a:bodyPr wrap="square" rtlCol="0">
            <a:spAutoFit/>
          </a:bodyPr>
          <a:lstStyle/>
          <a:p>
            <a:r>
              <a:rPr lang="zh-CN" altLang="en-US" sz="1400" u="sng" dirty="0">
                <a:latin typeface="Arial Unicode MS" panose="020B0604020202020204" pitchFamily="34" charset="-122"/>
                <a:ea typeface="Arial Unicode MS" panose="020B0604020202020204" pitchFamily="34" charset="-122"/>
              </a:rPr>
              <a:t>目标状态：转换完成后的状态</a:t>
            </a:r>
          </a:p>
        </p:txBody>
      </p:sp>
      <p:sp>
        <p:nvSpPr>
          <p:cNvPr id="73" name="左大括号 72">
            <a:extLst>
              <a:ext uri="{FF2B5EF4-FFF2-40B4-BE49-F238E27FC236}">
                <a16:creationId xmlns:a16="http://schemas.microsoft.com/office/drawing/2014/main" id="{A10A5F22-CA84-491F-87CA-8A459CC2714E}"/>
              </a:ext>
            </a:extLst>
          </p:cNvPr>
          <p:cNvSpPr/>
          <p:nvPr/>
        </p:nvSpPr>
        <p:spPr>
          <a:xfrm>
            <a:off x="7004482" y="3619007"/>
            <a:ext cx="490943" cy="255113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Tree>
    <p:extLst>
      <p:ext uri="{BB962C8B-B14F-4D97-AF65-F5344CB8AC3E}">
        <p14:creationId xmlns:p14="http://schemas.microsoft.com/office/powerpoint/2010/main" val="2817251521"/>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5D6D0B8-88C1-4141-90F7-39553B859C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039" y="677669"/>
            <a:ext cx="4996973" cy="5749764"/>
          </a:xfrm>
          <a:prstGeom prst="rect">
            <a:avLst/>
          </a:prstGeom>
        </p:spPr>
      </p:pic>
      <p:sp>
        <p:nvSpPr>
          <p:cNvPr id="5" name="文本框 4">
            <a:extLst>
              <a:ext uri="{FF2B5EF4-FFF2-40B4-BE49-F238E27FC236}">
                <a16:creationId xmlns:a16="http://schemas.microsoft.com/office/drawing/2014/main" id="{E64DAAD9-C8AF-4F29-A84B-4708555DA6C3}"/>
              </a:ext>
            </a:extLst>
          </p:cNvPr>
          <p:cNvSpPr txBox="1"/>
          <p:nvPr/>
        </p:nvSpPr>
        <p:spPr>
          <a:xfrm>
            <a:off x="550416" y="239697"/>
            <a:ext cx="2849732" cy="381740"/>
          </a:xfrm>
          <a:prstGeom prst="rect">
            <a:avLst/>
          </a:prstGeom>
          <a:noFill/>
        </p:spPr>
        <p:txBody>
          <a:bodyPr wrap="square" rtlCol="0">
            <a:spAutoFit/>
          </a:bodyPr>
          <a:lstStyle/>
          <a:p>
            <a:r>
              <a:rPr lang="zh-CN" altLang="en-US" dirty="0">
                <a:latin typeface="Arial Unicode MS" panose="020B0604020202020204" pitchFamily="34" charset="-122"/>
                <a:ea typeface="Arial Unicode MS" panose="020B0604020202020204" pitchFamily="34" charset="-122"/>
              </a:rPr>
              <a:t>状态转换图</a:t>
            </a:r>
          </a:p>
        </p:txBody>
      </p:sp>
      <p:sp>
        <p:nvSpPr>
          <p:cNvPr id="7" name="矩形 6">
            <a:extLst>
              <a:ext uri="{FF2B5EF4-FFF2-40B4-BE49-F238E27FC236}">
                <a16:creationId xmlns:a16="http://schemas.microsoft.com/office/drawing/2014/main" id="{0CBD10C7-9C46-4E95-B2EC-C9E048DF757A}"/>
              </a:ext>
            </a:extLst>
          </p:cNvPr>
          <p:cNvSpPr/>
          <p:nvPr/>
        </p:nvSpPr>
        <p:spPr>
          <a:xfrm>
            <a:off x="5779364" y="677669"/>
            <a:ext cx="1296140" cy="443883"/>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Unicode MS" panose="020B0604020202020204" pitchFamily="34" charset="-122"/>
                <a:ea typeface="Arial Unicode MS" panose="020B0604020202020204" pitchFamily="34" charset="-122"/>
              </a:rPr>
              <a:t>名称</a:t>
            </a:r>
          </a:p>
        </p:txBody>
      </p:sp>
      <p:sp>
        <p:nvSpPr>
          <p:cNvPr id="8" name="矩形 7">
            <a:extLst>
              <a:ext uri="{FF2B5EF4-FFF2-40B4-BE49-F238E27FC236}">
                <a16:creationId xmlns:a16="http://schemas.microsoft.com/office/drawing/2014/main" id="{72E8D307-5E93-492E-A79D-8BB0F8BBBFE8}"/>
              </a:ext>
            </a:extLst>
          </p:cNvPr>
          <p:cNvSpPr/>
          <p:nvPr/>
        </p:nvSpPr>
        <p:spPr>
          <a:xfrm>
            <a:off x="5779364" y="1353852"/>
            <a:ext cx="1296140" cy="443883"/>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Unicode MS" panose="020B0604020202020204" pitchFamily="34" charset="-122"/>
                <a:ea typeface="Arial Unicode MS" panose="020B0604020202020204" pitchFamily="34" charset="-122"/>
              </a:rPr>
              <a:t>进入状态</a:t>
            </a:r>
          </a:p>
        </p:txBody>
      </p:sp>
      <p:sp>
        <p:nvSpPr>
          <p:cNvPr id="9" name="矩形 8">
            <a:extLst>
              <a:ext uri="{FF2B5EF4-FFF2-40B4-BE49-F238E27FC236}">
                <a16:creationId xmlns:a16="http://schemas.microsoft.com/office/drawing/2014/main" id="{B84FF439-E538-40B6-A82B-6D4CBA07986D}"/>
              </a:ext>
            </a:extLst>
          </p:cNvPr>
          <p:cNvSpPr/>
          <p:nvPr/>
        </p:nvSpPr>
        <p:spPr>
          <a:xfrm>
            <a:off x="5782325" y="2030035"/>
            <a:ext cx="1296140" cy="443883"/>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Unicode MS" panose="020B0604020202020204" pitchFamily="34" charset="-122"/>
                <a:ea typeface="Arial Unicode MS" panose="020B0604020202020204" pitchFamily="34" charset="-122"/>
              </a:rPr>
              <a:t>内部转换</a:t>
            </a:r>
          </a:p>
        </p:txBody>
      </p:sp>
      <p:sp>
        <p:nvSpPr>
          <p:cNvPr id="10" name="矩形 9">
            <a:extLst>
              <a:ext uri="{FF2B5EF4-FFF2-40B4-BE49-F238E27FC236}">
                <a16:creationId xmlns:a16="http://schemas.microsoft.com/office/drawing/2014/main" id="{38AE4E68-40C7-4A93-A166-FBF61165E56F}"/>
              </a:ext>
            </a:extLst>
          </p:cNvPr>
          <p:cNvSpPr/>
          <p:nvPr/>
        </p:nvSpPr>
        <p:spPr>
          <a:xfrm>
            <a:off x="5779364" y="3160459"/>
            <a:ext cx="1296140" cy="443883"/>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Unicode MS" panose="020B0604020202020204" pitchFamily="34" charset="-122"/>
                <a:ea typeface="Arial Unicode MS" panose="020B0604020202020204" pitchFamily="34" charset="-122"/>
              </a:rPr>
              <a:t>源状态</a:t>
            </a:r>
          </a:p>
        </p:txBody>
      </p:sp>
      <p:sp>
        <p:nvSpPr>
          <p:cNvPr id="11" name="矩形 10">
            <a:extLst>
              <a:ext uri="{FF2B5EF4-FFF2-40B4-BE49-F238E27FC236}">
                <a16:creationId xmlns:a16="http://schemas.microsoft.com/office/drawing/2014/main" id="{8B2C4EC5-CF5D-450D-B02B-714EF6511021}"/>
              </a:ext>
            </a:extLst>
          </p:cNvPr>
          <p:cNvSpPr/>
          <p:nvPr/>
        </p:nvSpPr>
        <p:spPr>
          <a:xfrm>
            <a:off x="5791203" y="3836642"/>
            <a:ext cx="1296140" cy="443883"/>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Unicode MS" panose="020B0604020202020204" pitchFamily="34" charset="-122"/>
                <a:ea typeface="Arial Unicode MS" panose="020B0604020202020204" pitchFamily="34" charset="-122"/>
              </a:rPr>
              <a:t>触发状态</a:t>
            </a:r>
          </a:p>
        </p:txBody>
      </p:sp>
      <p:sp>
        <p:nvSpPr>
          <p:cNvPr id="12" name="矩形 11">
            <a:extLst>
              <a:ext uri="{FF2B5EF4-FFF2-40B4-BE49-F238E27FC236}">
                <a16:creationId xmlns:a16="http://schemas.microsoft.com/office/drawing/2014/main" id="{751885B9-D244-462C-B54B-15D7D42F0BA2}"/>
              </a:ext>
            </a:extLst>
          </p:cNvPr>
          <p:cNvSpPr/>
          <p:nvPr/>
        </p:nvSpPr>
        <p:spPr>
          <a:xfrm>
            <a:off x="5779364" y="4512825"/>
            <a:ext cx="1296140" cy="443883"/>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Unicode MS" panose="020B0604020202020204" pitchFamily="34" charset="-122"/>
                <a:ea typeface="Arial Unicode MS" panose="020B0604020202020204" pitchFamily="34" charset="-122"/>
              </a:rPr>
              <a:t>监护条件</a:t>
            </a:r>
          </a:p>
        </p:txBody>
      </p:sp>
      <p:sp>
        <p:nvSpPr>
          <p:cNvPr id="13" name="矩形 12">
            <a:extLst>
              <a:ext uri="{FF2B5EF4-FFF2-40B4-BE49-F238E27FC236}">
                <a16:creationId xmlns:a16="http://schemas.microsoft.com/office/drawing/2014/main" id="{9ACC9EC5-6C14-4EA0-A483-99BCB3643B1B}"/>
              </a:ext>
            </a:extLst>
          </p:cNvPr>
          <p:cNvSpPr/>
          <p:nvPr/>
        </p:nvSpPr>
        <p:spPr>
          <a:xfrm>
            <a:off x="5791203" y="5189008"/>
            <a:ext cx="1296140" cy="443883"/>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Unicode MS" panose="020B0604020202020204" pitchFamily="34" charset="-122"/>
                <a:ea typeface="Arial Unicode MS" panose="020B0604020202020204" pitchFamily="34" charset="-122"/>
              </a:rPr>
              <a:t>动作</a:t>
            </a:r>
          </a:p>
        </p:txBody>
      </p:sp>
      <p:sp>
        <p:nvSpPr>
          <p:cNvPr id="14" name="矩形 13">
            <a:extLst>
              <a:ext uri="{FF2B5EF4-FFF2-40B4-BE49-F238E27FC236}">
                <a16:creationId xmlns:a16="http://schemas.microsoft.com/office/drawing/2014/main" id="{742AEE4F-FDA6-47F9-B900-7B90F93A0F9F}"/>
              </a:ext>
            </a:extLst>
          </p:cNvPr>
          <p:cNvSpPr/>
          <p:nvPr/>
        </p:nvSpPr>
        <p:spPr>
          <a:xfrm>
            <a:off x="5791203" y="5840031"/>
            <a:ext cx="1296140" cy="443883"/>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Unicode MS" panose="020B0604020202020204" pitchFamily="34" charset="-122"/>
                <a:ea typeface="Arial Unicode MS" panose="020B0604020202020204" pitchFamily="34" charset="-122"/>
              </a:rPr>
              <a:t>目标状态</a:t>
            </a:r>
          </a:p>
        </p:txBody>
      </p:sp>
      <p:cxnSp>
        <p:nvCxnSpPr>
          <p:cNvPr id="16" name="直接箭头连接符 15">
            <a:extLst>
              <a:ext uri="{FF2B5EF4-FFF2-40B4-BE49-F238E27FC236}">
                <a16:creationId xmlns:a16="http://schemas.microsoft.com/office/drawing/2014/main" id="{EB2F00A5-7222-4E5A-9AEA-243BA7D5A1A5}"/>
              </a:ext>
            </a:extLst>
          </p:cNvPr>
          <p:cNvCxnSpPr>
            <a:stCxn id="7" idx="1"/>
          </p:cNvCxnSpPr>
          <p:nvPr/>
        </p:nvCxnSpPr>
        <p:spPr>
          <a:xfrm flipH="1">
            <a:off x="2814221" y="899611"/>
            <a:ext cx="2965143" cy="1130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4F5DC1B1-E357-4759-92B9-2D6FFABFE12A}"/>
              </a:ext>
            </a:extLst>
          </p:cNvPr>
          <p:cNvCxnSpPr>
            <a:stCxn id="8" idx="1"/>
          </p:cNvCxnSpPr>
          <p:nvPr/>
        </p:nvCxnSpPr>
        <p:spPr>
          <a:xfrm flipH="1" flipV="1">
            <a:off x="2707689" y="1260629"/>
            <a:ext cx="3071675" cy="315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FEB9B961-B14D-4B1E-957F-12A8179A4046}"/>
              </a:ext>
            </a:extLst>
          </p:cNvPr>
          <p:cNvCxnSpPr>
            <a:stCxn id="9" idx="1"/>
          </p:cNvCxnSpPr>
          <p:nvPr/>
        </p:nvCxnSpPr>
        <p:spPr>
          <a:xfrm flipH="1">
            <a:off x="5442012" y="2251977"/>
            <a:ext cx="340313" cy="12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43058A32-8BCC-4602-93EB-37D4E4452745}"/>
              </a:ext>
            </a:extLst>
          </p:cNvPr>
          <p:cNvCxnSpPr>
            <a:stCxn id="10" idx="1"/>
          </p:cNvCxnSpPr>
          <p:nvPr/>
        </p:nvCxnSpPr>
        <p:spPr>
          <a:xfrm flipH="1" flipV="1">
            <a:off x="3107184" y="2373305"/>
            <a:ext cx="2672180" cy="1009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4A70E87A-8675-4CFB-B739-7B4A61A47ABE}"/>
              </a:ext>
            </a:extLst>
          </p:cNvPr>
          <p:cNvCxnSpPr>
            <a:stCxn id="11" idx="1"/>
          </p:cNvCxnSpPr>
          <p:nvPr/>
        </p:nvCxnSpPr>
        <p:spPr>
          <a:xfrm flipH="1" flipV="1">
            <a:off x="3107184" y="3000652"/>
            <a:ext cx="2684019" cy="1057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49069498-7566-4FC8-9C06-5354425DBB8F}"/>
              </a:ext>
            </a:extLst>
          </p:cNvPr>
          <p:cNvCxnSpPr>
            <a:cxnSpLocks/>
            <a:stCxn id="12" idx="1"/>
          </p:cNvCxnSpPr>
          <p:nvPr/>
        </p:nvCxnSpPr>
        <p:spPr>
          <a:xfrm flipH="1" flipV="1">
            <a:off x="2325950" y="4419602"/>
            <a:ext cx="3453414" cy="315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D50BDE4-1267-49DA-9BEB-8661B5A4DD35}"/>
              </a:ext>
            </a:extLst>
          </p:cNvPr>
          <p:cNvCxnSpPr>
            <a:stCxn id="13" idx="1"/>
          </p:cNvCxnSpPr>
          <p:nvPr/>
        </p:nvCxnSpPr>
        <p:spPr>
          <a:xfrm flipH="1" flipV="1">
            <a:off x="1109709" y="4151807"/>
            <a:ext cx="4681494" cy="1259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2C369CE-A7AF-47ED-B754-289D088A7496}"/>
              </a:ext>
            </a:extLst>
          </p:cNvPr>
          <p:cNvCxnSpPr>
            <a:stCxn id="14" idx="1"/>
          </p:cNvCxnSpPr>
          <p:nvPr/>
        </p:nvCxnSpPr>
        <p:spPr>
          <a:xfrm flipH="1" flipV="1">
            <a:off x="3107184" y="5761608"/>
            <a:ext cx="2684019" cy="3003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E02B2285-A9AC-4002-AD11-D532533459B2}"/>
              </a:ext>
            </a:extLst>
          </p:cNvPr>
          <p:cNvSpPr/>
          <p:nvPr/>
        </p:nvSpPr>
        <p:spPr>
          <a:xfrm>
            <a:off x="8248836" y="1038687"/>
            <a:ext cx="1296140" cy="443883"/>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Unicode MS" panose="020B0604020202020204" pitchFamily="34" charset="-122"/>
                <a:ea typeface="Arial Unicode MS" panose="020B0604020202020204" pitchFamily="34" charset="-122"/>
              </a:rPr>
              <a:t>子状态</a:t>
            </a:r>
          </a:p>
        </p:txBody>
      </p:sp>
      <p:sp>
        <p:nvSpPr>
          <p:cNvPr id="34" name="矩形 33">
            <a:extLst>
              <a:ext uri="{FF2B5EF4-FFF2-40B4-BE49-F238E27FC236}">
                <a16:creationId xmlns:a16="http://schemas.microsoft.com/office/drawing/2014/main" id="{849F560A-9E4E-41CC-AECA-DAF7EEA7E536}"/>
              </a:ext>
            </a:extLst>
          </p:cNvPr>
          <p:cNvSpPr/>
          <p:nvPr/>
        </p:nvSpPr>
        <p:spPr>
          <a:xfrm>
            <a:off x="9882328" y="1038687"/>
            <a:ext cx="1296140" cy="443883"/>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Unicode MS" panose="020B0604020202020204" pitchFamily="34" charset="-122"/>
                <a:ea typeface="Arial Unicode MS" panose="020B0604020202020204" pitchFamily="34" charset="-122"/>
              </a:rPr>
              <a:t>延迟事件</a:t>
            </a:r>
          </a:p>
        </p:txBody>
      </p:sp>
      <p:pic>
        <p:nvPicPr>
          <p:cNvPr id="38" name="图片 37">
            <a:extLst>
              <a:ext uri="{FF2B5EF4-FFF2-40B4-BE49-F238E27FC236}">
                <a16:creationId xmlns:a16="http://schemas.microsoft.com/office/drawing/2014/main" id="{1D3055EE-E697-4407-8658-9F126DCA48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6534" y="1756784"/>
            <a:ext cx="4385976" cy="1625616"/>
          </a:xfrm>
          <a:prstGeom prst="rect">
            <a:avLst/>
          </a:prstGeom>
        </p:spPr>
      </p:pic>
      <p:pic>
        <p:nvPicPr>
          <p:cNvPr id="40" name="图片 39">
            <a:extLst>
              <a:ext uri="{FF2B5EF4-FFF2-40B4-BE49-F238E27FC236}">
                <a16:creationId xmlns:a16="http://schemas.microsoft.com/office/drawing/2014/main" id="{1C22C375-C63B-404A-8B64-D427A72FCC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6534" y="3752477"/>
            <a:ext cx="4578813" cy="2674955"/>
          </a:xfrm>
          <a:prstGeom prst="rect">
            <a:avLst/>
          </a:prstGeom>
        </p:spPr>
      </p:pic>
    </p:spTree>
    <p:extLst>
      <p:ext uri="{BB962C8B-B14F-4D97-AF65-F5344CB8AC3E}">
        <p14:creationId xmlns:p14="http://schemas.microsoft.com/office/powerpoint/2010/main" val="4210812601"/>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4.1.2</a:t>
            </a:r>
            <a:r>
              <a:rPr lang="zh-CN" altLang="en-US" dirty="0"/>
              <a:t>用例</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712902" y="1505113"/>
            <a:ext cx="10766196" cy="2577789"/>
          </a:xfrm>
        </p:spPr>
        <p:style>
          <a:lnRef idx="1">
            <a:schemeClr val="accent3"/>
          </a:lnRef>
          <a:fillRef idx="2">
            <a:schemeClr val="accent3"/>
          </a:fillRef>
          <a:effectRef idx="1">
            <a:schemeClr val="accent3"/>
          </a:effectRef>
          <a:fontRef idx="minor">
            <a:schemeClr val="dk1"/>
          </a:fontRef>
        </p:style>
        <p:txBody>
          <a:bodyPr>
            <a:normAutofit/>
          </a:bodyPr>
          <a:lstStyle/>
          <a:p>
            <a:r>
              <a:rPr lang="zh-CN" altLang="en-US" dirty="0">
                <a:latin typeface="等线" panose="02010600030101010101" pitchFamily="2" charset="-122"/>
                <a:ea typeface="等线" panose="02010600030101010101" pitchFamily="2" charset="-122"/>
              </a:rPr>
              <a:t>用例是代表系统中各个项目相关人员之间根据系统的行为所达成的契约。用例描述了在不同条件下，针对某一项目相关人员的请求，系统对其做出的响应。也就是说用例指的是</a:t>
            </a:r>
            <a:r>
              <a:rPr lang="zh-CN" altLang="en-US" dirty="0">
                <a:solidFill>
                  <a:srgbClr val="FF0000"/>
                </a:solidFill>
                <a:latin typeface="等线" panose="02010600030101010101" pitchFamily="2" charset="-122"/>
                <a:ea typeface="等线" panose="02010600030101010101" pitchFamily="2" charset="-122"/>
              </a:rPr>
              <a:t>对一组动作的描述</a:t>
            </a:r>
            <a:r>
              <a:rPr lang="zh-CN" altLang="en-US" dirty="0">
                <a:latin typeface="等线" panose="02010600030101010101" pitchFamily="2" charset="-122"/>
                <a:ea typeface="等线" panose="02010600030101010101" pitchFamily="2" charset="-122"/>
              </a:rPr>
              <a:t>，系统通过执行这些动作将对用例的参与者产生可以看到的结果，用来描述参与者可以感受到的系统服务或功能。</a:t>
            </a:r>
            <a:endParaRPr lang="en-US" altLang="zh-CN" dirty="0">
              <a:latin typeface="等线" panose="02010600030101010101" pitchFamily="2" charset="-122"/>
              <a:ea typeface="等线" panose="02010600030101010101" pitchFamily="2" charset="-122"/>
            </a:endParaRPr>
          </a:p>
          <a:p>
            <a:r>
              <a:rPr lang="zh-CN" altLang="en-US" dirty="0">
                <a:latin typeface="等线" panose="02010600030101010101" pitchFamily="2" charset="-122"/>
                <a:ea typeface="等线" panose="02010600030101010101" pitchFamily="2" charset="-122"/>
              </a:rPr>
              <a:t>用例在</a:t>
            </a:r>
            <a:r>
              <a:rPr lang="en-US" altLang="zh-CN" dirty="0">
                <a:latin typeface="等线" panose="02010600030101010101" pitchFamily="2" charset="-122"/>
                <a:ea typeface="等线" panose="02010600030101010101" pitchFamily="2" charset="-122"/>
              </a:rPr>
              <a:t>UML</a:t>
            </a:r>
            <a:r>
              <a:rPr lang="zh-CN" altLang="en-US" dirty="0">
                <a:latin typeface="等线" panose="02010600030101010101" pitchFamily="2" charset="-122"/>
                <a:ea typeface="等线" panose="02010600030101010101" pitchFamily="2" charset="-122"/>
              </a:rPr>
              <a:t>中通常用一个椭圆图形符号来表示，如图所示。</a:t>
            </a:r>
          </a:p>
        </p:txBody>
      </p:sp>
      <p:pic>
        <p:nvPicPr>
          <p:cNvPr id="5" name="图片 4">
            <a:extLst>
              <a:ext uri="{FF2B5EF4-FFF2-40B4-BE49-F238E27FC236}">
                <a16:creationId xmlns:a16="http://schemas.microsoft.com/office/drawing/2014/main" id="{98A9EDCC-36F0-4273-A849-D1B4D2F61FB0}"/>
              </a:ext>
            </a:extLst>
          </p:cNvPr>
          <p:cNvPicPr>
            <a:picLocks noChangeAspect="1"/>
          </p:cNvPicPr>
          <p:nvPr/>
        </p:nvPicPr>
        <p:blipFill>
          <a:blip r:embed="rId2"/>
          <a:stretch>
            <a:fillRect/>
          </a:stretch>
        </p:blipFill>
        <p:spPr>
          <a:xfrm>
            <a:off x="4600418" y="4202438"/>
            <a:ext cx="3673626" cy="2040903"/>
          </a:xfrm>
          <a:prstGeom prst="rect">
            <a:avLst/>
          </a:prstGeom>
        </p:spPr>
      </p:pic>
    </p:spTree>
    <p:extLst>
      <p:ext uri="{BB962C8B-B14F-4D97-AF65-F5344CB8AC3E}">
        <p14:creationId xmlns:p14="http://schemas.microsoft.com/office/powerpoint/2010/main" val="57477895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单圆角 12">
            <a:extLst>
              <a:ext uri="{FF2B5EF4-FFF2-40B4-BE49-F238E27FC236}">
                <a16:creationId xmlns:a16="http://schemas.microsoft.com/office/drawing/2014/main" id="{687E2070-70A3-4F86-920E-5A6A87F6DCA3}"/>
              </a:ext>
            </a:extLst>
          </p:cNvPr>
          <p:cNvSpPr/>
          <p:nvPr/>
        </p:nvSpPr>
        <p:spPr>
          <a:xfrm>
            <a:off x="385440" y="869742"/>
            <a:ext cx="4843508" cy="2547891"/>
          </a:xfrm>
          <a:prstGeom prst="round1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12" name="矩形: 单圆角 11">
            <a:extLst>
              <a:ext uri="{FF2B5EF4-FFF2-40B4-BE49-F238E27FC236}">
                <a16:creationId xmlns:a16="http://schemas.microsoft.com/office/drawing/2014/main" id="{11DC6DC5-36A5-46DE-BEC7-6EB40880F236}"/>
              </a:ext>
            </a:extLst>
          </p:cNvPr>
          <p:cNvSpPr/>
          <p:nvPr/>
        </p:nvSpPr>
        <p:spPr>
          <a:xfrm>
            <a:off x="385440" y="3506680"/>
            <a:ext cx="4843508" cy="2547891"/>
          </a:xfrm>
          <a:prstGeom prst="round1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11" name="矩形 10">
            <a:extLst>
              <a:ext uri="{FF2B5EF4-FFF2-40B4-BE49-F238E27FC236}">
                <a16:creationId xmlns:a16="http://schemas.microsoft.com/office/drawing/2014/main" id="{45F55EF3-7EE6-4AFD-B241-371F24485C57}"/>
              </a:ext>
            </a:extLst>
          </p:cNvPr>
          <p:cNvSpPr/>
          <p:nvPr/>
        </p:nvSpPr>
        <p:spPr>
          <a:xfrm>
            <a:off x="6232124" y="176334"/>
            <a:ext cx="5689846" cy="658845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2" name="标题 1">
            <a:extLst>
              <a:ext uri="{FF2B5EF4-FFF2-40B4-BE49-F238E27FC236}">
                <a16:creationId xmlns:a16="http://schemas.microsoft.com/office/drawing/2014/main" id="{A5DD09B3-3409-44BE-A1F6-71C646711E10}"/>
              </a:ext>
            </a:extLst>
          </p:cNvPr>
          <p:cNvSpPr>
            <a:spLocks noGrp="1"/>
          </p:cNvSpPr>
          <p:nvPr>
            <p:ph type="title"/>
          </p:nvPr>
        </p:nvSpPr>
        <p:spPr>
          <a:xfrm>
            <a:off x="270030" y="143184"/>
            <a:ext cx="5083206" cy="904382"/>
          </a:xfrm>
        </p:spPr>
        <p:txBody>
          <a:bodyPr>
            <a:normAutofit/>
          </a:bodyPr>
          <a:lstStyle/>
          <a:p>
            <a:r>
              <a:rPr lang="zh-CN" altLang="en-US" sz="3200" dirty="0"/>
              <a:t>状态机图的建模技术及应用</a:t>
            </a:r>
          </a:p>
        </p:txBody>
      </p:sp>
      <p:sp>
        <p:nvSpPr>
          <p:cNvPr id="4" name="文本框 3">
            <a:extLst>
              <a:ext uri="{FF2B5EF4-FFF2-40B4-BE49-F238E27FC236}">
                <a16:creationId xmlns:a16="http://schemas.microsoft.com/office/drawing/2014/main" id="{57C1414F-412A-4CC9-9FE6-0ECDFA4E6393}"/>
              </a:ext>
            </a:extLst>
          </p:cNvPr>
          <p:cNvSpPr txBox="1"/>
          <p:nvPr/>
        </p:nvSpPr>
        <p:spPr>
          <a:xfrm>
            <a:off x="639192" y="1047566"/>
            <a:ext cx="3870664" cy="646331"/>
          </a:xfrm>
          <a:prstGeom prst="rect">
            <a:avLst/>
          </a:prstGeom>
          <a:noFill/>
        </p:spPr>
        <p:txBody>
          <a:bodyPr wrap="square" rtlCol="0">
            <a:spAutoFit/>
          </a:bodyPr>
          <a:lstStyle/>
          <a:p>
            <a:r>
              <a:rPr lang="zh-CN" altLang="en-US" dirty="0">
                <a:latin typeface="Arial Unicode MS" panose="020B0604020202020204" pitchFamily="34" charset="-122"/>
                <a:ea typeface="Arial Unicode MS" panose="020B0604020202020204" pitchFamily="34" charset="-122"/>
              </a:rPr>
              <a:t>状态机图用于对系统的动态方面建模，最常见的是对反应型对象，其</a:t>
            </a:r>
            <a:r>
              <a:rPr lang="zh-CN" altLang="en-US" dirty="0">
                <a:solidFill>
                  <a:srgbClr val="FF0000"/>
                </a:solidFill>
                <a:latin typeface="Arial Unicode MS" panose="020B0604020202020204" pitchFamily="34" charset="-122"/>
                <a:ea typeface="Arial Unicode MS" panose="020B0604020202020204" pitchFamily="34" charset="-122"/>
              </a:rPr>
              <a:t>特点</a:t>
            </a:r>
            <a:r>
              <a:rPr lang="zh-CN" altLang="en-US" dirty="0">
                <a:latin typeface="Arial Unicode MS" panose="020B0604020202020204" pitchFamily="34" charset="-122"/>
                <a:ea typeface="Arial Unicode MS" panose="020B0604020202020204" pitchFamily="34" charset="-122"/>
              </a:rPr>
              <a:t>为：</a:t>
            </a:r>
          </a:p>
        </p:txBody>
      </p:sp>
      <p:sp>
        <p:nvSpPr>
          <p:cNvPr id="5" name="文本框 4">
            <a:extLst>
              <a:ext uri="{FF2B5EF4-FFF2-40B4-BE49-F238E27FC236}">
                <a16:creationId xmlns:a16="http://schemas.microsoft.com/office/drawing/2014/main" id="{79C23A8A-C224-4395-A120-E33DF97B8F3F}"/>
              </a:ext>
            </a:extLst>
          </p:cNvPr>
          <p:cNvSpPr txBox="1"/>
          <p:nvPr/>
        </p:nvSpPr>
        <p:spPr>
          <a:xfrm>
            <a:off x="825623" y="1935332"/>
            <a:ext cx="3524435" cy="1200329"/>
          </a:xfrm>
          <a:prstGeom prst="rect">
            <a:avLst/>
          </a:prstGeom>
          <a:noFill/>
        </p:spPr>
        <p:txBody>
          <a:bodyPr wrap="square" rtlCol="0">
            <a:spAutoFit/>
          </a:bodyPr>
          <a:lstStyle/>
          <a:p>
            <a:r>
              <a:rPr lang="en-US" altLang="zh-CN" dirty="0">
                <a:latin typeface="Arial Unicode MS" panose="020B0604020202020204" pitchFamily="34" charset="-122"/>
                <a:ea typeface="Arial Unicode MS" panose="020B0604020202020204" pitchFamily="34" charset="-122"/>
              </a:rPr>
              <a:t>1</a:t>
            </a:r>
            <a:r>
              <a:rPr lang="zh-CN" altLang="en-US" dirty="0">
                <a:latin typeface="Arial Unicode MS" panose="020B0604020202020204" pitchFamily="34" charset="-122"/>
                <a:ea typeface="Arial Unicode MS" panose="020B0604020202020204" pitchFamily="34" charset="-122"/>
              </a:rPr>
              <a:t>）响应外部事件</a:t>
            </a:r>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2</a:t>
            </a:r>
            <a:r>
              <a:rPr lang="zh-CN" altLang="en-US" dirty="0">
                <a:latin typeface="Arial Unicode MS" panose="020B0604020202020204" pitchFamily="34" charset="-122"/>
                <a:ea typeface="Arial Unicode MS" panose="020B0604020202020204" pitchFamily="34" charset="-122"/>
              </a:rPr>
              <a:t>）具有清晰的生命期</a:t>
            </a:r>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3</a:t>
            </a:r>
            <a:r>
              <a:rPr lang="zh-CN" altLang="en-US" dirty="0">
                <a:latin typeface="Arial Unicode MS" panose="020B0604020202020204" pitchFamily="34" charset="-122"/>
                <a:ea typeface="Arial Unicode MS" panose="020B0604020202020204" pitchFamily="34" charset="-122"/>
              </a:rPr>
              <a:t>）当前和过去的行为存在依赖</a:t>
            </a:r>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4</a:t>
            </a:r>
            <a:r>
              <a:rPr lang="zh-CN" altLang="en-US" dirty="0">
                <a:latin typeface="Arial Unicode MS" panose="020B0604020202020204" pitchFamily="34" charset="-122"/>
                <a:ea typeface="Arial Unicode MS" panose="020B0604020202020204" pitchFamily="34" charset="-122"/>
              </a:rPr>
              <a:t>）完成反应后，变回空闲</a:t>
            </a:r>
          </a:p>
        </p:txBody>
      </p:sp>
      <p:sp>
        <p:nvSpPr>
          <p:cNvPr id="6" name="文本框 5">
            <a:extLst>
              <a:ext uri="{FF2B5EF4-FFF2-40B4-BE49-F238E27FC236}">
                <a16:creationId xmlns:a16="http://schemas.microsoft.com/office/drawing/2014/main" id="{155FD7AB-871C-4317-8435-DCE1CA254AE5}"/>
              </a:ext>
            </a:extLst>
          </p:cNvPr>
          <p:cNvSpPr txBox="1"/>
          <p:nvPr/>
        </p:nvSpPr>
        <p:spPr>
          <a:xfrm>
            <a:off x="6681927" y="176334"/>
            <a:ext cx="4208016" cy="369332"/>
          </a:xfrm>
          <a:prstGeom prst="rect">
            <a:avLst/>
          </a:prstGeom>
          <a:noFill/>
        </p:spPr>
        <p:txBody>
          <a:bodyPr wrap="square" rtlCol="0">
            <a:spAutoFit/>
          </a:bodyPr>
          <a:lstStyle/>
          <a:p>
            <a:r>
              <a:rPr lang="zh-CN" altLang="en-US" dirty="0">
                <a:latin typeface="Arial Unicode MS" panose="020B0604020202020204" pitchFamily="34" charset="-122"/>
                <a:ea typeface="Arial Unicode MS" panose="020B0604020202020204" pitchFamily="34" charset="-122"/>
              </a:rPr>
              <a:t>使用状态机图建模时，因遵循以下</a:t>
            </a:r>
            <a:r>
              <a:rPr lang="zh-CN" altLang="en-US" dirty="0">
                <a:solidFill>
                  <a:srgbClr val="FF0000"/>
                </a:solidFill>
                <a:latin typeface="Arial Unicode MS" panose="020B0604020202020204" pitchFamily="34" charset="-122"/>
                <a:ea typeface="Arial Unicode MS" panose="020B0604020202020204" pitchFamily="34" charset="-122"/>
              </a:rPr>
              <a:t>策略</a:t>
            </a:r>
          </a:p>
        </p:txBody>
      </p:sp>
      <p:sp>
        <p:nvSpPr>
          <p:cNvPr id="7" name="文本框 6">
            <a:extLst>
              <a:ext uri="{FF2B5EF4-FFF2-40B4-BE49-F238E27FC236}">
                <a16:creationId xmlns:a16="http://schemas.microsoft.com/office/drawing/2014/main" id="{2C83024A-1570-4C73-A289-852215BF5995}"/>
              </a:ext>
            </a:extLst>
          </p:cNvPr>
          <p:cNvSpPr txBox="1"/>
          <p:nvPr/>
        </p:nvSpPr>
        <p:spPr>
          <a:xfrm>
            <a:off x="6681927" y="720700"/>
            <a:ext cx="4870881" cy="5909310"/>
          </a:xfrm>
          <a:prstGeom prst="rect">
            <a:avLst/>
          </a:prstGeom>
          <a:noFill/>
        </p:spPr>
        <p:txBody>
          <a:bodyPr wrap="square" rtlCol="0">
            <a:spAutoFit/>
          </a:bodyPr>
          <a:lstStyle/>
          <a:p>
            <a:r>
              <a:rPr lang="en-US" altLang="zh-CN" dirty="0">
                <a:latin typeface="Arial Unicode MS" panose="020B0604020202020204" pitchFamily="34" charset="-122"/>
                <a:ea typeface="Arial Unicode MS" panose="020B0604020202020204" pitchFamily="34" charset="-122"/>
              </a:rPr>
              <a:t>1</a:t>
            </a:r>
            <a:r>
              <a:rPr lang="zh-CN" altLang="en-US" dirty="0">
                <a:latin typeface="Arial Unicode MS" panose="020B0604020202020204" pitchFamily="34" charset="-122"/>
                <a:ea typeface="Arial Unicode MS" panose="020B0604020202020204" pitchFamily="34" charset="-122"/>
              </a:rPr>
              <a:t>）选择状态机的语境</a:t>
            </a:r>
            <a:endParaRPr lang="en-US" altLang="zh-CN" dirty="0">
              <a:latin typeface="Arial Unicode MS" panose="020B0604020202020204" pitchFamily="34" charset="-122"/>
              <a:ea typeface="Arial Unicode MS" panose="020B0604020202020204" pitchFamily="34" charset="-122"/>
            </a:endParaRPr>
          </a:p>
          <a:p>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2</a:t>
            </a:r>
            <a:r>
              <a:rPr lang="zh-CN" altLang="en-US" dirty="0">
                <a:latin typeface="Arial Unicode MS" panose="020B0604020202020204" pitchFamily="34" charset="-122"/>
                <a:ea typeface="Arial Unicode MS" panose="020B0604020202020204" pitchFamily="34" charset="-122"/>
              </a:rPr>
              <a:t>）选择状态的初态和终态</a:t>
            </a:r>
            <a:endParaRPr lang="en-US" altLang="zh-CN" dirty="0">
              <a:latin typeface="Arial Unicode MS" panose="020B0604020202020204" pitchFamily="34" charset="-122"/>
              <a:ea typeface="Arial Unicode MS" panose="020B0604020202020204" pitchFamily="34" charset="-122"/>
            </a:endParaRPr>
          </a:p>
          <a:p>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3</a:t>
            </a:r>
            <a:r>
              <a:rPr lang="zh-CN" altLang="en-US" dirty="0">
                <a:latin typeface="Arial Unicode MS" panose="020B0604020202020204" pitchFamily="34" charset="-122"/>
                <a:ea typeface="Arial Unicode MS" panose="020B0604020202020204" pitchFamily="34" charset="-122"/>
              </a:rPr>
              <a:t>）考虑存在一段时间的条件，以及稳定状态和子状态</a:t>
            </a:r>
            <a:endParaRPr lang="en-US" altLang="zh-CN" dirty="0">
              <a:latin typeface="Arial Unicode MS" panose="020B0604020202020204" pitchFamily="34" charset="-122"/>
              <a:ea typeface="Arial Unicode MS" panose="020B0604020202020204" pitchFamily="34" charset="-122"/>
            </a:endParaRPr>
          </a:p>
          <a:p>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4</a:t>
            </a:r>
            <a:r>
              <a:rPr lang="zh-CN" altLang="en-US" dirty="0">
                <a:latin typeface="Arial Unicode MS" panose="020B0604020202020204" pitchFamily="34" charset="-122"/>
                <a:ea typeface="Arial Unicode MS" panose="020B0604020202020204" pitchFamily="34" charset="-122"/>
              </a:rPr>
              <a:t>）决定稳定状态的顺序</a:t>
            </a:r>
            <a:endParaRPr lang="en-US" altLang="zh-CN" dirty="0">
              <a:latin typeface="Arial Unicode MS" panose="020B0604020202020204" pitchFamily="34" charset="-122"/>
              <a:ea typeface="Arial Unicode MS" panose="020B0604020202020204" pitchFamily="34" charset="-122"/>
            </a:endParaRPr>
          </a:p>
          <a:p>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5</a:t>
            </a:r>
            <a:r>
              <a:rPr lang="zh-CN" altLang="en-US" dirty="0">
                <a:latin typeface="Arial Unicode MS" panose="020B0604020202020204" pitchFamily="34" charset="-122"/>
                <a:ea typeface="Arial Unicode MS" panose="020B0604020202020204" pitchFamily="34" charset="-122"/>
              </a:rPr>
              <a:t>）决定转换事件和触发者</a:t>
            </a:r>
            <a:endParaRPr lang="en-US" altLang="zh-CN" dirty="0">
              <a:latin typeface="Arial Unicode MS" panose="020B0604020202020204" pitchFamily="34" charset="-122"/>
              <a:ea typeface="Arial Unicode MS" panose="020B0604020202020204" pitchFamily="34" charset="-122"/>
            </a:endParaRPr>
          </a:p>
          <a:p>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6</a:t>
            </a:r>
            <a:r>
              <a:rPr lang="zh-CN" altLang="en-US" dirty="0">
                <a:latin typeface="Arial Unicode MS" panose="020B0604020202020204" pitchFamily="34" charset="-122"/>
                <a:ea typeface="Arial Unicode MS" panose="020B0604020202020204" pitchFamily="34" charset="-122"/>
              </a:rPr>
              <a:t>）将动作附加到转换上、状态上</a:t>
            </a:r>
            <a:endParaRPr lang="en-US" altLang="zh-CN" dirty="0">
              <a:latin typeface="Arial Unicode MS" panose="020B0604020202020204" pitchFamily="34" charset="-122"/>
              <a:ea typeface="Arial Unicode MS" panose="020B0604020202020204" pitchFamily="34" charset="-122"/>
            </a:endParaRPr>
          </a:p>
          <a:p>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7</a:t>
            </a:r>
            <a:r>
              <a:rPr lang="zh-CN" altLang="en-US" dirty="0">
                <a:latin typeface="Arial Unicode MS" panose="020B0604020202020204" pitchFamily="34" charset="-122"/>
                <a:ea typeface="Arial Unicode MS" panose="020B0604020202020204" pitchFamily="34" charset="-122"/>
              </a:rPr>
              <a:t>）考虑使用子状态、分支、汇合、历史状态来简化状态机图</a:t>
            </a:r>
            <a:endParaRPr lang="en-US" altLang="zh-CN" dirty="0">
              <a:latin typeface="Arial Unicode MS" panose="020B0604020202020204" pitchFamily="34" charset="-122"/>
              <a:ea typeface="Arial Unicode MS" panose="020B0604020202020204" pitchFamily="34" charset="-122"/>
            </a:endParaRPr>
          </a:p>
          <a:p>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8</a:t>
            </a:r>
            <a:r>
              <a:rPr lang="zh-CN" altLang="en-US" dirty="0">
                <a:latin typeface="Arial Unicode MS" panose="020B0604020202020204" pitchFamily="34" charset="-122"/>
                <a:ea typeface="Arial Unicode MS" panose="020B0604020202020204" pitchFamily="34" charset="-122"/>
              </a:rPr>
              <a:t>）核实事件的可达性</a:t>
            </a:r>
            <a:endParaRPr lang="en-US" altLang="zh-CN" dirty="0">
              <a:latin typeface="Arial Unicode MS" panose="020B0604020202020204" pitchFamily="34" charset="-122"/>
              <a:ea typeface="Arial Unicode MS" panose="020B0604020202020204" pitchFamily="34" charset="-122"/>
            </a:endParaRPr>
          </a:p>
          <a:p>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9</a:t>
            </a:r>
            <a:r>
              <a:rPr lang="zh-CN" altLang="en-US" dirty="0">
                <a:latin typeface="Arial Unicode MS" panose="020B0604020202020204" pitchFamily="34" charset="-122"/>
                <a:ea typeface="Arial Unicode MS" panose="020B0604020202020204" pitchFamily="34" charset="-122"/>
              </a:rPr>
              <a:t>）核实不存在死角状态</a:t>
            </a:r>
            <a:endParaRPr lang="en-US" altLang="zh-CN" dirty="0">
              <a:latin typeface="Arial Unicode MS" panose="020B0604020202020204" pitchFamily="34" charset="-122"/>
              <a:ea typeface="Arial Unicode MS" panose="020B0604020202020204" pitchFamily="34" charset="-122"/>
            </a:endParaRPr>
          </a:p>
          <a:p>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10</a:t>
            </a:r>
            <a:r>
              <a:rPr lang="zh-CN" altLang="en-US" dirty="0">
                <a:latin typeface="Arial Unicode MS" panose="020B0604020202020204" pitchFamily="34" charset="-122"/>
                <a:ea typeface="Arial Unicode MS" panose="020B0604020202020204" pitchFamily="34" charset="-122"/>
              </a:rPr>
              <a:t>）跟踪状态机，核对期望响应</a:t>
            </a:r>
          </a:p>
        </p:txBody>
      </p:sp>
      <p:sp>
        <p:nvSpPr>
          <p:cNvPr id="8" name="文本框 7">
            <a:extLst>
              <a:ext uri="{FF2B5EF4-FFF2-40B4-BE49-F238E27FC236}">
                <a16:creationId xmlns:a16="http://schemas.microsoft.com/office/drawing/2014/main" id="{961DF639-DABA-44DD-B0CC-694BB6218F1A}"/>
              </a:ext>
            </a:extLst>
          </p:cNvPr>
          <p:cNvSpPr txBox="1"/>
          <p:nvPr/>
        </p:nvSpPr>
        <p:spPr>
          <a:xfrm>
            <a:off x="754602" y="3675355"/>
            <a:ext cx="3755254" cy="369332"/>
          </a:xfrm>
          <a:prstGeom prst="rect">
            <a:avLst/>
          </a:prstGeom>
          <a:noFill/>
        </p:spPr>
        <p:txBody>
          <a:bodyPr wrap="square" rtlCol="0">
            <a:spAutoFit/>
          </a:bodyPr>
          <a:lstStyle/>
          <a:p>
            <a:r>
              <a:rPr lang="zh-CN" altLang="en-US" dirty="0">
                <a:latin typeface="Arial Unicode MS" panose="020B0604020202020204" pitchFamily="34" charset="-122"/>
                <a:ea typeface="Arial Unicode MS" panose="020B0604020202020204" pitchFamily="34" charset="-122"/>
              </a:rPr>
              <a:t>绘制状态机图的</a:t>
            </a:r>
            <a:r>
              <a:rPr lang="zh-CN" altLang="en-US" dirty="0">
                <a:solidFill>
                  <a:srgbClr val="FF0000"/>
                </a:solidFill>
                <a:latin typeface="Arial Unicode MS" panose="020B0604020202020204" pitchFamily="34" charset="-122"/>
                <a:ea typeface="Arial Unicode MS" panose="020B0604020202020204" pitchFamily="34" charset="-122"/>
              </a:rPr>
              <a:t>理想步骤</a:t>
            </a:r>
            <a:r>
              <a:rPr lang="zh-CN" altLang="en-US" dirty="0">
                <a:latin typeface="Arial Unicode MS" panose="020B0604020202020204" pitchFamily="34" charset="-122"/>
                <a:ea typeface="Arial Unicode MS" panose="020B0604020202020204" pitchFamily="34" charset="-122"/>
              </a:rPr>
              <a:t>：</a:t>
            </a:r>
          </a:p>
        </p:txBody>
      </p:sp>
      <p:sp>
        <p:nvSpPr>
          <p:cNvPr id="10" name="文本框 9">
            <a:extLst>
              <a:ext uri="{FF2B5EF4-FFF2-40B4-BE49-F238E27FC236}">
                <a16:creationId xmlns:a16="http://schemas.microsoft.com/office/drawing/2014/main" id="{3A6E73EE-7A73-41D5-A829-F6CA9ED58076}"/>
              </a:ext>
            </a:extLst>
          </p:cNvPr>
          <p:cNvSpPr txBox="1"/>
          <p:nvPr/>
        </p:nvSpPr>
        <p:spPr>
          <a:xfrm>
            <a:off x="754602" y="4518734"/>
            <a:ext cx="3950563" cy="1200329"/>
          </a:xfrm>
          <a:prstGeom prst="rect">
            <a:avLst/>
          </a:prstGeom>
          <a:noFill/>
        </p:spPr>
        <p:txBody>
          <a:bodyPr wrap="square" rtlCol="0">
            <a:spAutoFit/>
          </a:bodyPr>
          <a:lstStyle/>
          <a:p>
            <a:r>
              <a:rPr lang="en-US" altLang="zh-CN" dirty="0">
                <a:latin typeface="Arial Unicode MS" panose="020B0604020202020204" pitchFamily="34" charset="-122"/>
                <a:ea typeface="Arial Unicode MS" panose="020B0604020202020204" pitchFamily="34" charset="-122"/>
              </a:rPr>
              <a:t>1</a:t>
            </a:r>
            <a:r>
              <a:rPr lang="zh-CN" altLang="en-US" dirty="0">
                <a:latin typeface="Arial Unicode MS" panose="020B0604020202020204" pitchFamily="34" charset="-122"/>
                <a:ea typeface="Arial Unicode MS" panose="020B0604020202020204" pitchFamily="34" charset="-122"/>
              </a:rPr>
              <a:t>）寻找主要状态</a:t>
            </a:r>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2</a:t>
            </a:r>
            <a:r>
              <a:rPr lang="zh-CN" altLang="en-US" dirty="0">
                <a:latin typeface="Arial Unicode MS" panose="020B0604020202020204" pitchFamily="34" charset="-122"/>
                <a:ea typeface="Arial Unicode MS" panose="020B0604020202020204" pitchFamily="34" charset="-122"/>
              </a:rPr>
              <a:t>）确定状态间的转换</a:t>
            </a:r>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3</a:t>
            </a:r>
            <a:r>
              <a:rPr lang="zh-CN" altLang="en-US" dirty="0">
                <a:latin typeface="Arial Unicode MS" panose="020B0604020202020204" pitchFamily="34" charset="-122"/>
                <a:ea typeface="Arial Unicode MS" panose="020B0604020202020204" pitchFamily="34" charset="-122"/>
              </a:rPr>
              <a:t>）细化活动于转换</a:t>
            </a:r>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4</a:t>
            </a:r>
            <a:r>
              <a:rPr lang="zh-CN" altLang="en-US" dirty="0">
                <a:latin typeface="Arial Unicode MS" panose="020B0604020202020204" pitchFamily="34" charset="-122"/>
                <a:ea typeface="Arial Unicode MS" panose="020B0604020202020204" pitchFamily="34" charset="-122"/>
              </a:rPr>
              <a:t>）用复合状态展开细节</a:t>
            </a:r>
          </a:p>
        </p:txBody>
      </p:sp>
    </p:spTree>
    <p:extLst>
      <p:ext uri="{BB962C8B-B14F-4D97-AF65-F5344CB8AC3E}">
        <p14:creationId xmlns:p14="http://schemas.microsoft.com/office/powerpoint/2010/main" val="2423544618"/>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37C0DE45-96CA-40E4-BCCC-49206DF20ECD}"/>
              </a:ext>
            </a:extLst>
          </p:cNvPr>
          <p:cNvGraphicFramePr>
            <a:graphicFrameLocks noGrp="1"/>
          </p:cNvGraphicFramePr>
          <p:nvPr>
            <p:extLst>
              <p:ext uri="{D42A27DB-BD31-4B8C-83A1-F6EECF244321}">
                <p14:modId xmlns:p14="http://schemas.microsoft.com/office/powerpoint/2010/main" val="1445498511"/>
              </p:ext>
            </p:extLst>
          </p:nvPr>
        </p:nvGraphicFramePr>
        <p:xfrm>
          <a:off x="211824" y="1206490"/>
          <a:ext cx="5156881" cy="4089785"/>
        </p:xfrm>
        <a:graphic>
          <a:graphicData uri="http://schemas.openxmlformats.org/drawingml/2006/table">
            <a:tbl>
              <a:tblPr firstRow="1" firstCol="1" bandRow="1">
                <a:tableStyleId>{F5AB1C69-6EDB-4FF4-983F-18BD219EF322}</a:tableStyleId>
              </a:tblPr>
              <a:tblGrid>
                <a:gridCol w="1718753">
                  <a:extLst>
                    <a:ext uri="{9D8B030D-6E8A-4147-A177-3AD203B41FA5}">
                      <a16:colId xmlns:a16="http://schemas.microsoft.com/office/drawing/2014/main" val="417028364"/>
                    </a:ext>
                  </a:extLst>
                </a:gridCol>
                <a:gridCol w="1718753">
                  <a:extLst>
                    <a:ext uri="{9D8B030D-6E8A-4147-A177-3AD203B41FA5}">
                      <a16:colId xmlns:a16="http://schemas.microsoft.com/office/drawing/2014/main" val="3677333184"/>
                    </a:ext>
                  </a:extLst>
                </a:gridCol>
                <a:gridCol w="1719375">
                  <a:extLst>
                    <a:ext uri="{9D8B030D-6E8A-4147-A177-3AD203B41FA5}">
                      <a16:colId xmlns:a16="http://schemas.microsoft.com/office/drawing/2014/main" val="2669276052"/>
                    </a:ext>
                  </a:extLst>
                </a:gridCol>
              </a:tblGrid>
              <a:tr h="422352">
                <a:tc>
                  <a:txBody>
                    <a:bodyPr/>
                    <a:lstStyle/>
                    <a:p>
                      <a:pPr algn="ctr"/>
                      <a:r>
                        <a:rPr lang="zh-CN" sz="1400" kern="100" dirty="0">
                          <a:effectLst/>
                          <a:latin typeface="Arial Unicode MS" panose="020B0604020202020204" pitchFamily="34" charset="-122"/>
                          <a:ea typeface="Arial Unicode MS" panose="020B0604020202020204" pitchFamily="34" charset="-122"/>
                        </a:rPr>
                        <a:t>出发状态</a:t>
                      </a:r>
                      <a:endParaRPr lang="zh-CN" sz="1400" kern="100" dirty="0">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tc>
                <a:tc>
                  <a:txBody>
                    <a:bodyPr/>
                    <a:lstStyle/>
                    <a:p>
                      <a:pPr algn="ctr"/>
                      <a:r>
                        <a:rPr lang="zh-CN" sz="1400" kern="100" dirty="0">
                          <a:effectLst/>
                          <a:latin typeface="Arial Unicode MS" panose="020B0604020202020204" pitchFamily="34" charset="-122"/>
                          <a:ea typeface="Arial Unicode MS" panose="020B0604020202020204" pitchFamily="34" charset="-122"/>
                        </a:rPr>
                        <a:t>动作</a:t>
                      </a:r>
                      <a:endParaRPr lang="zh-CN" sz="1400" kern="100" dirty="0">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tc>
                <a:tc>
                  <a:txBody>
                    <a:bodyPr/>
                    <a:lstStyle/>
                    <a:p>
                      <a:pPr algn="ctr"/>
                      <a:r>
                        <a:rPr lang="zh-CN" sz="1400" kern="100" dirty="0">
                          <a:effectLst/>
                          <a:latin typeface="Arial Unicode MS" panose="020B0604020202020204" pitchFamily="34" charset="-122"/>
                          <a:ea typeface="Arial Unicode MS" panose="020B0604020202020204" pitchFamily="34" charset="-122"/>
                        </a:rPr>
                        <a:t>到达状态</a:t>
                      </a:r>
                      <a:endParaRPr lang="zh-CN" sz="1400" kern="100" dirty="0">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767288428"/>
                  </a:ext>
                </a:extLst>
              </a:tr>
              <a:tr h="523919">
                <a:tc>
                  <a:txBody>
                    <a:bodyPr/>
                    <a:lstStyle/>
                    <a:p>
                      <a:pPr algn="ctr"/>
                      <a:r>
                        <a:rPr lang="zh-CN" sz="1600" b="0" kern="100" dirty="0">
                          <a:solidFill>
                            <a:schemeClr val="tx1"/>
                          </a:solidFill>
                          <a:effectLst/>
                          <a:latin typeface="Arial Unicode MS" panose="020B0604020202020204" pitchFamily="34" charset="-122"/>
                          <a:ea typeface="Arial Unicode MS" panose="020B0604020202020204" pitchFamily="34" charset="-122"/>
                        </a:rPr>
                        <a:t>空闲</a:t>
                      </a:r>
                      <a:endParaRPr lang="zh-CN" sz="1600" b="0" kern="100" dirty="0">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solidFill>
                      <a:schemeClr val="bg1">
                        <a:lumMod val="75000"/>
                      </a:schemeClr>
                    </a:solidFill>
                  </a:tcPr>
                </a:tc>
                <a:tc>
                  <a:txBody>
                    <a:bodyPr/>
                    <a:lstStyle/>
                    <a:p>
                      <a:pPr algn="ctr"/>
                      <a:r>
                        <a:rPr lang="zh-CN" sz="1600" kern="100" dirty="0">
                          <a:solidFill>
                            <a:schemeClr val="tx1"/>
                          </a:solidFill>
                          <a:effectLst/>
                          <a:latin typeface="Arial Unicode MS" panose="020B0604020202020204" pitchFamily="34" charset="-122"/>
                          <a:ea typeface="Arial Unicode MS" panose="020B0604020202020204" pitchFamily="34" charset="-122"/>
                        </a:rPr>
                        <a:t>点击找回密码</a:t>
                      </a:r>
                      <a:endParaRPr lang="zh-CN" sz="1600" kern="100" dirty="0">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solidFill>
                      <a:schemeClr val="bg1">
                        <a:lumMod val="85000"/>
                      </a:schemeClr>
                    </a:solidFill>
                  </a:tcPr>
                </a:tc>
                <a:tc>
                  <a:txBody>
                    <a:bodyPr/>
                    <a:lstStyle/>
                    <a:p>
                      <a:pPr algn="ctr"/>
                      <a:r>
                        <a:rPr lang="zh-CN" sz="1600" kern="100" dirty="0">
                          <a:solidFill>
                            <a:schemeClr val="tx1"/>
                          </a:solidFill>
                          <a:effectLst/>
                          <a:latin typeface="Arial Unicode MS" panose="020B0604020202020204" pitchFamily="34" charset="-122"/>
                          <a:ea typeface="Arial Unicode MS" panose="020B0604020202020204" pitchFamily="34" charset="-122"/>
                        </a:rPr>
                        <a:t>问答</a:t>
                      </a:r>
                      <a:endParaRPr lang="zh-CN" sz="1600" kern="100" dirty="0">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solidFill>
                      <a:schemeClr val="bg1">
                        <a:lumMod val="75000"/>
                      </a:schemeClr>
                    </a:solidFill>
                  </a:tcPr>
                </a:tc>
                <a:extLst>
                  <a:ext uri="{0D108BD9-81ED-4DB2-BD59-A6C34878D82A}">
                    <a16:rowId xmlns:a16="http://schemas.microsoft.com/office/drawing/2014/main" val="2020237794"/>
                  </a:ext>
                </a:extLst>
              </a:tr>
              <a:tr h="523919">
                <a:tc>
                  <a:txBody>
                    <a:bodyPr/>
                    <a:lstStyle/>
                    <a:p>
                      <a:pPr algn="ctr"/>
                      <a:r>
                        <a:rPr lang="zh-CN" sz="1600" b="0" kern="100" dirty="0">
                          <a:solidFill>
                            <a:schemeClr val="tx1"/>
                          </a:solidFill>
                          <a:effectLst/>
                          <a:latin typeface="Arial Unicode MS" panose="020B0604020202020204" pitchFamily="34" charset="-122"/>
                          <a:ea typeface="Arial Unicode MS" panose="020B0604020202020204" pitchFamily="34" charset="-122"/>
                        </a:rPr>
                        <a:t>问答</a:t>
                      </a:r>
                      <a:endParaRPr lang="zh-CN" sz="1600" b="0" kern="100" dirty="0">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solidFill>
                      <a:schemeClr val="bg1">
                        <a:lumMod val="75000"/>
                      </a:schemeClr>
                    </a:solidFill>
                  </a:tcPr>
                </a:tc>
                <a:tc>
                  <a:txBody>
                    <a:bodyPr/>
                    <a:lstStyle/>
                    <a:p>
                      <a:pPr algn="ctr"/>
                      <a:r>
                        <a:rPr lang="zh-CN" sz="1600" kern="100" dirty="0">
                          <a:solidFill>
                            <a:schemeClr val="tx1"/>
                          </a:solidFill>
                          <a:effectLst/>
                          <a:latin typeface="Arial Unicode MS" panose="020B0604020202020204" pitchFamily="34" charset="-122"/>
                          <a:ea typeface="Arial Unicode MS" panose="020B0604020202020204" pitchFamily="34" charset="-122"/>
                        </a:rPr>
                        <a:t>回答正确</a:t>
                      </a:r>
                      <a:endParaRPr lang="zh-CN" sz="1600" kern="100" dirty="0">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solidFill>
                      <a:schemeClr val="bg1">
                        <a:lumMod val="85000"/>
                      </a:schemeClr>
                    </a:solidFill>
                  </a:tcPr>
                </a:tc>
                <a:tc>
                  <a:txBody>
                    <a:bodyPr/>
                    <a:lstStyle/>
                    <a:p>
                      <a:pPr algn="ctr"/>
                      <a:r>
                        <a:rPr lang="zh-CN" sz="1600" kern="100" dirty="0">
                          <a:solidFill>
                            <a:schemeClr val="tx1"/>
                          </a:solidFill>
                          <a:effectLst/>
                          <a:latin typeface="Arial Unicode MS" panose="020B0604020202020204" pitchFamily="34" charset="-122"/>
                          <a:ea typeface="Arial Unicode MS" panose="020B0604020202020204" pitchFamily="34" charset="-122"/>
                        </a:rPr>
                        <a:t>受理</a:t>
                      </a:r>
                      <a:endParaRPr lang="zh-CN" sz="1600" kern="100" dirty="0">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solidFill>
                      <a:schemeClr val="bg1">
                        <a:lumMod val="75000"/>
                      </a:schemeClr>
                    </a:solidFill>
                  </a:tcPr>
                </a:tc>
                <a:extLst>
                  <a:ext uri="{0D108BD9-81ED-4DB2-BD59-A6C34878D82A}">
                    <a16:rowId xmlns:a16="http://schemas.microsoft.com/office/drawing/2014/main" val="1788920147"/>
                  </a:ext>
                </a:extLst>
              </a:tr>
              <a:tr h="523919">
                <a:tc>
                  <a:txBody>
                    <a:bodyPr/>
                    <a:lstStyle/>
                    <a:p>
                      <a:pPr algn="ctr"/>
                      <a:r>
                        <a:rPr lang="zh-CN" sz="1600" b="0" kern="100" dirty="0">
                          <a:solidFill>
                            <a:schemeClr val="tx1"/>
                          </a:solidFill>
                          <a:effectLst/>
                          <a:latin typeface="Arial Unicode MS" panose="020B0604020202020204" pitchFamily="34" charset="-122"/>
                          <a:ea typeface="Arial Unicode MS" panose="020B0604020202020204" pitchFamily="34" charset="-122"/>
                        </a:rPr>
                        <a:t>问答</a:t>
                      </a:r>
                      <a:endParaRPr lang="zh-CN" sz="1600" b="0" kern="100" dirty="0">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solidFill>
                      <a:schemeClr val="bg1">
                        <a:lumMod val="75000"/>
                      </a:schemeClr>
                    </a:solidFill>
                  </a:tcPr>
                </a:tc>
                <a:tc>
                  <a:txBody>
                    <a:bodyPr/>
                    <a:lstStyle/>
                    <a:p>
                      <a:pPr algn="ctr"/>
                      <a:r>
                        <a:rPr lang="zh-CN" sz="1600" kern="100" dirty="0">
                          <a:solidFill>
                            <a:schemeClr val="tx1"/>
                          </a:solidFill>
                          <a:effectLst/>
                          <a:latin typeface="Arial Unicode MS" panose="020B0604020202020204" pitchFamily="34" charset="-122"/>
                          <a:ea typeface="Arial Unicode MS" panose="020B0604020202020204" pitchFamily="34" charset="-122"/>
                        </a:rPr>
                        <a:t>回答错误</a:t>
                      </a:r>
                      <a:endParaRPr lang="zh-CN" sz="1600" kern="100" dirty="0">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solidFill>
                      <a:schemeClr val="bg1">
                        <a:lumMod val="85000"/>
                      </a:schemeClr>
                    </a:solidFill>
                  </a:tcPr>
                </a:tc>
                <a:tc>
                  <a:txBody>
                    <a:bodyPr/>
                    <a:lstStyle/>
                    <a:p>
                      <a:pPr algn="ctr"/>
                      <a:r>
                        <a:rPr lang="zh-CN" sz="1600" kern="100" dirty="0">
                          <a:solidFill>
                            <a:schemeClr val="tx1"/>
                          </a:solidFill>
                          <a:effectLst/>
                          <a:latin typeface="Arial Unicode MS" panose="020B0604020202020204" pitchFamily="34" charset="-122"/>
                          <a:ea typeface="Arial Unicode MS" panose="020B0604020202020204" pitchFamily="34" charset="-122"/>
                        </a:rPr>
                        <a:t>问答</a:t>
                      </a:r>
                      <a:endParaRPr lang="zh-CN" sz="1600" kern="100" dirty="0">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solidFill>
                      <a:schemeClr val="bg1">
                        <a:lumMod val="75000"/>
                      </a:schemeClr>
                    </a:solidFill>
                  </a:tcPr>
                </a:tc>
                <a:extLst>
                  <a:ext uri="{0D108BD9-81ED-4DB2-BD59-A6C34878D82A}">
                    <a16:rowId xmlns:a16="http://schemas.microsoft.com/office/drawing/2014/main" val="971494458"/>
                  </a:ext>
                </a:extLst>
              </a:tr>
              <a:tr h="523919">
                <a:tc>
                  <a:txBody>
                    <a:bodyPr/>
                    <a:lstStyle/>
                    <a:p>
                      <a:pPr algn="ctr"/>
                      <a:r>
                        <a:rPr lang="zh-CN" sz="1600" b="0" kern="100" dirty="0">
                          <a:solidFill>
                            <a:schemeClr val="tx1"/>
                          </a:solidFill>
                          <a:effectLst/>
                          <a:latin typeface="Arial Unicode MS" panose="020B0604020202020204" pitchFamily="34" charset="-122"/>
                          <a:ea typeface="Arial Unicode MS" panose="020B0604020202020204" pitchFamily="34" charset="-122"/>
                        </a:rPr>
                        <a:t>问答</a:t>
                      </a:r>
                      <a:endParaRPr lang="zh-CN" sz="1600" b="0" kern="100" dirty="0">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solidFill>
                      <a:schemeClr val="bg1">
                        <a:lumMod val="75000"/>
                      </a:schemeClr>
                    </a:solidFill>
                  </a:tcPr>
                </a:tc>
                <a:tc>
                  <a:txBody>
                    <a:bodyPr/>
                    <a:lstStyle/>
                    <a:p>
                      <a:pPr algn="ctr"/>
                      <a:r>
                        <a:rPr lang="zh-CN" sz="1600" kern="100" dirty="0">
                          <a:solidFill>
                            <a:schemeClr val="tx1"/>
                          </a:solidFill>
                          <a:effectLst/>
                          <a:latin typeface="Arial Unicode MS" panose="020B0604020202020204" pitchFamily="34" charset="-122"/>
                          <a:ea typeface="Arial Unicode MS" panose="020B0604020202020204" pitchFamily="34" charset="-122"/>
                        </a:rPr>
                        <a:t>回答错误</a:t>
                      </a:r>
                      <a:r>
                        <a:rPr lang="en-US" sz="1600" kern="100" dirty="0">
                          <a:solidFill>
                            <a:schemeClr val="tx1"/>
                          </a:solidFill>
                          <a:effectLst/>
                          <a:latin typeface="微软雅黑" panose="020B0503020204020204" pitchFamily="34" charset="-122"/>
                        </a:rPr>
                        <a:t>3</a:t>
                      </a:r>
                      <a:r>
                        <a:rPr lang="zh-CN" sz="1600" kern="100" dirty="0">
                          <a:solidFill>
                            <a:schemeClr val="tx1"/>
                          </a:solidFill>
                          <a:effectLst/>
                          <a:latin typeface="微软雅黑" panose="020B0503020204020204" pitchFamily="34" charset="-122"/>
                          <a:ea typeface="微软雅黑" panose="020B0503020204020204" pitchFamily="34" charset="-122"/>
                        </a:rPr>
                        <a:t>次以上</a:t>
                      </a:r>
                      <a:endParaRPr lang="zh-CN" sz="1600" kern="100" dirty="0">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solidFill>
                      <a:schemeClr val="bg1">
                        <a:lumMod val="85000"/>
                      </a:schemeClr>
                    </a:solidFill>
                  </a:tcPr>
                </a:tc>
                <a:tc>
                  <a:txBody>
                    <a:bodyPr/>
                    <a:lstStyle/>
                    <a:p>
                      <a:pPr algn="ctr"/>
                      <a:r>
                        <a:rPr lang="zh-CN" sz="1600" kern="100" dirty="0">
                          <a:solidFill>
                            <a:schemeClr val="tx1"/>
                          </a:solidFill>
                          <a:effectLst/>
                          <a:latin typeface="Arial Unicode MS" panose="020B0604020202020204" pitchFamily="34" charset="-122"/>
                          <a:ea typeface="Arial Unicode MS" panose="020B0604020202020204" pitchFamily="34" charset="-122"/>
                        </a:rPr>
                        <a:t>冷却</a:t>
                      </a:r>
                      <a:endParaRPr lang="zh-CN" sz="1600" kern="100" dirty="0">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solidFill>
                      <a:schemeClr val="bg1">
                        <a:lumMod val="75000"/>
                      </a:schemeClr>
                    </a:solidFill>
                  </a:tcPr>
                </a:tc>
                <a:extLst>
                  <a:ext uri="{0D108BD9-81ED-4DB2-BD59-A6C34878D82A}">
                    <a16:rowId xmlns:a16="http://schemas.microsoft.com/office/drawing/2014/main" val="1808388482"/>
                  </a:ext>
                </a:extLst>
              </a:tr>
              <a:tr h="523919">
                <a:tc>
                  <a:txBody>
                    <a:bodyPr/>
                    <a:lstStyle/>
                    <a:p>
                      <a:pPr algn="ctr"/>
                      <a:r>
                        <a:rPr lang="zh-CN" sz="1600" b="0" kern="100" dirty="0">
                          <a:solidFill>
                            <a:schemeClr val="tx1"/>
                          </a:solidFill>
                          <a:effectLst/>
                          <a:latin typeface="Arial Unicode MS" panose="020B0604020202020204" pitchFamily="34" charset="-122"/>
                          <a:ea typeface="Arial Unicode MS" panose="020B0604020202020204" pitchFamily="34" charset="-122"/>
                        </a:rPr>
                        <a:t>问答</a:t>
                      </a:r>
                      <a:endParaRPr lang="zh-CN" sz="1600" b="0" kern="100" dirty="0">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solidFill>
                      <a:schemeClr val="bg1">
                        <a:lumMod val="75000"/>
                      </a:schemeClr>
                    </a:solidFill>
                  </a:tcPr>
                </a:tc>
                <a:tc>
                  <a:txBody>
                    <a:bodyPr/>
                    <a:lstStyle/>
                    <a:p>
                      <a:pPr algn="ctr"/>
                      <a:r>
                        <a:rPr lang="zh-CN" sz="1600" kern="100" dirty="0">
                          <a:solidFill>
                            <a:schemeClr val="tx1"/>
                          </a:solidFill>
                          <a:effectLst/>
                          <a:latin typeface="Arial Unicode MS" panose="020B0604020202020204" pitchFamily="34" charset="-122"/>
                          <a:ea typeface="Arial Unicode MS" panose="020B0604020202020204" pitchFamily="34" charset="-122"/>
                        </a:rPr>
                        <a:t>返回</a:t>
                      </a:r>
                      <a:endParaRPr lang="zh-CN" sz="1600" kern="100" dirty="0">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solidFill>
                      <a:schemeClr val="bg1">
                        <a:lumMod val="85000"/>
                      </a:schemeClr>
                    </a:solidFill>
                  </a:tcPr>
                </a:tc>
                <a:tc>
                  <a:txBody>
                    <a:bodyPr/>
                    <a:lstStyle/>
                    <a:p>
                      <a:pPr algn="ctr"/>
                      <a:r>
                        <a:rPr lang="zh-CN" sz="1600" kern="100" dirty="0">
                          <a:solidFill>
                            <a:schemeClr val="tx1"/>
                          </a:solidFill>
                          <a:effectLst/>
                          <a:latin typeface="Arial Unicode MS" panose="020B0604020202020204" pitchFamily="34" charset="-122"/>
                          <a:ea typeface="Arial Unicode MS" panose="020B0604020202020204" pitchFamily="34" charset="-122"/>
                        </a:rPr>
                        <a:t>空闲</a:t>
                      </a:r>
                      <a:endParaRPr lang="zh-CN" sz="1600" kern="100" dirty="0">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solidFill>
                      <a:schemeClr val="bg1">
                        <a:lumMod val="75000"/>
                      </a:schemeClr>
                    </a:solidFill>
                  </a:tcPr>
                </a:tc>
                <a:extLst>
                  <a:ext uri="{0D108BD9-81ED-4DB2-BD59-A6C34878D82A}">
                    <a16:rowId xmlns:a16="http://schemas.microsoft.com/office/drawing/2014/main" val="3276032804"/>
                  </a:ext>
                </a:extLst>
              </a:tr>
              <a:tr h="523919">
                <a:tc>
                  <a:txBody>
                    <a:bodyPr/>
                    <a:lstStyle/>
                    <a:p>
                      <a:pPr algn="ctr"/>
                      <a:r>
                        <a:rPr lang="zh-CN" sz="1600" b="0" kern="100" dirty="0">
                          <a:solidFill>
                            <a:schemeClr val="tx1"/>
                          </a:solidFill>
                          <a:effectLst/>
                          <a:latin typeface="Arial Unicode MS" panose="020B0604020202020204" pitchFamily="34" charset="-122"/>
                          <a:ea typeface="Arial Unicode MS" panose="020B0604020202020204" pitchFamily="34" charset="-122"/>
                        </a:rPr>
                        <a:t>受理</a:t>
                      </a:r>
                      <a:endParaRPr lang="zh-CN" sz="1600" b="0" kern="100" dirty="0">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solidFill>
                      <a:schemeClr val="bg1">
                        <a:lumMod val="75000"/>
                      </a:schemeClr>
                    </a:solidFill>
                  </a:tcPr>
                </a:tc>
                <a:tc>
                  <a:txBody>
                    <a:bodyPr/>
                    <a:lstStyle/>
                    <a:p>
                      <a:pPr algn="ctr"/>
                      <a:r>
                        <a:rPr lang="zh-CN" sz="1600" kern="100" dirty="0">
                          <a:solidFill>
                            <a:schemeClr val="tx1"/>
                          </a:solidFill>
                          <a:effectLst/>
                          <a:latin typeface="Arial Unicode MS" panose="020B0604020202020204" pitchFamily="34" charset="-122"/>
                          <a:ea typeface="Arial Unicode MS" panose="020B0604020202020204" pitchFamily="34" charset="-122"/>
                        </a:rPr>
                        <a:t>显示原密码</a:t>
                      </a:r>
                      <a:endParaRPr lang="zh-CN" sz="1600" kern="100" dirty="0">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solidFill>
                      <a:schemeClr val="bg1">
                        <a:lumMod val="85000"/>
                      </a:schemeClr>
                    </a:solidFill>
                  </a:tcPr>
                </a:tc>
                <a:tc>
                  <a:txBody>
                    <a:bodyPr/>
                    <a:lstStyle/>
                    <a:p>
                      <a:pPr algn="ctr"/>
                      <a:r>
                        <a:rPr lang="zh-CN" sz="1600" kern="100" dirty="0">
                          <a:solidFill>
                            <a:schemeClr val="tx1"/>
                          </a:solidFill>
                          <a:effectLst/>
                          <a:latin typeface="Arial Unicode MS" panose="020B0604020202020204" pitchFamily="34" charset="-122"/>
                          <a:ea typeface="Arial Unicode MS" panose="020B0604020202020204" pitchFamily="34" charset="-122"/>
                        </a:rPr>
                        <a:t>空闲</a:t>
                      </a:r>
                      <a:endParaRPr lang="zh-CN" sz="1600" kern="100" dirty="0">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solidFill>
                      <a:schemeClr val="bg1">
                        <a:lumMod val="75000"/>
                      </a:schemeClr>
                    </a:solidFill>
                  </a:tcPr>
                </a:tc>
                <a:extLst>
                  <a:ext uri="{0D108BD9-81ED-4DB2-BD59-A6C34878D82A}">
                    <a16:rowId xmlns:a16="http://schemas.microsoft.com/office/drawing/2014/main" val="2591417575"/>
                  </a:ext>
                </a:extLst>
              </a:tr>
              <a:tr h="523919">
                <a:tc>
                  <a:txBody>
                    <a:bodyPr/>
                    <a:lstStyle/>
                    <a:p>
                      <a:pPr algn="ctr"/>
                      <a:r>
                        <a:rPr lang="zh-CN" sz="1600" b="0" kern="100" dirty="0">
                          <a:solidFill>
                            <a:schemeClr val="tx1"/>
                          </a:solidFill>
                          <a:effectLst/>
                          <a:latin typeface="Arial Unicode MS" panose="020B0604020202020204" pitchFamily="34" charset="-122"/>
                          <a:ea typeface="Arial Unicode MS" panose="020B0604020202020204" pitchFamily="34" charset="-122"/>
                        </a:rPr>
                        <a:t>冷却</a:t>
                      </a:r>
                      <a:endParaRPr lang="zh-CN" sz="1600" b="0" kern="100" dirty="0">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solidFill>
                      <a:schemeClr val="bg1">
                        <a:lumMod val="75000"/>
                      </a:schemeClr>
                    </a:solidFill>
                  </a:tcPr>
                </a:tc>
                <a:tc>
                  <a:txBody>
                    <a:bodyPr/>
                    <a:lstStyle/>
                    <a:p>
                      <a:pPr algn="ctr"/>
                      <a:r>
                        <a:rPr lang="zh-CN" sz="1600" kern="100" dirty="0">
                          <a:solidFill>
                            <a:schemeClr val="tx1"/>
                          </a:solidFill>
                          <a:effectLst/>
                          <a:latin typeface="Arial Unicode MS" panose="020B0604020202020204" pitchFamily="34" charset="-122"/>
                          <a:ea typeface="Arial Unicode MS" panose="020B0604020202020204" pitchFamily="34" charset="-122"/>
                        </a:rPr>
                        <a:t>冷却</a:t>
                      </a:r>
                      <a:r>
                        <a:rPr lang="en-US" sz="1600" kern="100" dirty="0">
                          <a:solidFill>
                            <a:schemeClr val="tx1"/>
                          </a:solidFill>
                          <a:effectLst/>
                          <a:latin typeface="微软雅黑" panose="020B0503020204020204" pitchFamily="34" charset="-122"/>
                        </a:rPr>
                        <a:t>2</a:t>
                      </a:r>
                      <a:r>
                        <a:rPr lang="zh-CN" sz="1600" kern="100" dirty="0">
                          <a:solidFill>
                            <a:schemeClr val="tx1"/>
                          </a:solidFill>
                          <a:effectLst/>
                          <a:latin typeface="微软雅黑" panose="020B0503020204020204" pitchFamily="34" charset="-122"/>
                          <a:ea typeface="微软雅黑" panose="020B0503020204020204" pitchFamily="34" charset="-122"/>
                        </a:rPr>
                        <a:t>小时</a:t>
                      </a:r>
                      <a:endParaRPr lang="zh-CN" sz="1600" kern="100" dirty="0">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solidFill>
                      <a:schemeClr val="bg1">
                        <a:lumMod val="85000"/>
                      </a:schemeClr>
                    </a:solidFill>
                  </a:tcPr>
                </a:tc>
                <a:tc>
                  <a:txBody>
                    <a:bodyPr/>
                    <a:lstStyle/>
                    <a:p>
                      <a:pPr algn="ctr"/>
                      <a:r>
                        <a:rPr lang="zh-CN" sz="1600" kern="100" dirty="0">
                          <a:solidFill>
                            <a:schemeClr val="tx1"/>
                          </a:solidFill>
                          <a:effectLst/>
                          <a:latin typeface="Arial Unicode MS" panose="020B0604020202020204" pitchFamily="34" charset="-122"/>
                          <a:ea typeface="Arial Unicode MS" panose="020B0604020202020204" pitchFamily="34" charset="-122"/>
                        </a:rPr>
                        <a:t>空闲</a:t>
                      </a:r>
                      <a:endParaRPr lang="zh-CN" sz="1600" kern="100" dirty="0">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solidFill>
                      <a:schemeClr val="bg1">
                        <a:lumMod val="75000"/>
                      </a:schemeClr>
                    </a:solidFill>
                  </a:tcPr>
                </a:tc>
                <a:extLst>
                  <a:ext uri="{0D108BD9-81ED-4DB2-BD59-A6C34878D82A}">
                    <a16:rowId xmlns:a16="http://schemas.microsoft.com/office/drawing/2014/main" val="3684280696"/>
                  </a:ext>
                </a:extLst>
              </a:tr>
            </a:tbl>
          </a:graphicData>
        </a:graphic>
      </p:graphicFrame>
      <p:sp>
        <p:nvSpPr>
          <p:cNvPr id="5" name="Rectangle 1">
            <a:extLst>
              <a:ext uri="{FF2B5EF4-FFF2-40B4-BE49-F238E27FC236}">
                <a16:creationId xmlns:a16="http://schemas.microsoft.com/office/drawing/2014/main" id="{21E991C4-9A4C-409D-B6EE-CEE44313B676}"/>
              </a:ext>
            </a:extLst>
          </p:cNvPr>
          <p:cNvSpPr>
            <a:spLocks noChangeArrowheads="1"/>
          </p:cNvSpPr>
          <p:nvPr/>
        </p:nvSpPr>
        <p:spPr bwMode="auto">
          <a:xfrm>
            <a:off x="329839" y="513898"/>
            <a:ext cx="203132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rPr>
              <a:t>找回密码状态转换表</a:t>
            </a:r>
            <a:endParaRPr kumimoji="0" lang="zh-CN" altLang="zh-CN" sz="1600" b="0" i="0" u="none" strike="noStrike" cap="none" normalizeH="0" baseline="0" dirty="0">
              <a:ln>
                <a:noFill/>
              </a:ln>
              <a:solidFill>
                <a:schemeClr val="tx1"/>
              </a:solidFill>
              <a:effectLst/>
              <a:latin typeface="微软雅黑" panose="020B0503020204020204" pitchFamily="34" charset="-122"/>
              <a:ea typeface="Arial Unicode MS" panose="020B0604020202020204" pitchFamily="34" charset="-122"/>
            </a:endParaRPr>
          </a:p>
        </p:txBody>
      </p:sp>
      <p:sp>
        <p:nvSpPr>
          <p:cNvPr id="6" name="Rectangle 3">
            <a:extLst>
              <a:ext uri="{FF2B5EF4-FFF2-40B4-BE49-F238E27FC236}">
                <a16:creationId xmlns:a16="http://schemas.microsoft.com/office/drawing/2014/main" id="{594A715D-B9F3-4624-88D6-6C02516C471D}"/>
              </a:ext>
            </a:extLst>
          </p:cNvPr>
          <p:cNvSpPr>
            <a:spLocks noChangeArrowheads="1"/>
          </p:cNvSpPr>
          <p:nvPr/>
        </p:nvSpPr>
        <p:spPr bwMode="auto">
          <a:xfrm>
            <a:off x="6524533" y="499956"/>
            <a:ext cx="1210588"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rPr>
              <a:t>状态转换图</a:t>
            </a:r>
            <a:endParaRPr kumimoji="0" lang="zh-CN" altLang="zh-CN" sz="1600" b="0" i="0" u="none" strike="noStrike" cap="none" normalizeH="0" baseline="0" dirty="0">
              <a:ln>
                <a:noFill/>
              </a:ln>
              <a:solidFill>
                <a:schemeClr val="tx1"/>
              </a:solidFill>
              <a:effectLst/>
              <a:latin typeface="Arial Unicode MS" panose="020B0604020202020204" pitchFamily="34" charset="-122"/>
              <a:ea typeface="Arial Unicode MS" panose="020B0604020202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微软雅黑" panose="020B0503020204020204" pitchFamily="34" charset="-122"/>
              <a:ea typeface="Arial Unicode MS" panose="020B0604020202020204" pitchFamily="34" charset="-122"/>
            </a:endParaRPr>
          </a:p>
        </p:txBody>
      </p:sp>
      <p:pic>
        <p:nvPicPr>
          <p:cNvPr id="1026" name="图片 2">
            <a:extLst>
              <a:ext uri="{FF2B5EF4-FFF2-40B4-BE49-F238E27FC236}">
                <a16:creationId xmlns:a16="http://schemas.microsoft.com/office/drawing/2014/main" id="{D9C106C5-93BD-4DC7-B5BD-E2E96BD2B1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5891" y="1141594"/>
            <a:ext cx="3667125" cy="42195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71373CD0-80BC-405D-B7A7-AEED1E55A4D9}"/>
              </a:ext>
            </a:extLst>
          </p:cNvPr>
          <p:cNvSpPr>
            <a:spLocks noChangeArrowheads="1"/>
          </p:cNvSpPr>
          <p:nvPr/>
        </p:nvSpPr>
        <p:spPr bwMode="auto">
          <a:xfrm>
            <a:off x="6823297" y="534456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dirty="0">
              <a:latin typeface="Arial Unicode MS" panose="020B0604020202020204" pitchFamily="34" charset="-122"/>
              <a:ea typeface="Arial Unicode MS" panose="020B0604020202020204" pitchFamily="34" charset="-122"/>
            </a:endParaRPr>
          </a:p>
        </p:txBody>
      </p:sp>
    </p:spTree>
    <p:extLst>
      <p:ext uri="{BB962C8B-B14F-4D97-AF65-F5344CB8AC3E}">
        <p14:creationId xmlns:p14="http://schemas.microsoft.com/office/powerpoint/2010/main" val="147283467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37160" y="-71120"/>
            <a:ext cx="12466320" cy="3199765"/>
          </a:xfrm>
          <a:prstGeom prst="rect">
            <a:avLst/>
          </a:prstGeom>
          <a:solidFill>
            <a:srgbClr val="E9E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8" name="图片 7" descr="5a192e8449cf0"/>
          <p:cNvPicPr>
            <a:picLocks noChangeAspect="1"/>
          </p:cNvPicPr>
          <p:nvPr/>
        </p:nvPicPr>
        <p:blipFill>
          <a:blip r:embed="rId3"/>
          <a:srcRect b="6767"/>
          <a:stretch>
            <a:fillRect/>
          </a:stretch>
        </p:blipFill>
        <p:spPr>
          <a:xfrm flipH="1">
            <a:off x="-38100" y="1437640"/>
            <a:ext cx="12268200" cy="5473065"/>
          </a:xfrm>
          <a:prstGeom prst="rect">
            <a:avLst/>
          </a:prstGeom>
        </p:spPr>
      </p:pic>
      <p:pic>
        <p:nvPicPr>
          <p:cNvPr id="10" name="PA_图片 7" descr="5d80f4b3e78a9513d048aa2ccdf80f56"/>
          <p:cNvPicPr>
            <a:picLocks noChangeAspect="1"/>
          </p:cNvPicPr>
          <p:nvPr>
            <p:custDataLst>
              <p:tags r:id="rId1"/>
            </p:custDataLst>
          </p:nvPr>
        </p:nvPicPr>
        <p:blipFill rotWithShape="1">
          <a:blip r:embed="rId4"/>
          <a:srcRect l="65717" t="69541" r="16491"/>
          <a:stretch>
            <a:fillRect/>
          </a:stretch>
        </p:blipFill>
        <p:spPr>
          <a:xfrm>
            <a:off x="6110872" y="2037731"/>
            <a:ext cx="595086" cy="1419679"/>
          </a:xfrm>
          <a:prstGeom prst="rect">
            <a:avLst/>
          </a:prstGeom>
        </p:spPr>
      </p:pic>
      <p:sp>
        <p:nvSpPr>
          <p:cNvPr id="14" name="文本框 13"/>
          <p:cNvSpPr txBox="1"/>
          <p:nvPr/>
        </p:nvSpPr>
        <p:spPr>
          <a:xfrm>
            <a:off x="2489527" y="2431334"/>
            <a:ext cx="2723823" cy="1107996"/>
          </a:xfrm>
          <a:prstGeom prst="rect">
            <a:avLst/>
          </a:prstGeom>
          <a:noFill/>
        </p:spPr>
        <p:txBody>
          <a:bodyPr wrap="none" rtlCol="0">
            <a:spAutoFit/>
          </a:bodyPr>
          <a:lstStyle/>
          <a:p>
            <a:r>
              <a:rPr lang="zh-CN" altLang="en-US" sz="6600" dirty="0">
                <a:latin typeface="楷体" panose="02010609060101010101" pitchFamily="49" charset="-122"/>
                <a:ea typeface="楷体" panose="02010609060101010101" pitchFamily="49" charset="-122"/>
              </a:rPr>
              <a:t>活动图</a:t>
            </a:r>
          </a:p>
        </p:txBody>
      </p:sp>
      <p:sp>
        <p:nvSpPr>
          <p:cNvPr id="2" name="文本框 1"/>
          <p:cNvSpPr txBox="1"/>
          <p:nvPr/>
        </p:nvSpPr>
        <p:spPr>
          <a:xfrm>
            <a:off x="2339340" y="1437640"/>
            <a:ext cx="2874010" cy="706755"/>
          </a:xfrm>
          <a:prstGeom prst="rect">
            <a:avLst/>
          </a:prstGeom>
          <a:noFill/>
        </p:spPr>
        <p:txBody>
          <a:bodyPr wrap="square" rtlCol="0">
            <a:spAutoFit/>
          </a:bodyPr>
          <a:lstStyle/>
          <a:p>
            <a:pPr algn="ctr"/>
            <a:r>
              <a:rPr lang="zh-CN" altLang="en-US" sz="4000" dirty="0">
                <a:solidFill>
                  <a:srgbClr val="264D6E"/>
                </a:solidFill>
                <a:latin typeface="方正魏碑简体" panose="03000509000000000000" charset="-122"/>
                <a:ea typeface="方正魏碑简体" panose="03000509000000000000" charset="-122"/>
              </a:rPr>
              <a:t>第肆章</a:t>
            </a:r>
          </a:p>
        </p:txBody>
      </p:sp>
    </p:spTree>
    <p:extLst>
      <p:ext uri="{BB962C8B-B14F-4D97-AF65-F5344CB8AC3E}">
        <p14:creationId xmlns:p14="http://schemas.microsoft.com/office/powerpoint/2010/main" val="39595051"/>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1"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p:tgtEl>
                                          <p:spTgt spid="14"/>
                                        </p:tgtEl>
                                        <p:attrNameLst>
                                          <p:attrName>ppt_y</p:attrName>
                                        </p:attrNameLst>
                                      </p:cBhvr>
                                      <p:tavLst>
                                        <p:tav tm="0">
                                          <p:val>
                                            <p:strVal val="#ppt_y-#ppt_h*1.125000"/>
                                          </p:val>
                                        </p:tav>
                                        <p:tav tm="100000">
                                          <p:val>
                                            <p:strVal val="#ppt_y"/>
                                          </p:val>
                                        </p:tav>
                                      </p:tavLst>
                                    </p:anim>
                                    <p:animEffect transition="in" filter="wipe(down)">
                                      <p:cBhvr>
                                        <p:cTn id="14" dur="1000"/>
                                        <p:tgtEl>
                                          <p:spTgt spid="14"/>
                                        </p:tgtEl>
                                      </p:cBhvr>
                                    </p:animEffect>
                                  </p:childTnLst>
                                </p:cTn>
                              </p:par>
                            </p:childTnLst>
                          </p:cTn>
                        </p:par>
                        <p:par>
                          <p:cTn id="15" fill="hold">
                            <p:stCondLst>
                              <p:cond delay="2000"/>
                            </p:stCondLst>
                            <p:childTnLst>
                              <p:par>
                                <p:cTn id="16" presetID="12" presetClass="entr" presetSubtype="4"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p:tgtEl>
                                          <p:spTgt spid="2"/>
                                        </p:tgtEl>
                                        <p:attrNameLst>
                                          <p:attrName>ppt_y</p:attrName>
                                        </p:attrNameLst>
                                      </p:cBhvr>
                                      <p:tavLst>
                                        <p:tav tm="0">
                                          <p:val>
                                            <p:strVal val="#ppt_y+#ppt_h*1.125000"/>
                                          </p:val>
                                        </p:tav>
                                        <p:tav tm="100000">
                                          <p:val>
                                            <p:strVal val="#ppt_y"/>
                                          </p:val>
                                        </p:tav>
                                      </p:tavLst>
                                    </p:anim>
                                    <p:animEffect transition="in" filter="wipe(up)">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84AC91-4D2E-4292-9297-32C3DBB2F729}"/>
              </a:ext>
            </a:extLst>
          </p:cNvPr>
          <p:cNvSpPr>
            <a:spLocks noGrp="1"/>
          </p:cNvSpPr>
          <p:nvPr>
            <p:ph type="title"/>
          </p:nvPr>
        </p:nvSpPr>
        <p:spPr>
          <a:xfrm>
            <a:off x="596283" y="346112"/>
            <a:ext cx="2041864" cy="913712"/>
          </a:xfrm>
        </p:spPr>
        <p:txBody>
          <a:bodyPr/>
          <a:lstStyle/>
          <a:p>
            <a:r>
              <a:rPr lang="zh-CN" altLang="en-US" dirty="0"/>
              <a:t>活动图</a:t>
            </a:r>
          </a:p>
        </p:txBody>
      </p:sp>
      <p:sp>
        <p:nvSpPr>
          <p:cNvPr id="3" name="内容占位符 2">
            <a:extLst>
              <a:ext uri="{FF2B5EF4-FFF2-40B4-BE49-F238E27FC236}">
                <a16:creationId xmlns:a16="http://schemas.microsoft.com/office/drawing/2014/main" id="{35F79605-B6D4-4815-835D-0B41C7662510}"/>
              </a:ext>
            </a:extLst>
          </p:cNvPr>
          <p:cNvSpPr>
            <a:spLocks noGrp="1"/>
          </p:cNvSpPr>
          <p:nvPr>
            <p:ph idx="1"/>
          </p:nvPr>
        </p:nvSpPr>
        <p:spPr>
          <a:xfrm>
            <a:off x="750163" y="1690687"/>
            <a:ext cx="10427563" cy="1079145"/>
          </a:xfrm>
        </p:spPr>
        <p:txBody>
          <a:bodyPr>
            <a:normAutofit/>
          </a:bodyPr>
          <a:lstStyle/>
          <a:p>
            <a:r>
              <a:rPr lang="zh-CN" altLang="en-US" sz="1600" dirty="0"/>
              <a:t>状态机是</a:t>
            </a:r>
            <a:r>
              <a:rPr lang="zh-CN" altLang="en-US" sz="1600" dirty="0">
                <a:solidFill>
                  <a:srgbClr val="FF0000"/>
                </a:solidFill>
              </a:rPr>
              <a:t>展示状态与状态转换</a:t>
            </a:r>
            <a:r>
              <a:rPr lang="zh-CN" altLang="en-US" sz="1600" dirty="0"/>
              <a:t>的图，表现形式不仅有状态机图，还有活动图。活动图用于</a:t>
            </a:r>
            <a:r>
              <a:rPr lang="zh-CN" altLang="en-US" sz="1600" dirty="0">
                <a:solidFill>
                  <a:srgbClr val="FF0000"/>
                </a:solidFill>
              </a:rPr>
              <a:t>简化描述一个过程或者操作的工作步骤</a:t>
            </a:r>
            <a:endParaRPr lang="en-US" altLang="zh-CN" sz="1600" dirty="0">
              <a:solidFill>
                <a:srgbClr val="FF0000"/>
              </a:solidFill>
            </a:endParaRPr>
          </a:p>
          <a:p>
            <a:endParaRPr lang="zh-CN" altLang="en-US" sz="2000" dirty="0"/>
          </a:p>
        </p:txBody>
      </p:sp>
      <p:sp>
        <p:nvSpPr>
          <p:cNvPr id="4" name="文本框 3">
            <a:extLst>
              <a:ext uri="{FF2B5EF4-FFF2-40B4-BE49-F238E27FC236}">
                <a16:creationId xmlns:a16="http://schemas.microsoft.com/office/drawing/2014/main" id="{D5FFC866-6804-429A-A3C8-ED9E95896883}"/>
              </a:ext>
            </a:extLst>
          </p:cNvPr>
          <p:cNvSpPr txBox="1"/>
          <p:nvPr/>
        </p:nvSpPr>
        <p:spPr>
          <a:xfrm>
            <a:off x="881477" y="3211005"/>
            <a:ext cx="5921406" cy="2031325"/>
          </a:xfrm>
          <a:prstGeom prst="rect">
            <a:avLst/>
          </a:prstGeom>
          <a:noFill/>
        </p:spPr>
        <p:txBody>
          <a:bodyPr wrap="square" rtlCol="0">
            <a:spAutoFit/>
          </a:bodyPr>
          <a:lstStyle/>
          <a:p>
            <a:r>
              <a:rPr lang="zh-CN" altLang="en-US" dirty="0">
                <a:latin typeface="Arial Unicode MS" panose="020B0604020202020204" pitchFamily="34" charset="-122"/>
                <a:ea typeface="Arial Unicode MS" panose="020B0604020202020204" pitchFamily="34" charset="-122"/>
              </a:rPr>
              <a:t>活动图的目的：</a:t>
            </a:r>
            <a:endParaRPr lang="en-US" altLang="zh-CN" dirty="0">
              <a:latin typeface="Arial Unicode MS" panose="020B0604020202020204" pitchFamily="34" charset="-122"/>
              <a:ea typeface="Arial Unicode MS" panose="020B0604020202020204" pitchFamily="34" charset="-122"/>
            </a:endParaRPr>
          </a:p>
          <a:p>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1</a:t>
            </a:r>
            <a:r>
              <a:rPr lang="zh-CN" altLang="en-US" dirty="0">
                <a:latin typeface="Arial Unicode MS" panose="020B0604020202020204" pitchFamily="34" charset="-122"/>
                <a:ea typeface="Arial Unicode MS" panose="020B0604020202020204" pitchFamily="34" charset="-122"/>
              </a:rPr>
              <a:t>）描述一个操作执行过程中所完成的工作</a:t>
            </a:r>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2</a:t>
            </a:r>
            <a:r>
              <a:rPr lang="zh-CN" altLang="en-US" dirty="0">
                <a:latin typeface="Arial Unicode MS" panose="020B0604020202020204" pitchFamily="34" charset="-122"/>
                <a:ea typeface="Arial Unicode MS" panose="020B0604020202020204" pitchFamily="34" charset="-122"/>
              </a:rPr>
              <a:t>）描述对象内部的工作</a:t>
            </a:r>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3</a:t>
            </a:r>
            <a:r>
              <a:rPr lang="zh-CN" altLang="en-US" dirty="0">
                <a:latin typeface="Arial Unicode MS" panose="020B0604020202020204" pitchFamily="34" charset="-122"/>
                <a:ea typeface="Arial Unicode MS" panose="020B0604020202020204" pitchFamily="34" charset="-122"/>
              </a:rPr>
              <a:t>）显示如何执行一组相关动作及其影响</a:t>
            </a:r>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4</a:t>
            </a:r>
            <a:r>
              <a:rPr lang="zh-CN" altLang="en-US" dirty="0">
                <a:latin typeface="Arial Unicode MS" panose="020B0604020202020204" pitchFamily="34" charset="-122"/>
                <a:ea typeface="Arial Unicode MS" panose="020B0604020202020204" pitchFamily="34" charset="-122"/>
              </a:rPr>
              <a:t>）显示用例的实例如何执行动作以及如何改变对象状态</a:t>
            </a:r>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5</a:t>
            </a:r>
            <a:r>
              <a:rPr lang="zh-CN" altLang="en-US" dirty="0">
                <a:latin typeface="Arial Unicode MS" panose="020B0604020202020204" pitchFamily="34" charset="-122"/>
                <a:ea typeface="Arial Unicode MS" panose="020B0604020202020204" pitchFamily="34" charset="-122"/>
              </a:rPr>
              <a:t>）说明一次业务流程中的参与者和对象如何工作</a:t>
            </a:r>
          </a:p>
        </p:txBody>
      </p:sp>
      <p:sp>
        <p:nvSpPr>
          <p:cNvPr id="5" name="文本框 4">
            <a:extLst>
              <a:ext uri="{FF2B5EF4-FFF2-40B4-BE49-F238E27FC236}">
                <a16:creationId xmlns:a16="http://schemas.microsoft.com/office/drawing/2014/main" id="{45C100A1-2E48-4E8F-8516-5FF09FD3CDF6}"/>
              </a:ext>
            </a:extLst>
          </p:cNvPr>
          <p:cNvSpPr txBox="1"/>
          <p:nvPr/>
        </p:nvSpPr>
        <p:spPr>
          <a:xfrm>
            <a:off x="8084601" y="3072506"/>
            <a:ext cx="2843811" cy="2308324"/>
          </a:xfrm>
          <a:prstGeom prst="rect">
            <a:avLst/>
          </a:prstGeom>
          <a:noFill/>
        </p:spPr>
        <p:txBody>
          <a:bodyPr wrap="square" rtlCol="0">
            <a:spAutoFit/>
          </a:bodyPr>
          <a:lstStyle/>
          <a:p>
            <a:r>
              <a:rPr lang="zh-CN" altLang="en-US" dirty="0">
                <a:latin typeface="Arial Unicode MS" panose="020B0604020202020204" pitchFamily="34" charset="-122"/>
                <a:ea typeface="Arial Unicode MS" panose="020B0604020202020204" pitchFamily="34" charset="-122"/>
              </a:rPr>
              <a:t>活动图的基本要素：</a:t>
            </a:r>
            <a:endParaRPr lang="en-US" altLang="zh-CN" dirty="0">
              <a:latin typeface="Arial Unicode MS" panose="020B0604020202020204" pitchFamily="34" charset="-122"/>
              <a:ea typeface="Arial Unicode MS" panose="020B0604020202020204" pitchFamily="34" charset="-122"/>
            </a:endParaRPr>
          </a:p>
          <a:p>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1</a:t>
            </a:r>
            <a:r>
              <a:rPr lang="zh-CN" altLang="en-US" dirty="0">
                <a:latin typeface="Arial Unicode MS" panose="020B0604020202020204" pitchFamily="34" charset="-122"/>
                <a:ea typeface="Arial Unicode MS" panose="020B0604020202020204" pitchFamily="34" charset="-122"/>
              </a:rPr>
              <a:t>）状态</a:t>
            </a:r>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2</a:t>
            </a:r>
            <a:r>
              <a:rPr lang="zh-CN" altLang="en-US" dirty="0">
                <a:latin typeface="Arial Unicode MS" panose="020B0604020202020204" pitchFamily="34" charset="-122"/>
                <a:ea typeface="Arial Unicode MS" panose="020B0604020202020204" pitchFamily="34" charset="-122"/>
              </a:rPr>
              <a:t>）转移</a:t>
            </a:r>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3</a:t>
            </a:r>
            <a:r>
              <a:rPr lang="zh-CN" altLang="en-US" dirty="0">
                <a:latin typeface="Arial Unicode MS" panose="020B0604020202020204" pitchFamily="34" charset="-122"/>
                <a:ea typeface="Arial Unicode MS" panose="020B0604020202020204" pitchFamily="34" charset="-122"/>
              </a:rPr>
              <a:t>）分支</a:t>
            </a:r>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4</a:t>
            </a:r>
            <a:r>
              <a:rPr lang="zh-CN" altLang="en-US" dirty="0">
                <a:latin typeface="Arial Unicode MS" panose="020B0604020202020204" pitchFamily="34" charset="-122"/>
                <a:ea typeface="Arial Unicode MS" panose="020B0604020202020204" pitchFamily="34" charset="-122"/>
              </a:rPr>
              <a:t>）分叉和汇合</a:t>
            </a:r>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5</a:t>
            </a:r>
            <a:r>
              <a:rPr lang="zh-CN" altLang="en-US" dirty="0">
                <a:latin typeface="Arial Unicode MS" panose="020B0604020202020204" pitchFamily="34" charset="-122"/>
                <a:ea typeface="Arial Unicode MS" panose="020B0604020202020204" pitchFamily="34" charset="-122"/>
              </a:rPr>
              <a:t>）泳道</a:t>
            </a:r>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6</a:t>
            </a:r>
            <a:r>
              <a:rPr lang="zh-CN" altLang="en-US" dirty="0">
                <a:latin typeface="Arial Unicode MS" panose="020B0604020202020204" pitchFamily="34" charset="-122"/>
                <a:ea typeface="Arial Unicode MS" panose="020B0604020202020204" pitchFamily="34" charset="-122"/>
              </a:rPr>
              <a:t>）对象流</a:t>
            </a:r>
          </a:p>
        </p:txBody>
      </p:sp>
      <p:sp>
        <p:nvSpPr>
          <p:cNvPr id="6" name="左大括号 5">
            <a:extLst>
              <a:ext uri="{FF2B5EF4-FFF2-40B4-BE49-F238E27FC236}">
                <a16:creationId xmlns:a16="http://schemas.microsoft.com/office/drawing/2014/main" id="{13FD60A2-E2E8-4AC9-8E24-CE3B6A3A44F1}"/>
              </a:ext>
            </a:extLst>
          </p:cNvPr>
          <p:cNvSpPr/>
          <p:nvPr/>
        </p:nvSpPr>
        <p:spPr>
          <a:xfrm>
            <a:off x="7687415" y="3657551"/>
            <a:ext cx="301841" cy="1674751"/>
          </a:xfrm>
          <a:prstGeom prst="lef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7" name="左大括号 6">
            <a:extLst>
              <a:ext uri="{FF2B5EF4-FFF2-40B4-BE49-F238E27FC236}">
                <a16:creationId xmlns:a16="http://schemas.microsoft.com/office/drawing/2014/main" id="{FAFBDD62-F77D-41F0-BCDC-ECE5782D15DC}"/>
              </a:ext>
            </a:extLst>
          </p:cNvPr>
          <p:cNvSpPr/>
          <p:nvPr/>
        </p:nvSpPr>
        <p:spPr>
          <a:xfrm>
            <a:off x="666934" y="3747616"/>
            <a:ext cx="166457" cy="1446280"/>
          </a:xfrm>
          <a:prstGeom prst="leftBrac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9" name="半闭框 8">
            <a:extLst>
              <a:ext uri="{FF2B5EF4-FFF2-40B4-BE49-F238E27FC236}">
                <a16:creationId xmlns:a16="http://schemas.microsoft.com/office/drawing/2014/main" id="{9D55BD95-FCC2-4C29-9DB3-D97D2CEEABAE}"/>
              </a:ext>
            </a:extLst>
          </p:cNvPr>
          <p:cNvSpPr/>
          <p:nvPr/>
        </p:nvSpPr>
        <p:spPr>
          <a:xfrm>
            <a:off x="596283" y="1518081"/>
            <a:ext cx="2041864" cy="683580"/>
          </a:xfrm>
          <a:prstGeom prst="halfFrame">
            <a:avLst>
              <a:gd name="adj1" fmla="val 16450"/>
              <a:gd name="adj2" fmla="val 17749"/>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Arial Unicode MS" panose="020B0604020202020204" pitchFamily="34" charset="-122"/>
              <a:ea typeface="Arial Unicode MS" panose="020B0604020202020204" pitchFamily="34" charset="-122"/>
            </a:endParaRPr>
          </a:p>
        </p:txBody>
      </p:sp>
      <p:sp>
        <p:nvSpPr>
          <p:cNvPr id="10" name="半闭框 9">
            <a:extLst>
              <a:ext uri="{FF2B5EF4-FFF2-40B4-BE49-F238E27FC236}">
                <a16:creationId xmlns:a16="http://schemas.microsoft.com/office/drawing/2014/main" id="{AAC61260-5DD3-4D1D-B601-5B319A9857E0}"/>
              </a:ext>
            </a:extLst>
          </p:cNvPr>
          <p:cNvSpPr/>
          <p:nvPr/>
        </p:nvSpPr>
        <p:spPr>
          <a:xfrm rot="10800000">
            <a:off x="9223899" y="1690686"/>
            <a:ext cx="2041864" cy="683580"/>
          </a:xfrm>
          <a:prstGeom prst="halfFrame">
            <a:avLst>
              <a:gd name="adj1" fmla="val 16450"/>
              <a:gd name="adj2" fmla="val 17749"/>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Arial Unicode MS" panose="020B0604020202020204" pitchFamily="34" charset="-122"/>
              <a:ea typeface="Arial Unicode MS" panose="020B0604020202020204" pitchFamily="34" charset="-122"/>
            </a:endParaRPr>
          </a:p>
        </p:txBody>
      </p:sp>
    </p:spTree>
    <p:extLst>
      <p:ext uri="{BB962C8B-B14F-4D97-AF65-F5344CB8AC3E}">
        <p14:creationId xmlns:p14="http://schemas.microsoft.com/office/powerpoint/2010/main" val="3048198511"/>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BA7125-F522-4349-BC61-D322A1E8B320}"/>
              </a:ext>
            </a:extLst>
          </p:cNvPr>
          <p:cNvSpPr>
            <a:spLocks noGrp="1"/>
          </p:cNvSpPr>
          <p:nvPr>
            <p:ph type="title"/>
          </p:nvPr>
        </p:nvSpPr>
        <p:spPr/>
        <p:txBody>
          <a:bodyPr/>
          <a:lstStyle/>
          <a:p>
            <a:r>
              <a:rPr lang="zh-CN" altLang="en-US" dirty="0"/>
              <a:t>提问环节</a:t>
            </a:r>
          </a:p>
        </p:txBody>
      </p:sp>
      <p:sp>
        <p:nvSpPr>
          <p:cNvPr id="3" name="内容占位符 2">
            <a:extLst>
              <a:ext uri="{FF2B5EF4-FFF2-40B4-BE49-F238E27FC236}">
                <a16:creationId xmlns:a16="http://schemas.microsoft.com/office/drawing/2014/main" id="{35EF30D1-A3EF-493A-BD78-997B74CB2B33}"/>
              </a:ext>
            </a:extLst>
          </p:cNvPr>
          <p:cNvSpPr>
            <a:spLocks noGrp="1"/>
          </p:cNvSpPr>
          <p:nvPr>
            <p:ph idx="1"/>
          </p:nvPr>
        </p:nvSpPr>
        <p:spPr>
          <a:xfrm>
            <a:off x="838199" y="1825625"/>
            <a:ext cx="7118023" cy="851587"/>
          </a:xfrm>
        </p:spPr>
        <p:txBody>
          <a:bodyPr>
            <a:normAutofit/>
          </a:bodyPr>
          <a:lstStyle/>
          <a:p>
            <a:r>
              <a:rPr lang="en-US" altLang="zh-CN" sz="4000" dirty="0"/>
              <a:t>Q5</a:t>
            </a:r>
            <a:r>
              <a:rPr lang="zh-CN" altLang="en-US" sz="4000" dirty="0"/>
              <a:t>：活动图的基本要素？</a:t>
            </a:r>
          </a:p>
        </p:txBody>
      </p:sp>
      <p:sp>
        <p:nvSpPr>
          <p:cNvPr id="4" name="文本框 3">
            <a:extLst>
              <a:ext uri="{FF2B5EF4-FFF2-40B4-BE49-F238E27FC236}">
                <a16:creationId xmlns:a16="http://schemas.microsoft.com/office/drawing/2014/main" id="{67D818ED-C48F-4024-9F99-FB66904AB829}"/>
              </a:ext>
            </a:extLst>
          </p:cNvPr>
          <p:cNvSpPr txBox="1"/>
          <p:nvPr/>
        </p:nvSpPr>
        <p:spPr>
          <a:xfrm>
            <a:off x="1045589" y="2985940"/>
            <a:ext cx="7456602" cy="3970318"/>
          </a:xfrm>
          <a:prstGeom prst="rect">
            <a:avLst/>
          </a:prstGeom>
          <a:noFill/>
        </p:spPr>
        <p:txBody>
          <a:bodyPr wrap="square" rtlCol="0">
            <a:spAutoFit/>
          </a:bodyPr>
          <a:lstStyle/>
          <a:p>
            <a:r>
              <a:rPr lang="en-US" altLang="zh-CN" sz="3600" dirty="0">
                <a:latin typeface="微软雅黑" panose="020B0503020204020204" pitchFamily="34" charset="-122"/>
                <a:ea typeface="微软雅黑" panose="020B0503020204020204" pitchFamily="34" charset="-122"/>
              </a:rPr>
              <a:t>R5:   </a:t>
            </a:r>
            <a:r>
              <a:rPr lang="zh-CN" altLang="en-US" sz="3600" dirty="0">
                <a:latin typeface="微软雅黑" panose="020B0503020204020204" pitchFamily="34" charset="-122"/>
                <a:ea typeface="微软雅黑" panose="020B0503020204020204" pitchFamily="34" charset="-122"/>
              </a:rPr>
              <a:t>（</a:t>
            </a:r>
            <a:r>
              <a:rPr lang="en-US" altLang="zh-CN" sz="3600" dirty="0">
                <a:latin typeface="Arial Unicode MS" panose="020B0604020202020204" pitchFamily="34" charset="-122"/>
                <a:ea typeface="Arial Unicode MS" panose="020B0604020202020204" pitchFamily="34" charset="-122"/>
              </a:rPr>
              <a:t>1</a:t>
            </a:r>
            <a:r>
              <a:rPr lang="zh-CN" altLang="en-US" sz="3600" dirty="0">
                <a:latin typeface="Arial Unicode MS" panose="020B0604020202020204" pitchFamily="34" charset="-122"/>
                <a:ea typeface="Arial Unicode MS" panose="020B0604020202020204" pitchFamily="34" charset="-122"/>
              </a:rPr>
              <a:t>）状态</a:t>
            </a:r>
            <a:endParaRPr lang="en-US" altLang="zh-CN" sz="3600" dirty="0">
              <a:latin typeface="Arial Unicode MS" panose="020B0604020202020204" pitchFamily="34" charset="-122"/>
              <a:ea typeface="Arial Unicode MS" panose="020B0604020202020204" pitchFamily="34" charset="-122"/>
            </a:endParaRPr>
          </a:p>
          <a:p>
            <a:r>
              <a:rPr lang="en-US" altLang="zh-CN" sz="3600" dirty="0">
                <a:latin typeface="Arial Unicode MS" panose="020B0604020202020204" pitchFamily="34" charset="-122"/>
                <a:ea typeface="Arial Unicode MS" panose="020B0604020202020204" pitchFamily="34" charset="-122"/>
              </a:rPr>
              <a:t>	 </a:t>
            </a:r>
            <a:r>
              <a:rPr lang="zh-CN" altLang="en-US" sz="3600" dirty="0">
                <a:latin typeface="Arial Unicode MS" panose="020B0604020202020204" pitchFamily="34" charset="-122"/>
                <a:ea typeface="Arial Unicode MS" panose="020B0604020202020204" pitchFamily="34" charset="-122"/>
              </a:rPr>
              <a:t>（</a:t>
            </a:r>
            <a:r>
              <a:rPr lang="en-US" altLang="zh-CN" sz="3600" dirty="0">
                <a:latin typeface="Arial Unicode MS" panose="020B0604020202020204" pitchFamily="34" charset="-122"/>
                <a:ea typeface="Arial Unicode MS" panose="020B0604020202020204" pitchFamily="34" charset="-122"/>
              </a:rPr>
              <a:t>2</a:t>
            </a:r>
            <a:r>
              <a:rPr lang="zh-CN" altLang="en-US" sz="3600" dirty="0">
                <a:latin typeface="Arial Unicode MS" panose="020B0604020202020204" pitchFamily="34" charset="-122"/>
                <a:ea typeface="Arial Unicode MS" panose="020B0604020202020204" pitchFamily="34" charset="-122"/>
              </a:rPr>
              <a:t>）转移</a:t>
            </a:r>
            <a:endParaRPr lang="en-US" altLang="zh-CN" sz="3600" dirty="0">
              <a:latin typeface="Arial Unicode MS" panose="020B0604020202020204" pitchFamily="34" charset="-122"/>
              <a:ea typeface="Arial Unicode MS" panose="020B0604020202020204" pitchFamily="34" charset="-122"/>
            </a:endParaRPr>
          </a:p>
          <a:p>
            <a:r>
              <a:rPr lang="en-US" altLang="zh-CN" sz="3600" dirty="0">
                <a:latin typeface="Arial Unicode MS" panose="020B0604020202020204" pitchFamily="34" charset="-122"/>
                <a:ea typeface="Arial Unicode MS" panose="020B0604020202020204" pitchFamily="34" charset="-122"/>
              </a:rPr>
              <a:t>	 </a:t>
            </a:r>
            <a:r>
              <a:rPr lang="zh-CN" altLang="en-US" sz="3600" dirty="0">
                <a:latin typeface="Arial Unicode MS" panose="020B0604020202020204" pitchFamily="34" charset="-122"/>
                <a:ea typeface="Arial Unicode MS" panose="020B0604020202020204" pitchFamily="34" charset="-122"/>
              </a:rPr>
              <a:t>（</a:t>
            </a:r>
            <a:r>
              <a:rPr lang="en-US" altLang="zh-CN" sz="3600" dirty="0">
                <a:latin typeface="Arial Unicode MS" panose="020B0604020202020204" pitchFamily="34" charset="-122"/>
                <a:ea typeface="Arial Unicode MS" panose="020B0604020202020204" pitchFamily="34" charset="-122"/>
              </a:rPr>
              <a:t>3</a:t>
            </a:r>
            <a:r>
              <a:rPr lang="zh-CN" altLang="en-US" sz="3600" dirty="0">
                <a:latin typeface="Arial Unicode MS" panose="020B0604020202020204" pitchFamily="34" charset="-122"/>
                <a:ea typeface="Arial Unicode MS" panose="020B0604020202020204" pitchFamily="34" charset="-122"/>
              </a:rPr>
              <a:t>）分支</a:t>
            </a:r>
            <a:endParaRPr lang="en-US" altLang="zh-CN" sz="3600" dirty="0">
              <a:latin typeface="Arial Unicode MS" panose="020B0604020202020204" pitchFamily="34" charset="-122"/>
              <a:ea typeface="Arial Unicode MS" panose="020B0604020202020204" pitchFamily="34" charset="-122"/>
            </a:endParaRPr>
          </a:p>
          <a:p>
            <a:r>
              <a:rPr lang="en-US" altLang="zh-CN" sz="3600" dirty="0">
                <a:latin typeface="Arial Unicode MS" panose="020B0604020202020204" pitchFamily="34" charset="-122"/>
                <a:ea typeface="Arial Unicode MS" panose="020B0604020202020204" pitchFamily="34" charset="-122"/>
              </a:rPr>
              <a:t>	 </a:t>
            </a:r>
            <a:r>
              <a:rPr lang="zh-CN" altLang="en-US" sz="3600" dirty="0">
                <a:latin typeface="Arial Unicode MS" panose="020B0604020202020204" pitchFamily="34" charset="-122"/>
                <a:ea typeface="Arial Unicode MS" panose="020B0604020202020204" pitchFamily="34" charset="-122"/>
              </a:rPr>
              <a:t>（</a:t>
            </a:r>
            <a:r>
              <a:rPr lang="en-US" altLang="zh-CN" sz="3600" dirty="0">
                <a:latin typeface="Arial Unicode MS" panose="020B0604020202020204" pitchFamily="34" charset="-122"/>
                <a:ea typeface="Arial Unicode MS" panose="020B0604020202020204" pitchFamily="34" charset="-122"/>
              </a:rPr>
              <a:t>4</a:t>
            </a:r>
            <a:r>
              <a:rPr lang="zh-CN" altLang="en-US" sz="3600" dirty="0">
                <a:latin typeface="Arial Unicode MS" panose="020B0604020202020204" pitchFamily="34" charset="-122"/>
                <a:ea typeface="Arial Unicode MS" panose="020B0604020202020204" pitchFamily="34" charset="-122"/>
              </a:rPr>
              <a:t>）分叉和汇合</a:t>
            </a:r>
            <a:endParaRPr lang="en-US" altLang="zh-CN" sz="3600" dirty="0">
              <a:latin typeface="Arial Unicode MS" panose="020B0604020202020204" pitchFamily="34" charset="-122"/>
              <a:ea typeface="Arial Unicode MS" panose="020B0604020202020204" pitchFamily="34" charset="-122"/>
            </a:endParaRPr>
          </a:p>
          <a:p>
            <a:r>
              <a:rPr lang="en-US" altLang="zh-CN" sz="3600" dirty="0">
                <a:latin typeface="Arial Unicode MS" panose="020B0604020202020204" pitchFamily="34" charset="-122"/>
                <a:ea typeface="Arial Unicode MS" panose="020B0604020202020204" pitchFamily="34" charset="-122"/>
              </a:rPr>
              <a:t>	 </a:t>
            </a:r>
            <a:r>
              <a:rPr lang="zh-CN" altLang="en-US" sz="3600" dirty="0">
                <a:latin typeface="Arial Unicode MS" panose="020B0604020202020204" pitchFamily="34" charset="-122"/>
                <a:ea typeface="Arial Unicode MS" panose="020B0604020202020204" pitchFamily="34" charset="-122"/>
              </a:rPr>
              <a:t>（</a:t>
            </a:r>
            <a:r>
              <a:rPr lang="en-US" altLang="zh-CN" sz="3600" dirty="0">
                <a:latin typeface="Arial Unicode MS" panose="020B0604020202020204" pitchFamily="34" charset="-122"/>
                <a:ea typeface="Arial Unicode MS" panose="020B0604020202020204" pitchFamily="34" charset="-122"/>
              </a:rPr>
              <a:t>5</a:t>
            </a:r>
            <a:r>
              <a:rPr lang="zh-CN" altLang="en-US" sz="3600" dirty="0">
                <a:latin typeface="Arial Unicode MS" panose="020B0604020202020204" pitchFamily="34" charset="-122"/>
                <a:ea typeface="Arial Unicode MS" panose="020B0604020202020204" pitchFamily="34" charset="-122"/>
              </a:rPr>
              <a:t>）泳道</a:t>
            </a:r>
            <a:endParaRPr lang="en-US" altLang="zh-CN" sz="3600" dirty="0">
              <a:latin typeface="Arial Unicode MS" panose="020B0604020202020204" pitchFamily="34" charset="-122"/>
              <a:ea typeface="Arial Unicode MS" panose="020B0604020202020204" pitchFamily="34" charset="-122"/>
            </a:endParaRPr>
          </a:p>
          <a:p>
            <a:r>
              <a:rPr lang="en-US" altLang="zh-CN" sz="3600" dirty="0">
                <a:latin typeface="Arial Unicode MS" panose="020B0604020202020204" pitchFamily="34" charset="-122"/>
                <a:ea typeface="Arial Unicode MS" panose="020B0604020202020204" pitchFamily="34" charset="-122"/>
              </a:rPr>
              <a:t>	 </a:t>
            </a:r>
            <a:r>
              <a:rPr lang="zh-CN" altLang="en-US" sz="3600" dirty="0">
                <a:latin typeface="Arial Unicode MS" panose="020B0604020202020204" pitchFamily="34" charset="-122"/>
                <a:ea typeface="Arial Unicode MS" panose="020B0604020202020204" pitchFamily="34" charset="-122"/>
              </a:rPr>
              <a:t>（</a:t>
            </a:r>
            <a:r>
              <a:rPr lang="en-US" altLang="zh-CN" sz="3600" dirty="0">
                <a:latin typeface="Arial Unicode MS" panose="020B0604020202020204" pitchFamily="34" charset="-122"/>
                <a:ea typeface="Arial Unicode MS" panose="020B0604020202020204" pitchFamily="34" charset="-122"/>
              </a:rPr>
              <a:t>6</a:t>
            </a:r>
            <a:r>
              <a:rPr lang="zh-CN" altLang="en-US" sz="3600" dirty="0">
                <a:latin typeface="Arial Unicode MS" panose="020B0604020202020204" pitchFamily="34" charset="-122"/>
                <a:ea typeface="Arial Unicode MS" panose="020B0604020202020204" pitchFamily="34" charset="-122"/>
              </a:rPr>
              <a:t>）对象流</a:t>
            </a:r>
            <a:endParaRPr lang="zh-CN" altLang="en-US" sz="3600" dirty="0">
              <a:latin typeface="微软雅黑" panose="020B0503020204020204" pitchFamily="34" charset="-122"/>
              <a:ea typeface="微软雅黑" panose="020B0503020204020204" pitchFamily="34" charset="-122"/>
            </a:endParaRPr>
          </a:p>
          <a:p>
            <a:endParaRPr lang="zh-CN" altLang="en-US"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55085416"/>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55B0C09-EA62-4FBC-AD9D-616BBB660279}"/>
              </a:ext>
            </a:extLst>
          </p:cNvPr>
          <p:cNvSpPr txBox="1"/>
          <p:nvPr/>
        </p:nvSpPr>
        <p:spPr>
          <a:xfrm>
            <a:off x="763480" y="710214"/>
            <a:ext cx="4412202" cy="923330"/>
          </a:xfrm>
          <a:prstGeom prst="rect">
            <a:avLst/>
          </a:prstGeom>
          <a:noFill/>
        </p:spPr>
        <p:txBody>
          <a:bodyPr wrap="square" rtlCol="0">
            <a:spAutoFit/>
          </a:bodyPr>
          <a:lstStyle/>
          <a:p>
            <a:r>
              <a:rPr lang="zh-CN" altLang="en-US" dirty="0">
                <a:solidFill>
                  <a:srgbClr val="FF0000"/>
                </a:solidFill>
                <a:latin typeface="Arial Unicode MS" panose="020B0604020202020204" pitchFamily="34" charset="-122"/>
                <a:ea typeface="Arial Unicode MS" panose="020B0604020202020204" pitchFamily="34" charset="-122"/>
              </a:rPr>
              <a:t>动作状态</a:t>
            </a:r>
            <a:r>
              <a:rPr lang="zh-CN" altLang="en-US" dirty="0">
                <a:latin typeface="Arial Unicode MS" panose="020B0604020202020204" pitchFamily="34" charset="-122"/>
                <a:ea typeface="Arial Unicode MS" panose="020B0604020202020204" pitchFamily="34" charset="-122"/>
              </a:rPr>
              <a:t>：</a:t>
            </a:r>
            <a:endParaRPr lang="en-US" altLang="zh-CN" dirty="0">
              <a:latin typeface="Arial Unicode MS" panose="020B0604020202020204" pitchFamily="34" charset="-122"/>
              <a:ea typeface="Arial Unicode MS" panose="020B0604020202020204" pitchFamily="34" charset="-122"/>
            </a:endParaRPr>
          </a:p>
          <a:p>
            <a:r>
              <a:rPr lang="zh-CN" altLang="en-US" dirty="0">
                <a:latin typeface="Arial Unicode MS" panose="020B0604020202020204" pitchFamily="34" charset="-122"/>
                <a:ea typeface="Arial Unicode MS" panose="020B0604020202020204" pitchFamily="34" charset="-122"/>
              </a:rPr>
              <a:t>活动图中最小单位构造块，表示</a:t>
            </a:r>
            <a:r>
              <a:rPr lang="zh-CN" altLang="en-US" dirty="0">
                <a:solidFill>
                  <a:srgbClr val="FF0000"/>
                </a:solidFill>
                <a:latin typeface="Arial Unicode MS" panose="020B0604020202020204" pitchFamily="34" charset="-122"/>
                <a:ea typeface="Arial Unicode MS" panose="020B0604020202020204" pitchFamily="34" charset="-122"/>
              </a:rPr>
              <a:t>原子动作</a:t>
            </a:r>
            <a:r>
              <a:rPr lang="zh-CN" altLang="en-US" dirty="0">
                <a:latin typeface="Arial Unicode MS" panose="020B0604020202020204" pitchFamily="34" charset="-122"/>
                <a:ea typeface="Arial Unicode MS" panose="020B0604020202020204" pitchFamily="34" charset="-122"/>
              </a:rPr>
              <a:t>，用带圆端的方框表示</a:t>
            </a:r>
          </a:p>
        </p:txBody>
      </p:sp>
      <p:sp>
        <p:nvSpPr>
          <p:cNvPr id="6" name="矩形 5">
            <a:extLst>
              <a:ext uri="{FF2B5EF4-FFF2-40B4-BE49-F238E27FC236}">
                <a16:creationId xmlns:a16="http://schemas.microsoft.com/office/drawing/2014/main" id="{FD7688CB-E9A1-45C6-B41A-ED839D117F51}"/>
              </a:ext>
            </a:extLst>
          </p:cNvPr>
          <p:cNvSpPr/>
          <p:nvPr/>
        </p:nvSpPr>
        <p:spPr>
          <a:xfrm>
            <a:off x="745725" y="2663301"/>
            <a:ext cx="852256" cy="559293"/>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Arial Unicode MS" panose="020B0604020202020204" pitchFamily="34" charset="-122"/>
                <a:ea typeface="Arial Unicode MS" panose="020B0604020202020204" pitchFamily="34" charset="-122"/>
              </a:rPr>
              <a:t>动作状态特性</a:t>
            </a:r>
          </a:p>
        </p:txBody>
      </p:sp>
      <p:sp>
        <p:nvSpPr>
          <p:cNvPr id="7" name="左大括号 6">
            <a:extLst>
              <a:ext uri="{FF2B5EF4-FFF2-40B4-BE49-F238E27FC236}">
                <a16:creationId xmlns:a16="http://schemas.microsoft.com/office/drawing/2014/main" id="{631A06F1-70D9-4138-81EA-4A9DAC5D18BF}"/>
              </a:ext>
            </a:extLst>
          </p:cNvPr>
          <p:cNvSpPr/>
          <p:nvPr/>
        </p:nvSpPr>
        <p:spPr>
          <a:xfrm>
            <a:off x="1926454" y="2095130"/>
            <a:ext cx="568171" cy="175777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8" name="文本框 7">
            <a:extLst>
              <a:ext uri="{FF2B5EF4-FFF2-40B4-BE49-F238E27FC236}">
                <a16:creationId xmlns:a16="http://schemas.microsoft.com/office/drawing/2014/main" id="{E1F146C0-DA82-45F0-99EF-0CC300FEBCDA}"/>
              </a:ext>
            </a:extLst>
          </p:cNvPr>
          <p:cNvSpPr txBox="1"/>
          <p:nvPr/>
        </p:nvSpPr>
        <p:spPr>
          <a:xfrm>
            <a:off x="2689933" y="1958356"/>
            <a:ext cx="2698812" cy="2031325"/>
          </a:xfrm>
          <a:prstGeom prst="rect">
            <a:avLst/>
          </a:prstGeom>
          <a:noFill/>
        </p:spPr>
        <p:txBody>
          <a:bodyPr wrap="square" rtlCol="0">
            <a:spAutoFit/>
          </a:bodyPr>
          <a:lstStyle/>
          <a:p>
            <a:r>
              <a:rPr lang="zh-CN" altLang="en-US" dirty="0">
                <a:latin typeface="Arial Unicode MS" panose="020B0604020202020204" pitchFamily="34" charset="-122"/>
                <a:ea typeface="Arial Unicode MS" panose="020B0604020202020204" pitchFamily="34" charset="-122"/>
              </a:rPr>
              <a:t>原子性：不能再被分解</a:t>
            </a:r>
            <a:endParaRPr lang="en-US" altLang="zh-CN" dirty="0">
              <a:latin typeface="Arial Unicode MS" panose="020B0604020202020204" pitchFamily="34" charset="-122"/>
              <a:ea typeface="Arial Unicode MS" panose="020B0604020202020204" pitchFamily="34" charset="-122"/>
            </a:endParaRPr>
          </a:p>
          <a:p>
            <a:endParaRPr lang="en-US" altLang="zh-CN" dirty="0">
              <a:latin typeface="Arial Unicode MS" panose="020B0604020202020204" pitchFamily="34" charset="-122"/>
              <a:ea typeface="Arial Unicode MS" panose="020B0604020202020204" pitchFamily="34" charset="-122"/>
            </a:endParaRPr>
          </a:p>
          <a:p>
            <a:r>
              <a:rPr lang="zh-CN" altLang="en-US" dirty="0">
                <a:latin typeface="Arial Unicode MS" panose="020B0604020202020204" pitchFamily="34" charset="-122"/>
                <a:ea typeface="Arial Unicode MS" panose="020B0604020202020204" pitchFamily="34" charset="-122"/>
              </a:rPr>
              <a:t>不可中断性：一旦开始不可中止</a:t>
            </a:r>
            <a:endParaRPr lang="en-US" altLang="zh-CN" dirty="0">
              <a:latin typeface="Arial Unicode MS" panose="020B0604020202020204" pitchFamily="34" charset="-122"/>
              <a:ea typeface="Arial Unicode MS" panose="020B0604020202020204" pitchFamily="34" charset="-122"/>
            </a:endParaRPr>
          </a:p>
          <a:p>
            <a:endParaRPr lang="en-US" altLang="zh-CN" dirty="0">
              <a:latin typeface="Arial Unicode MS" panose="020B0604020202020204" pitchFamily="34" charset="-122"/>
              <a:ea typeface="Arial Unicode MS" panose="020B0604020202020204" pitchFamily="34" charset="-122"/>
            </a:endParaRPr>
          </a:p>
          <a:p>
            <a:r>
              <a:rPr lang="zh-CN" altLang="en-US" dirty="0">
                <a:latin typeface="Arial Unicode MS" panose="020B0604020202020204" pitchFamily="34" charset="-122"/>
                <a:ea typeface="Arial Unicode MS" panose="020B0604020202020204" pitchFamily="34" charset="-122"/>
              </a:rPr>
              <a:t>瞬时性：动作处理时间极短，甚至可被忽略</a:t>
            </a:r>
          </a:p>
        </p:txBody>
      </p:sp>
      <p:sp>
        <p:nvSpPr>
          <p:cNvPr id="9" name="文本框 8">
            <a:extLst>
              <a:ext uri="{FF2B5EF4-FFF2-40B4-BE49-F238E27FC236}">
                <a16:creationId xmlns:a16="http://schemas.microsoft.com/office/drawing/2014/main" id="{6012D6E4-DE0E-4FC3-A8C4-1EB03225C72C}"/>
              </a:ext>
            </a:extLst>
          </p:cNvPr>
          <p:cNvSpPr txBox="1"/>
          <p:nvPr/>
        </p:nvSpPr>
        <p:spPr>
          <a:xfrm>
            <a:off x="763480" y="5019438"/>
            <a:ext cx="4412202" cy="1200329"/>
          </a:xfrm>
          <a:prstGeom prst="rect">
            <a:avLst/>
          </a:prstGeom>
          <a:noFill/>
        </p:spPr>
        <p:txBody>
          <a:bodyPr wrap="square" rtlCol="0">
            <a:spAutoFit/>
          </a:bodyPr>
          <a:lstStyle/>
          <a:p>
            <a:r>
              <a:rPr lang="zh-CN" altLang="en-US" dirty="0">
                <a:solidFill>
                  <a:srgbClr val="FF0000"/>
                </a:solidFill>
                <a:latin typeface="Arial Unicode MS" panose="020B0604020202020204" pitchFamily="34" charset="-122"/>
                <a:ea typeface="Arial Unicode MS" panose="020B0604020202020204" pitchFamily="34" charset="-122"/>
              </a:rPr>
              <a:t>活动状态</a:t>
            </a:r>
            <a:r>
              <a:rPr lang="zh-CN" altLang="en-US" dirty="0">
                <a:latin typeface="Arial Unicode MS" panose="020B0604020202020204" pitchFamily="34" charset="-122"/>
                <a:ea typeface="Arial Unicode MS" panose="020B0604020202020204" pitchFamily="34" charset="-122"/>
              </a:rPr>
              <a:t>：</a:t>
            </a:r>
            <a:endParaRPr lang="en-US" altLang="zh-CN" dirty="0">
              <a:latin typeface="Arial Unicode MS" panose="020B0604020202020204" pitchFamily="34" charset="-122"/>
              <a:ea typeface="Arial Unicode MS" panose="020B0604020202020204" pitchFamily="34" charset="-122"/>
            </a:endParaRPr>
          </a:p>
          <a:p>
            <a:r>
              <a:rPr lang="zh-CN" altLang="en-US" dirty="0">
                <a:latin typeface="Arial Unicode MS" panose="020B0604020202020204" pitchFamily="34" charset="-122"/>
                <a:ea typeface="Arial Unicode MS" panose="020B0604020202020204" pitchFamily="34" charset="-122"/>
              </a:rPr>
              <a:t>表示可分割的原子动作，可以理解为一个</a:t>
            </a:r>
            <a:r>
              <a:rPr lang="zh-CN" altLang="en-US" dirty="0">
                <a:solidFill>
                  <a:srgbClr val="FF0000"/>
                </a:solidFill>
                <a:latin typeface="Arial Unicode MS" panose="020B0604020202020204" pitchFamily="34" charset="-122"/>
                <a:ea typeface="Arial Unicode MS" panose="020B0604020202020204" pitchFamily="34" charset="-122"/>
              </a:rPr>
              <a:t>组合</a:t>
            </a:r>
            <a:r>
              <a:rPr lang="zh-CN" altLang="en-US" dirty="0">
                <a:latin typeface="Arial Unicode MS" panose="020B0604020202020204" pitchFamily="34" charset="-122"/>
                <a:ea typeface="Arial Unicode MS" panose="020B0604020202020204" pitchFamily="34" charset="-122"/>
              </a:rPr>
              <a:t>，他的控制流由其他活动状态或动作状态组成</a:t>
            </a:r>
          </a:p>
        </p:txBody>
      </p:sp>
      <p:sp>
        <p:nvSpPr>
          <p:cNvPr id="10" name="文本框 9">
            <a:extLst>
              <a:ext uri="{FF2B5EF4-FFF2-40B4-BE49-F238E27FC236}">
                <a16:creationId xmlns:a16="http://schemas.microsoft.com/office/drawing/2014/main" id="{092693D1-3EB0-4642-88A5-0EA111BEF9D6}"/>
              </a:ext>
            </a:extLst>
          </p:cNvPr>
          <p:cNvSpPr txBox="1"/>
          <p:nvPr/>
        </p:nvSpPr>
        <p:spPr>
          <a:xfrm>
            <a:off x="7173158" y="932155"/>
            <a:ext cx="3382392" cy="923330"/>
          </a:xfrm>
          <a:prstGeom prst="rect">
            <a:avLst/>
          </a:prstGeom>
          <a:noFill/>
        </p:spPr>
        <p:txBody>
          <a:bodyPr wrap="square" rtlCol="0">
            <a:spAutoFit/>
          </a:bodyPr>
          <a:lstStyle/>
          <a:p>
            <a:r>
              <a:rPr lang="zh-CN" altLang="en-US" dirty="0">
                <a:solidFill>
                  <a:srgbClr val="FF0000"/>
                </a:solidFill>
                <a:latin typeface="Arial Unicode MS" panose="020B0604020202020204" pitchFamily="34" charset="-122"/>
                <a:ea typeface="Arial Unicode MS" panose="020B0604020202020204" pitchFamily="34" charset="-122"/>
              </a:rPr>
              <a:t>转移</a:t>
            </a:r>
            <a:r>
              <a:rPr lang="zh-CN" altLang="en-US" dirty="0">
                <a:latin typeface="Arial Unicode MS" panose="020B0604020202020204" pitchFamily="34" charset="-122"/>
                <a:ea typeface="Arial Unicode MS" panose="020B0604020202020204" pitchFamily="34" charset="-122"/>
              </a:rPr>
              <a:t>：两个状态间的一种关系，表示某特定事件或条件产生的</a:t>
            </a:r>
            <a:r>
              <a:rPr lang="zh-CN" altLang="en-US" dirty="0">
                <a:solidFill>
                  <a:srgbClr val="FF0000"/>
                </a:solidFill>
                <a:latin typeface="Arial Unicode MS" panose="020B0604020202020204" pitchFamily="34" charset="-122"/>
                <a:ea typeface="Arial Unicode MS" panose="020B0604020202020204" pitchFamily="34" charset="-122"/>
              </a:rPr>
              <a:t>状态变化</a:t>
            </a:r>
          </a:p>
        </p:txBody>
      </p:sp>
      <p:pic>
        <p:nvPicPr>
          <p:cNvPr id="12" name="图片 11">
            <a:extLst>
              <a:ext uri="{FF2B5EF4-FFF2-40B4-BE49-F238E27FC236}">
                <a16:creationId xmlns:a16="http://schemas.microsoft.com/office/drawing/2014/main" id="{3A136D1D-8C2D-4B21-8AC2-740A2D71B7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08" y="2161551"/>
            <a:ext cx="4086795" cy="4058216"/>
          </a:xfrm>
          <a:prstGeom prst="rect">
            <a:avLst/>
          </a:prstGeom>
        </p:spPr>
      </p:pic>
    </p:spTree>
    <p:extLst>
      <p:ext uri="{BB962C8B-B14F-4D97-AF65-F5344CB8AC3E}">
        <p14:creationId xmlns:p14="http://schemas.microsoft.com/office/powerpoint/2010/main" val="332103922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13F19EF8-D088-4FA5-A491-ECEF520A6927}"/>
              </a:ext>
            </a:extLst>
          </p:cNvPr>
          <p:cNvSpPr/>
          <p:nvPr/>
        </p:nvSpPr>
        <p:spPr>
          <a:xfrm>
            <a:off x="5976151" y="461639"/>
            <a:ext cx="5495277" cy="611671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10" name="矩形 9">
            <a:extLst>
              <a:ext uri="{FF2B5EF4-FFF2-40B4-BE49-F238E27FC236}">
                <a16:creationId xmlns:a16="http://schemas.microsoft.com/office/drawing/2014/main" id="{B618443F-4E71-4499-9945-638DB805E355}"/>
              </a:ext>
            </a:extLst>
          </p:cNvPr>
          <p:cNvSpPr/>
          <p:nvPr/>
        </p:nvSpPr>
        <p:spPr>
          <a:xfrm>
            <a:off x="328474" y="461639"/>
            <a:ext cx="5495277" cy="611671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4" name="文本框 3">
            <a:extLst>
              <a:ext uri="{FF2B5EF4-FFF2-40B4-BE49-F238E27FC236}">
                <a16:creationId xmlns:a16="http://schemas.microsoft.com/office/drawing/2014/main" id="{2D3BDBB2-F04D-4D0B-8159-CB10BEDA6F22}"/>
              </a:ext>
            </a:extLst>
          </p:cNvPr>
          <p:cNvSpPr txBox="1"/>
          <p:nvPr/>
        </p:nvSpPr>
        <p:spPr>
          <a:xfrm>
            <a:off x="1429305" y="568171"/>
            <a:ext cx="2485747" cy="923330"/>
          </a:xfrm>
          <a:prstGeom prst="rect">
            <a:avLst/>
          </a:prstGeom>
          <a:noFill/>
        </p:spPr>
        <p:txBody>
          <a:bodyPr wrap="square" rtlCol="0">
            <a:spAutoFit/>
          </a:bodyPr>
          <a:lstStyle/>
          <a:p>
            <a:r>
              <a:rPr lang="zh-CN" altLang="en-US" dirty="0">
                <a:solidFill>
                  <a:srgbClr val="FF0000"/>
                </a:solidFill>
                <a:latin typeface="Arial Unicode MS" panose="020B0604020202020204" pitchFamily="34" charset="-122"/>
                <a:ea typeface="Arial Unicode MS" panose="020B0604020202020204" pitchFamily="34" charset="-122"/>
              </a:rPr>
              <a:t>分支</a:t>
            </a:r>
            <a:r>
              <a:rPr lang="zh-CN" altLang="en-US" dirty="0">
                <a:latin typeface="Arial Unicode MS" panose="020B0604020202020204" pitchFamily="34" charset="-122"/>
                <a:ea typeface="Arial Unicode MS" panose="020B0604020202020204" pitchFamily="34" charset="-122"/>
              </a:rPr>
              <a:t>：用于描述基于某个条件的</a:t>
            </a:r>
            <a:r>
              <a:rPr lang="zh-CN" altLang="en-US" dirty="0">
                <a:solidFill>
                  <a:srgbClr val="FF0000"/>
                </a:solidFill>
                <a:latin typeface="Arial Unicode MS" panose="020B0604020202020204" pitchFamily="34" charset="-122"/>
                <a:ea typeface="Arial Unicode MS" panose="020B0604020202020204" pitchFamily="34" charset="-122"/>
              </a:rPr>
              <a:t>可选路径</a:t>
            </a:r>
            <a:r>
              <a:rPr lang="zh-CN" altLang="en-US" dirty="0">
                <a:latin typeface="Arial Unicode MS" panose="020B0604020202020204" pitchFamily="34" charset="-122"/>
                <a:ea typeface="Arial Unicode MS" panose="020B0604020202020204" pitchFamily="34" charset="-122"/>
              </a:rPr>
              <a:t>，用菱形表示</a:t>
            </a:r>
          </a:p>
        </p:txBody>
      </p:sp>
      <p:pic>
        <p:nvPicPr>
          <p:cNvPr id="6" name="图片 5">
            <a:extLst>
              <a:ext uri="{FF2B5EF4-FFF2-40B4-BE49-F238E27FC236}">
                <a16:creationId xmlns:a16="http://schemas.microsoft.com/office/drawing/2014/main" id="{E39FB885-0ABE-4D73-B994-F429BB3687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125" y="1607702"/>
            <a:ext cx="5221704" cy="4682127"/>
          </a:xfrm>
          <a:prstGeom prst="rect">
            <a:avLst/>
          </a:prstGeom>
        </p:spPr>
      </p:pic>
      <p:sp>
        <p:nvSpPr>
          <p:cNvPr id="7" name="文本框 6">
            <a:extLst>
              <a:ext uri="{FF2B5EF4-FFF2-40B4-BE49-F238E27FC236}">
                <a16:creationId xmlns:a16="http://schemas.microsoft.com/office/drawing/2014/main" id="{BE1B5EB3-79D9-4333-BDAF-F8E0F547C57A}"/>
              </a:ext>
            </a:extLst>
          </p:cNvPr>
          <p:cNvSpPr txBox="1"/>
          <p:nvPr/>
        </p:nvSpPr>
        <p:spPr>
          <a:xfrm>
            <a:off x="7341834" y="961371"/>
            <a:ext cx="2592279" cy="646331"/>
          </a:xfrm>
          <a:prstGeom prst="rect">
            <a:avLst/>
          </a:prstGeom>
          <a:noFill/>
        </p:spPr>
        <p:txBody>
          <a:bodyPr wrap="square" rtlCol="0">
            <a:spAutoFit/>
          </a:bodyPr>
          <a:lstStyle/>
          <a:p>
            <a:r>
              <a:rPr lang="zh-CN" altLang="en-US" dirty="0">
                <a:solidFill>
                  <a:srgbClr val="FF0000"/>
                </a:solidFill>
                <a:latin typeface="Arial Unicode MS" panose="020B0604020202020204" pitchFamily="34" charset="-122"/>
                <a:ea typeface="Arial Unicode MS" panose="020B0604020202020204" pitchFamily="34" charset="-122"/>
              </a:rPr>
              <a:t>分叉和汇合</a:t>
            </a:r>
            <a:r>
              <a:rPr lang="zh-CN" altLang="en-US" dirty="0">
                <a:latin typeface="Arial Unicode MS" panose="020B0604020202020204" pitchFamily="34" charset="-122"/>
                <a:ea typeface="Arial Unicode MS" panose="020B0604020202020204" pitchFamily="34" charset="-122"/>
              </a:rPr>
              <a:t>：用于表示</a:t>
            </a:r>
            <a:r>
              <a:rPr lang="zh-CN" altLang="en-US" dirty="0">
                <a:solidFill>
                  <a:srgbClr val="FF0000"/>
                </a:solidFill>
                <a:latin typeface="Arial Unicode MS" panose="020B0604020202020204" pitchFamily="34" charset="-122"/>
                <a:ea typeface="Arial Unicode MS" panose="020B0604020202020204" pitchFamily="34" charset="-122"/>
              </a:rPr>
              <a:t>并行</a:t>
            </a:r>
            <a:r>
              <a:rPr lang="zh-CN" altLang="en-US" dirty="0">
                <a:latin typeface="Arial Unicode MS" panose="020B0604020202020204" pitchFamily="34" charset="-122"/>
                <a:ea typeface="Arial Unicode MS" panose="020B0604020202020204" pitchFamily="34" charset="-122"/>
              </a:rPr>
              <a:t>的控制流</a:t>
            </a:r>
          </a:p>
        </p:txBody>
      </p:sp>
      <p:pic>
        <p:nvPicPr>
          <p:cNvPr id="9" name="图片 8">
            <a:extLst>
              <a:ext uri="{FF2B5EF4-FFF2-40B4-BE49-F238E27FC236}">
                <a16:creationId xmlns:a16="http://schemas.microsoft.com/office/drawing/2014/main" id="{A93A6AFF-DA45-4803-B484-0FBD30A6C2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6310" y="1870756"/>
            <a:ext cx="4660777" cy="4141602"/>
          </a:xfrm>
          <a:prstGeom prst="rect">
            <a:avLst/>
          </a:prstGeom>
        </p:spPr>
      </p:pic>
    </p:spTree>
    <p:extLst>
      <p:ext uri="{BB962C8B-B14F-4D97-AF65-F5344CB8AC3E}">
        <p14:creationId xmlns:p14="http://schemas.microsoft.com/office/powerpoint/2010/main" val="3526394818"/>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517D8D45-2446-4C69-B113-61B12B47C89D}"/>
              </a:ext>
            </a:extLst>
          </p:cNvPr>
          <p:cNvSpPr/>
          <p:nvPr/>
        </p:nvSpPr>
        <p:spPr>
          <a:xfrm>
            <a:off x="488272" y="1038688"/>
            <a:ext cx="4270159" cy="388842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4" name="文本框 3">
            <a:extLst>
              <a:ext uri="{FF2B5EF4-FFF2-40B4-BE49-F238E27FC236}">
                <a16:creationId xmlns:a16="http://schemas.microsoft.com/office/drawing/2014/main" id="{4E71788C-4934-4A91-8C1A-31F253279BC9}"/>
              </a:ext>
            </a:extLst>
          </p:cNvPr>
          <p:cNvSpPr txBox="1"/>
          <p:nvPr/>
        </p:nvSpPr>
        <p:spPr>
          <a:xfrm>
            <a:off x="763480" y="1287262"/>
            <a:ext cx="3719743" cy="3139321"/>
          </a:xfrm>
          <a:prstGeom prst="rect">
            <a:avLst/>
          </a:prstGeom>
          <a:noFill/>
        </p:spPr>
        <p:txBody>
          <a:bodyPr wrap="square" rtlCol="0">
            <a:spAutoFit/>
          </a:bodyPr>
          <a:lstStyle/>
          <a:p>
            <a:r>
              <a:rPr lang="zh-CN" altLang="en-US" dirty="0">
                <a:solidFill>
                  <a:srgbClr val="FF0000"/>
                </a:solidFill>
                <a:latin typeface="Arial Unicode MS" panose="020B0604020202020204" pitchFamily="34" charset="-122"/>
                <a:ea typeface="Arial Unicode MS" panose="020B0604020202020204" pitchFamily="34" charset="-122"/>
              </a:rPr>
              <a:t>泳道</a:t>
            </a:r>
            <a:r>
              <a:rPr lang="zh-CN" altLang="en-US" dirty="0">
                <a:latin typeface="Arial Unicode MS" panose="020B0604020202020204" pitchFamily="34" charset="-122"/>
                <a:ea typeface="Arial Unicode MS" panose="020B0604020202020204" pitchFamily="34" charset="-122"/>
              </a:rPr>
              <a:t>：</a:t>
            </a:r>
            <a:endParaRPr lang="en-US" altLang="zh-CN" dirty="0">
              <a:latin typeface="Arial Unicode MS" panose="020B0604020202020204" pitchFamily="34" charset="-122"/>
              <a:ea typeface="Arial Unicode MS" panose="020B0604020202020204" pitchFamily="34" charset="-122"/>
            </a:endParaRPr>
          </a:p>
          <a:p>
            <a:endParaRPr lang="en-US" altLang="zh-CN" dirty="0">
              <a:latin typeface="Arial Unicode MS" panose="020B0604020202020204" pitchFamily="34" charset="-122"/>
              <a:ea typeface="Arial Unicode MS" panose="020B0604020202020204" pitchFamily="34" charset="-122"/>
            </a:endParaRPr>
          </a:p>
          <a:p>
            <a:pPr marL="285750" indent="-285750">
              <a:buFont typeface="Arial" panose="020B0604020202020204" pitchFamily="34" charset="0"/>
              <a:buChar char="•"/>
            </a:pPr>
            <a:r>
              <a:rPr lang="zh-CN" altLang="en-US" dirty="0">
                <a:latin typeface="Arial Unicode MS" panose="020B0604020202020204" pitchFamily="34" charset="-122"/>
                <a:ea typeface="Arial Unicode MS" panose="020B0604020202020204" pitchFamily="34" charset="-122"/>
              </a:rPr>
              <a:t>将活动图总的活动划分为若干组，并把每一组指定给相应的业务组织（对象）。</a:t>
            </a:r>
            <a:endParaRPr lang="en-US" altLang="zh-CN" dirty="0">
              <a:latin typeface="Arial Unicode MS" panose="020B0604020202020204" pitchFamily="34" charset="-122"/>
              <a:ea typeface="Arial Unicode MS" panose="020B0604020202020204" pitchFamily="34" charset="-122"/>
            </a:endParaRPr>
          </a:p>
          <a:p>
            <a:pPr marL="285750" indent="-285750">
              <a:buFont typeface="Arial" panose="020B0604020202020204" pitchFamily="34" charset="0"/>
              <a:buChar char="•"/>
            </a:pPr>
            <a:endParaRPr lang="en-US" altLang="zh-CN" dirty="0">
              <a:latin typeface="Arial Unicode MS" panose="020B0604020202020204" pitchFamily="34" charset="-122"/>
              <a:ea typeface="Arial Unicode MS" panose="020B0604020202020204" pitchFamily="34" charset="-122"/>
            </a:endParaRPr>
          </a:p>
          <a:p>
            <a:pPr marL="285750" indent="-285750">
              <a:buFont typeface="Arial" panose="020B0604020202020204" pitchFamily="34" charset="0"/>
              <a:buChar char="•"/>
            </a:pPr>
            <a:r>
              <a:rPr lang="zh-CN" altLang="en-US" dirty="0">
                <a:latin typeface="Arial Unicode MS" panose="020B0604020202020204" pitchFamily="34" charset="-122"/>
                <a:ea typeface="Arial Unicode MS" panose="020B0604020202020204" pitchFamily="34" charset="-122"/>
              </a:rPr>
              <a:t>泳道</a:t>
            </a:r>
            <a:r>
              <a:rPr lang="zh-CN" altLang="en-US" dirty="0">
                <a:solidFill>
                  <a:srgbClr val="FF0000"/>
                </a:solidFill>
                <a:latin typeface="Arial Unicode MS" panose="020B0604020202020204" pitchFamily="34" charset="-122"/>
                <a:ea typeface="Arial Unicode MS" panose="020B0604020202020204" pitchFamily="34" charset="-122"/>
              </a:rPr>
              <a:t>区分了负责活动的对象</a:t>
            </a:r>
            <a:r>
              <a:rPr lang="zh-CN" altLang="en-US" dirty="0">
                <a:latin typeface="Arial Unicode MS" panose="020B0604020202020204" pitchFamily="34" charset="-122"/>
                <a:ea typeface="Arial Unicode MS" panose="020B0604020202020204" pitchFamily="34" charset="-122"/>
              </a:rPr>
              <a:t>，每个活动只能明确属于一个泳道</a:t>
            </a:r>
            <a:endParaRPr lang="en-US" altLang="zh-CN" dirty="0">
              <a:latin typeface="Arial Unicode MS" panose="020B0604020202020204" pitchFamily="34" charset="-122"/>
              <a:ea typeface="Arial Unicode MS" panose="020B0604020202020204" pitchFamily="34" charset="-122"/>
            </a:endParaRPr>
          </a:p>
          <a:p>
            <a:pPr marL="285750" indent="-285750">
              <a:buFont typeface="Arial" panose="020B0604020202020204" pitchFamily="34" charset="0"/>
              <a:buChar char="•"/>
            </a:pPr>
            <a:endParaRPr lang="en-US" altLang="zh-CN" dirty="0">
              <a:latin typeface="Arial Unicode MS" panose="020B0604020202020204" pitchFamily="34" charset="-122"/>
              <a:ea typeface="Arial Unicode MS" panose="020B0604020202020204" pitchFamily="34" charset="-122"/>
            </a:endParaRPr>
          </a:p>
          <a:p>
            <a:pPr marL="285750" indent="-285750">
              <a:buFont typeface="Arial" panose="020B0604020202020204" pitchFamily="34" charset="0"/>
              <a:buChar char="•"/>
            </a:pPr>
            <a:r>
              <a:rPr lang="zh-CN" altLang="en-US" dirty="0">
                <a:latin typeface="Arial Unicode MS" panose="020B0604020202020204" pitchFamily="34" charset="-122"/>
                <a:ea typeface="Arial Unicode MS" panose="020B0604020202020204" pitchFamily="34" charset="-122"/>
              </a:rPr>
              <a:t>泳道用于表示实际执行活动的对象</a:t>
            </a:r>
            <a:endParaRPr lang="en-US" altLang="zh-CN" dirty="0">
              <a:latin typeface="Arial Unicode MS" panose="020B0604020202020204" pitchFamily="34" charset="-122"/>
              <a:ea typeface="Arial Unicode MS" panose="020B0604020202020204" pitchFamily="34" charset="-122"/>
            </a:endParaRPr>
          </a:p>
        </p:txBody>
      </p:sp>
      <p:pic>
        <p:nvPicPr>
          <p:cNvPr id="6" name="图片 5">
            <a:extLst>
              <a:ext uri="{FF2B5EF4-FFF2-40B4-BE49-F238E27FC236}">
                <a16:creationId xmlns:a16="http://schemas.microsoft.com/office/drawing/2014/main" id="{8127B043-338C-4F18-8A97-E103D46B6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6840" y="598363"/>
            <a:ext cx="6468378" cy="5306165"/>
          </a:xfrm>
          <a:prstGeom prst="rect">
            <a:avLst/>
          </a:prstGeom>
        </p:spPr>
      </p:pic>
    </p:spTree>
    <p:extLst>
      <p:ext uri="{BB962C8B-B14F-4D97-AF65-F5344CB8AC3E}">
        <p14:creationId xmlns:p14="http://schemas.microsoft.com/office/powerpoint/2010/main" val="142887941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对角圆角 11">
            <a:extLst>
              <a:ext uri="{FF2B5EF4-FFF2-40B4-BE49-F238E27FC236}">
                <a16:creationId xmlns:a16="http://schemas.microsoft.com/office/drawing/2014/main" id="{0FD68BC5-B679-4CB1-9FFC-E84A3A83CC04}"/>
              </a:ext>
            </a:extLst>
          </p:cNvPr>
          <p:cNvSpPr/>
          <p:nvPr/>
        </p:nvSpPr>
        <p:spPr>
          <a:xfrm>
            <a:off x="6096000" y="941032"/>
            <a:ext cx="5521911" cy="2769833"/>
          </a:xfrm>
          <a:prstGeom prst="round2Diag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9" name="矩形: 对角圆角 8">
            <a:extLst>
              <a:ext uri="{FF2B5EF4-FFF2-40B4-BE49-F238E27FC236}">
                <a16:creationId xmlns:a16="http://schemas.microsoft.com/office/drawing/2014/main" id="{9AB48163-B28E-418F-965D-F1AACBDFE7C8}"/>
              </a:ext>
            </a:extLst>
          </p:cNvPr>
          <p:cNvSpPr/>
          <p:nvPr/>
        </p:nvSpPr>
        <p:spPr>
          <a:xfrm>
            <a:off x="177553" y="941032"/>
            <a:ext cx="5521911" cy="2769833"/>
          </a:xfrm>
          <a:prstGeom prst="round2Diag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4" name="文本框 3">
            <a:extLst>
              <a:ext uri="{FF2B5EF4-FFF2-40B4-BE49-F238E27FC236}">
                <a16:creationId xmlns:a16="http://schemas.microsoft.com/office/drawing/2014/main" id="{1389C283-10B6-44DE-A9C5-7FD87716FD9C}"/>
              </a:ext>
            </a:extLst>
          </p:cNvPr>
          <p:cNvSpPr txBox="1"/>
          <p:nvPr/>
        </p:nvSpPr>
        <p:spPr>
          <a:xfrm>
            <a:off x="360748" y="347986"/>
            <a:ext cx="4989250" cy="3508653"/>
          </a:xfrm>
          <a:prstGeom prst="rect">
            <a:avLst/>
          </a:prstGeom>
          <a:noFill/>
        </p:spPr>
        <p:txBody>
          <a:bodyPr wrap="square" rtlCol="0">
            <a:spAutoFit/>
          </a:bodyPr>
          <a:lstStyle/>
          <a:p>
            <a:r>
              <a:rPr lang="zh-CN" altLang="en-US" sz="2400" dirty="0">
                <a:solidFill>
                  <a:srgbClr val="FF0000"/>
                </a:solidFill>
                <a:latin typeface="Arial Unicode MS" panose="020B0604020202020204" pitchFamily="34" charset="-122"/>
                <a:ea typeface="Arial Unicode MS" panose="020B0604020202020204" pitchFamily="34" charset="-122"/>
              </a:rPr>
              <a:t>对象流</a:t>
            </a:r>
            <a:r>
              <a:rPr lang="zh-CN" altLang="en-US" dirty="0">
                <a:latin typeface="Arial Unicode MS" panose="020B0604020202020204" pitchFamily="34" charset="-122"/>
                <a:ea typeface="Arial Unicode MS" panose="020B0604020202020204" pitchFamily="34" charset="-122"/>
              </a:rPr>
              <a:t>：</a:t>
            </a:r>
            <a:endParaRPr lang="en-US" altLang="zh-CN" dirty="0">
              <a:latin typeface="Arial Unicode MS" panose="020B0604020202020204" pitchFamily="34" charset="-122"/>
              <a:ea typeface="Arial Unicode MS" panose="020B0604020202020204" pitchFamily="34" charset="-122"/>
            </a:endParaRPr>
          </a:p>
          <a:p>
            <a:endParaRPr lang="en-US" altLang="zh-CN" dirty="0">
              <a:latin typeface="Arial Unicode MS" panose="020B0604020202020204" pitchFamily="34" charset="-122"/>
              <a:ea typeface="Arial Unicode MS" panose="020B0604020202020204" pitchFamily="34" charset="-122"/>
            </a:endParaRPr>
          </a:p>
          <a:p>
            <a:endParaRPr lang="en-US" altLang="zh-CN" dirty="0">
              <a:latin typeface="Arial Unicode MS" panose="020B0604020202020204" pitchFamily="34" charset="-122"/>
              <a:ea typeface="Arial Unicode MS" panose="020B0604020202020204" pitchFamily="34" charset="-122"/>
            </a:endParaRPr>
          </a:p>
          <a:p>
            <a:pPr marL="285750" indent="-285750">
              <a:buFont typeface="Arial" panose="020B0604020202020204" pitchFamily="34" charset="0"/>
              <a:buChar char="•"/>
            </a:pPr>
            <a:r>
              <a:rPr lang="zh-CN" altLang="en-US" dirty="0">
                <a:latin typeface="Arial Unicode MS" panose="020B0604020202020204" pitchFamily="34" charset="-122"/>
                <a:ea typeface="Arial Unicode MS" panose="020B0604020202020204" pitchFamily="34" charset="-122"/>
              </a:rPr>
              <a:t>将对象放置到活动图上，并用依赖将这些对象连接到对他们进行创建、撤销和修改的活动转移上，这种</a:t>
            </a:r>
            <a:r>
              <a:rPr lang="zh-CN" altLang="en-US" dirty="0">
                <a:solidFill>
                  <a:srgbClr val="FF0000"/>
                </a:solidFill>
                <a:latin typeface="Arial Unicode MS" panose="020B0604020202020204" pitchFamily="34" charset="-122"/>
                <a:ea typeface="Arial Unicode MS" panose="020B0604020202020204" pitchFamily="34" charset="-122"/>
              </a:rPr>
              <a:t>包括依赖关系和对象应用</a:t>
            </a:r>
            <a:r>
              <a:rPr lang="zh-CN" altLang="en-US" dirty="0">
                <a:latin typeface="Arial Unicode MS" panose="020B0604020202020204" pitchFamily="34" charset="-122"/>
                <a:ea typeface="Arial Unicode MS" panose="020B0604020202020204" pitchFamily="34" charset="-122"/>
              </a:rPr>
              <a:t>被称为对象流</a:t>
            </a:r>
            <a:endParaRPr lang="en-US" altLang="zh-CN" dirty="0">
              <a:latin typeface="Arial Unicode MS" panose="020B0604020202020204" pitchFamily="34" charset="-122"/>
              <a:ea typeface="Arial Unicode MS" panose="020B0604020202020204" pitchFamily="34" charset="-122"/>
            </a:endParaRPr>
          </a:p>
          <a:p>
            <a:pPr marL="285750" indent="-285750">
              <a:buFont typeface="Arial" panose="020B0604020202020204" pitchFamily="34" charset="0"/>
              <a:buChar char="•"/>
            </a:pPr>
            <a:endParaRPr lang="en-US" altLang="zh-CN" dirty="0">
              <a:latin typeface="Arial Unicode MS" panose="020B0604020202020204" pitchFamily="34" charset="-122"/>
              <a:ea typeface="Arial Unicode MS" panose="020B0604020202020204" pitchFamily="34" charset="-122"/>
            </a:endParaRPr>
          </a:p>
          <a:p>
            <a:pPr marL="285750" indent="-285750">
              <a:buFont typeface="Arial" panose="020B0604020202020204" pitchFamily="34" charset="0"/>
              <a:buChar char="•"/>
            </a:pPr>
            <a:endParaRPr lang="en-US" altLang="zh-CN" dirty="0">
              <a:latin typeface="Arial Unicode MS" panose="020B0604020202020204" pitchFamily="34" charset="-122"/>
              <a:ea typeface="Arial Unicode MS" panose="020B0604020202020204" pitchFamily="34" charset="-122"/>
            </a:endParaRPr>
          </a:p>
          <a:p>
            <a:pPr marL="285750" indent="-285750">
              <a:buFont typeface="Arial" panose="020B0604020202020204" pitchFamily="34" charset="0"/>
              <a:buChar char="•"/>
            </a:pPr>
            <a:r>
              <a:rPr lang="zh-CN" altLang="en-US" dirty="0">
                <a:latin typeface="Arial Unicode MS" panose="020B0604020202020204" pitchFamily="34" charset="-122"/>
                <a:ea typeface="Arial Unicode MS" panose="020B0604020202020204" pitchFamily="34" charset="-122"/>
              </a:rPr>
              <a:t>对象流用于动作状态</a:t>
            </a:r>
            <a:r>
              <a:rPr lang="zh-CN" altLang="en-US" dirty="0">
                <a:solidFill>
                  <a:srgbClr val="FF0000"/>
                </a:solidFill>
                <a:latin typeface="Arial Unicode MS" panose="020B0604020202020204" pitchFamily="34" charset="-122"/>
                <a:ea typeface="Arial Unicode MS" panose="020B0604020202020204" pitchFamily="34" charset="-122"/>
              </a:rPr>
              <a:t>对对象的使用和影响的建模</a:t>
            </a:r>
            <a:endParaRPr lang="en-US" altLang="zh-CN" dirty="0">
              <a:solidFill>
                <a:srgbClr val="FF0000"/>
              </a:solidFill>
              <a:latin typeface="Arial Unicode MS" panose="020B0604020202020204" pitchFamily="34" charset="-122"/>
              <a:ea typeface="Arial Unicode MS" panose="020B0604020202020204" pitchFamily="34" charset="-122"/>
            </a:endParaRPr>
          </a:p>
          <a:p>
            <a:pPr marL="285750" indent="-285750">
              <a:buFont typeface="Arial" panose="020B0604020202020204" pitchFamily="34" charset="0"/>
              <a:buChar char="•"/>
            </a:pPr>
            <a:endParaRPr lang="en-US" altLang="zh-CN" dirty="0">
              <a:latin typeface="Arial Unicode MS" panose="020B0604020202020204" pitchFamily="34" charset="-122"/>
              <a:ea typeface="Arial Unicode MS" panose="020B0604020202020204" pitchFamily="34" charset="-122"/>
            </a:endParaRPr>
          </a:p>
        </p:txBody>
      </p:sp>
      <p:pic>
        <p:nvPicPr>
          <p:cNvPr id="6" name="图片 5">
            <a:extLst>
              <a:ext uri="{FF2B5EF4-FFF2-40B4-BE49-F238E27FC236}">
                <a16:creationId xmlns:a16="http://schemas.microsoft.com/office/drawing/2014/main" id="{A10E1028-39CA-4E7E-82E9-93591C07B3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8276" y="4831924"/>
            <a:ext cx="5382376" cy="1019317"/>
          </a:xfrm>
          <a:prstGeom prst="rect">
            <a:avLst/>
          </a:prstGeom>
        </p:spPr>
      </p:pic>
      <p:sp>
        <p:nvSpPr>
          <p:cNvPr id="8" name="文本框 7">
            <a:extLst>
              <a:ext uri="{FF2B5EF4-FFF2-40B4-BE49-F238E27FC236}">
                <a16:creationId xmlns:a16="http://schemas.microsoft.com/office/drawing/2014/main" id="{0A1A940A-F84F-4B79-BED5-6DA8A03EB8EE}"/>
              </a:ext>
            </a:extLst>
          </p:cNvPr>
          <p:cNvSpPr txBox="1"/>
          <p:nvPr/>
        </p:nvSpPr>
        <p:spPr>
          <a:xfrm>
            <a:off x="6287332" y="1089210"/>
            <a:ext cx="4989250" cy="2308324"/>
          </a:xfrm>
          <a:prstGeom prst="rect">
            <a:avLst/>
          </a:prstGeom>
          <a:solidFill>
            <a:schemeClr val="bg1">
              <a:lumMod val="85000"/>
            </a:schemeClr>
          </a:solidFill>
        </p:spPr>
        <p:txBody>
          <a:bodyPr wrap="square">
            <a:spAutoFit/>
          </a:bodyPr>
          <a:lstStyle/>
          <a:p>
            <a:pPr marL="285750" indent="-285750">
              <a:buFont typeface="Arial" panose="020B0604020202020204" pitchFamily="34" charset="0"/>
              <a:buChar char="•"/>
            </a:pPr>
            <a:endParaRPr lang="en-US" altLang="zh-CN" dirty="0">
              <a:latin typeface="Arial Unicode MS" panose="020B0604020202020204" pitchFamily="34" charset="-122"/>
              <a:ea typeface="Arial Unicode MS" panose="020B0604020202020204" pitchFamily="34" charset="-122"/>
            </a:endParaRPr>
          </a:p>
          <a:p>
            <a:pPr marL="285750" indent="-285750">
              <a:buFont typeface="Arial" panose="020B0604020202020204" pitchFamily="34" charset="0"/>
              <a:buChar char="•"/>
            </a:pPr>
            <a:r>
              <a:rPr lang="zh-CN" altLang="en-US" dirty="0">
                <a:latin typeface="Arial Unicode MS" panose="020B0604020202020204" pitchFamily="34" charset="-122"/>
                <a:ea typeface="Arial Unicode MS" panose="020B0604020202020204" pitchFamily="34" charset="-122"/>
              </a:rPr>
              <a:t>特点：</a:t>
            </a:r>
            <a:endParaRPr lang="en-US" altLang="zh-CN" dirty="0">
              <a:latin typeface="Arial Unicode MS" panose="020B0604020202020204" pitchFamily="34" charset="-122"/>
              <a:ea typeface="Arial Unicode MS" panose="020B0604020202020204" pitchFamily="34" charset="-122"/>
            </a:endParaRPr>
          </a:p>
          <a:p>
            <a:pPr marL="285750" indent="-285750">
              <a:buFont typeface="Arial" panose="020B0604020202020204" pitchFamily="34" charset="0"/>
              <a:buChar char="•"/>
            </a:pPr>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    1</a:t>
            </a:r>
            <a:r>
              <a:rPr lang="zh-CN" altLang="en-US" dirty="0">
                <a:latin typeface="Arial Unicode MS" panose="020B0604020202020204" pitchFamily="34" charset="-122"/>
                <a:ea typeface="Arial Unicode MS" panose="020B0604020202020204" pitchFamily="34" charset="-122"/>
              </a:rPr>
              <a:t>）一个对象可以由多个动作操作</a:t>
            </a:r>
            <a:endParaRPr lang="en-US" altLang="zh-CN" dirty="0">
              <a:latin typeface="Arial Unicode MS" panose="020B0604020202020204" pitchFamily="34" charset="-122"/>
              <a:ea typeface="Arial Unicode MS" panose="020B0604020202020204" pitchFamily="34" charset="-122"/>
            </a:endParaRPr>
          </a:p>
          <a:p>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    2</a:t>
            </a:r>
            <a:r>
              <a:rPr lang="zh-CN" altLang="en-US" dirty="0">
                <a:latin typeface="Arial Unicode MS" panose="020B0604020202020204" pitchFamily="34" charset="-122"/>
                <a:ea typeface="Arial Unicode MS" panose="020B0604020202020204" pitchFamily="34" charset="-122"/>
              </a:rPr>
              <a:t>）一个动作的输入可作为另一动作的输出</a:t>
            </a:r>
            <a:endParaRPr lang="en-US" altLang="zh-CN" dirty="0">
              <a:latin typeface="Arial Unicode MS" panose="020B0604020202020204" pitchFamily="34" charset="-122"/>
              <a:ea typeface="Arial Unicode MS" panose="020B0604020202020204" pitchFamily="34" charset="-122"/>
            </a:endParaRPr>
          </a:p>
          <a:p>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    3</a:t>
            </a:r>
            <a:r>
              <a:rPr lang="zh-CN" altLang="en-US" dirty="0">
                <a:latin typeface="Arial Unicode MS" panose="020B0604020202020204" pitchFamily="34" charset="-122"/>
                <a:ea typeface="Arial Unicode MS" panose="020B0604020202020204" pitchFamily="34" charset="-122"/>
              </a:rPr>
              <a:t>）同一对象可多次出现，表不同时间点</a:t>
            </a:r>
          </a:p>
        </p:txBody>
      </p:sp>
    </p:spTree>
    <p:extLst>
      <p:ext uri="{BB962C8B-B14F-4D97-AF65-F5344CB8AC3E}">
        <p14:creationId xmlns:p14="http://schemas.microsoft.com/office/powerpoint/2010/main" val="387306815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剪去单角 8">
            <a:extLst>
              <a:ext uri="{FF2B5EF4-FFF2-40B4-BE49-F238E27FC236}">
                <a16:creationId xmlns:a16="http://schemas.microsoft.com/office/drawing/2014/main" id="{13DB2667-30E8-4A19-8A11-6A24E01A1969}"/>
              </a:ext>
            </a:extLst>
          </p:cNvPr>
          <p:cNvSpPr/>
          <p:nvPr/>
        </p:nvSpPr>
        <p:spPr>
          <a:xfrm>
            <a:off x="6096000" y="559293"/>
            <a:ext cx="5291091" cy="5388746"/>
          </a:xfrm>
          <a:prstGeom prst="snip1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8" name="矩形: 剪去单角 7">
            <a:extLst>
              <a:ext uri="{FF2B5EF4-FFF2-40B4-BE49-F238E27FC236}">
                <a16:creationId xmlns:a16="http://schemas.microsoft.com/office/drawing/2014/main" id="{7484C685-BDC1-4EB6-BDAA-A52B2157BD81}"/>
              </a:ext>
            </a:extLst>
          </p:cNvPr>
          <p:cNvSpPr/>
          <p:nvPr/>
        </p:nvSpPr>
        <p:spPr>
          <a:xfrm>
            <a:off x="514905" y="559293"/>
            <a:ext cx="5291091" cy="5388746"/>
          </a:xfrm>
          <a:prstGeom prst="snip1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4" name="文本框 3">
            <a:extLst>
              <a:ext uri="{FF2B5EF4-FFF2-40B4-BE49-F238E27FC236}">
                <a16:creationId xmlns:a16="http://schemas.microsoft.com/office/drawing/2014/main" id="{1533BFE5-0B6D-48EE-A638-66EF7AE98490}"/>
              </a:ext>
            </a:extLst>
          </p:cNvPr>
          <p:cNvSpPr txBox="1"/>
          <p:nvPr/>
        </p:nvSpPr>
        <p:spPr>
          <a:xfrm>
            <a:off x="719739" y="738944"/>
            <a:ext cx="2024108" cy="461665"/>
          </a:xfrm>
          <a:prstGeom prst="rect">
            <a:avLst/>
          </a:prstGeom>
          <a:noFill/>
        </p:spPr>
        <p:txBody>
          <a:bodyPr wrap="square" rtlCol="0">
            <a:spAutoFit/>
          </a:bodyPr>
          <a:lstStyle/>
          <a:p>
            <a:r>
              <a:rPr lang="zh-CN" altLang="en-US" sz="2400" dirty="0">
                <a:latin typeface="Arial Unicode MS" panose="020B0604020202020204" pitchFamily="34" charset="-122"/>
                <a:ea typeface="Arial Unicode MS" panose="020B0604020202020204" pitchFamily="34" charset="-122"/>
              </a:rPr>
              <a:t>为工作流建模</a:t>
            </a:r>
          </a:p>
        </p:txBody>
      </p:sp>
      <p:graphicFrame>
        <p:nvGraphicFramePr>
          <p:cNvPr id="2" name="图示 1">
            <a:extLst>
              <a:ext uri="{FF2B5EF4-FFF2-40B4-BE49-F238E27FC236}">
                <a16:creationId xmlns:a16="http://schemas.microsoft.com/office/drawing/2014/main" id="{144A43FE-7EC1-43D5-9EBD-6D0573CDF104}"/>
              </a:ext>
            </a:extLst>
          </p:cNvPr>
          <p:cNvGraphicFramePr/>
          <p:nvPr>
            <p:extLst>
              <p:ext uri="{D42A27DB-BD31-4B8C-83A1-F6EECF244321}">
                <p14:modId xmlns:p14="http://schemas.microsoft.com/office/powerpoint/2010/main" val="1214966088"/>
              </p:ext>
            </p:extLst>
          </p:nvPr>
        </p:nvGraphicFramePr>
        <p:xfrm>
          <a:off x="612559" y="1423724"/>
          <a:ext cx="5095782" cy="45243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文本框 5">
            <a:extLst>
              <a:ext uri="{FF2B5EF4-FFF2-40B4-BE49-F238E27FC236}">
                <a16:creationId xmlns:a16="http://schemas.microsoft.com/office/drawing/2014/main" id="{39E7CBBC-BE95-43E8-8912-12B51D85248C}"/>
              </a:ext>
            </a:extLst>
          </p:cNvPr>
          <p:cNvSpPr txBox="1"/>
          <p:nvPr/>
        </p:nvSpPr>
        <p:spPr>
          <a:xfrm>
            <a:off x="6214369" y="770566"/>
            <a:ext cx="2459115" cy="461665"/>
          </a:xfrm>
          <a:prstGeom prst="rect">
            <a:avLst/>
          </a:prstGeom>
          <a:noFill/>
        </p:spPr>
        <p:txBody>
          <a:bodyPr wrap="square" rtlCol="0">
            <a:spAutoFit/>
          </a:bodyPr>
          <a:lstStyle/>
          <a:p>
            <a:r>
              <a:rPr lang="zh-CN" altLang="en-US" sz="2400" dirty="0">
                <a:latin typeface="Arial Unicode MS" panose="020B0604020202020204" pitchFamily="34" charset="-122"/>
                <a:ea typeface="Arial Unicode MS" panose="020B0604020202020204" pitchFamily="34" charset="-122"/>
              </a:rPr>
              <a:t>为对象操作建模</a:t>
            </a:r>
          </a:p>
        </p:txBody>
      </p:sp>
      <p:graphicFrame>
        <p:nvGraphicFramePr>
          <p:cNvPr id="3" name="图示 2">
            <a:extLst>
              <a:ext uri="{FF2B5EF4-FFF2-40B4-BE49-F238E27FC236}">
                <a16:creationId xmlns:a16="http://schemas.microsoft.com/office/drawing/2014/main" id="{9B13D814-5C54-43BB-B4C3-FDC6F9B845AE}"/>
              </a:ext>
            </a:extLst>
          </p:cNvPr>
          <p:cNvGraphicFramePr/>
          <p:nvPr>
            <p:extLst>
              <p:ext uri="{D42A27DB-BD31-4B8C-83A1-F6EECF244321}">
                <p14:modId xmlns:p14="http://schemas.microsoft.com/office/powerpoint/2010/main" val="593167677"/>
              </p:ext>
            </p:extLst>
          </p:nvPr>
        </p:nvGraphicFramePr>
        <p:xfrm>
          <a:off x="6214369" y="1232231"/>
          <a:ext cx="4971495" cy="351887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5271130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4.1.2</a:t>
            </a:r>
            <a:r>
              <a:rPr lang="zh-CN" altLang="en-US" dirty="0"/>
              <a:t>用例</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style>
          <a:lnRef idx="1">
            <a:schemeClr val="accent3"/>
          </a:lnRef>
          <a:fillRef idx="2">
            <a:schemeClr val="accent3"/>
          </a:fillRef>
          <a:effectRef idx="1">
            <a:schemeClr val="accent3"/>
          </a:effectRef>
          <a:fontRef idx="minor">
            <a:schemeClr val="dk1"/>
          </a:fontRef>
        </p:style>
        <p:txBody>
          <a:bodyPr>
            <a:normAutofit fontScale="77500" lnSpcReduction="20000"/>
          </a:bodyPr>
          <a:lstStyle/>
          <a:p>
            <a:pPr marL="0" indent="0">
              <a:lnSpc>
                <a:spcPct val="120000"/>
              </a:lnSpc>
              <a:buNone/>
            </a:pPr>
            <a:r>
              <a:rPr lang="zh-CN" altLang="en-US" dirty="0">
                <a:latin typeface="等线" panose="02010600030101010101" pitchFamily="2" charset="-122"/>
                <a:ea typeface="等线" panose="02010600030101010101" pitchFamily="2" charset="-122"/>
              </a:rPr>
              <a:t>使用用例进行系统的需求分析时具有如下一些</a:t>
            </a:r>
            <a:r>
              <a:rPr lang="zh-CN" altLang="en-US" b="1" dirty="0">
                <a:latin typeface="等线" panose="02010600030101010101" pitchFamily="2" charset="-122"/>
                <a:ea typeface="等线" panose="02010600030101010101" pitchFamily="2" charset="-122"/>
              </a:rPr>
              <a:t>特点</a:t>
            </a:r>
            <a:r>
              <a:rPr lang="zh-CN" altLang="en-US" dirty="0">
                <a:latin typeface="等线" panose="02010600030101010101" pitchFamily="2" charset="-122"/>
                <a:ea typeface="等线" panose="02010600030101010101" pitchFamily="2" charset="-122"/>
              </a:rPr>
              <a:t>。</a:t>
            </a:r>
          </a:p>
          <a:p>
            <a:pPr>
              <a:lnSpc>
                <a:spcPct val="120000"/>
              </a:lnSpc>
            </a:pPr>
            <a:r>
              <a:rPr lang="en-US" altLang="zh-CN" dirty="0">
                <a:latin typeface="等线" panose="02010600030101010101" pitchFamily="2" charset="-122"/>
                <a:ea typeface="等线" panose="02010600030101010101" pitchFamily="2" charset="-122"/>
              </a:rPr>
              <a:t>(1)	</a:t>
            </a:r>
            <a:r>
              <a:rPr lang="zh-CN" altLang="en-US" dirty="0">
                <a:latin typeface="等线" panose="02010600030101010101" pitchFamily="2" charset="-122"/>
                <a:ea typeface="等线" panose="02010600030101010101" pitchFamily="2" charset="-122"/>
              </a:rPr>
              <a:t>用例是从系统的</a:t>
            </a:r>
            <a:r>
              <a:rPr lang="zh-CN" altLang="en-US" dirty="0">
                <a:solidFill>
                  <a:srgbClr val="FF0000"/>
                </a:solidFill>
                <a:latin typeface="等线" panose="02010600030101010101" pitchFamily="2" charset="-122"/>
                <a:ea typeface="等线" panose="02010600030101010101" pitchFamily="2" charset="-122"/>
              </a:rPr>
              <a:t>使用角度</a:t>
            </a:r>
            <a:r>
              <a:rPr lang="zh-CN" altLang="en-US" dirty="0">
                <a:latin typeface="等线" panose="02010600030101010101" pitchFamily="2" charset="-122"/>
                <a:ea typeface="等线" panose="02010600030101010101" pitchFamily="2" charset="-122"/>
              </a:rPr>
              <a:t>描述系统中的信息，即在系统的外部所能看到的系统的功能，而不是考虑系统内部对该功能的具体实现方式。</a:t>
            </a:r>
          </a:p>
          <a:p>
            <a:pPr>
              <a:lnSpc>
                <a:spcPct val="120000"/>
              </a:lnSpc>
            </a:pPr>
            <a:r>
              <a:rPr lang="en-US" altLang="zh-CN" dirty="0">
                <a:latin typeface="等线" panose="02010600030101010101" pitchFamily="2" charset="-122"/>
                <a:ea typeface="等线" panose="02010600030101010101" pitchFamily="2" charset="-122"/>
              </a:rPr>
              <a:t>(2)	</a:t>
            </a:r>
            <a:r>
              <a:rPr lang="zh-CN" altLang="en-US" dirty="0">
                <a:latin typeface="等线" panose="02010600030101010101" pitchFamily="2" charset="-122"/>
                <a:ea typeface="等线" panose="02010600030101010101" pitchFamily="2" charset="-122"/>
              </a:rPr>
              <a:t>用例描述了</a:t>
            </a:r>
            <a:r>
              <a:rPr lang="zh-CN" altLang="en-US" dirty="0">
                <a:solidFill>
                  <a:srgbClr val="FF0000"/>
                </a:solidFill>
                <a:latin typeface="等线" panose="02010600030101010101" pitchFamily="2" charset="-122"/>
                <a:ea typeface="等线" panose="02010600030101010101" pitchFamily="2" charset="-122"/>
              </a:rPr>
              <a:t>用户提出的一些可见需求</a:t>
            </a:r>
            <a:r>
              <a:rPr lang="zh-CN" altLang="en-US" dirty="0">
                <a:latin typeface="等线" panose="02010600030101010101" pitchFamily="2" charset="-122"/>
                <a:ea typeface="等线" panose="02010600030101010101" pitchFamily="2" charset="-122"/>
              </a:rPr>
              <a:t>，</a:t>
            </a:r>
            <a:r>
              <a:rPr lang="zh-CN" altLang="en-US" dirty="0">
                <a:solidFill>
                  <a:srgbClr val="FF0000"/>
                </a:solidFill>
                <a:latin typeface="等线" panose="02010600030101010101" pitchFamily="2" charset="-122"/>
                <a:ea typeface="等线" panose="02010600030101010101" pitchFamily="2" charset="-122"/>
              </a:rPr>
              <a:t>对应一个具体的用户目标</a:t>
            </a:r>
            <a:r>
              <a:rPr lang="zh-CN" altLang="en-US" dirty="0">
                <a:latin typeface="等线" panose="02010600030101010101" pitchFamily="2" charset="-122"/>
                <a:ea typeface="等线" panose="02010600030101010101" pitchFamily="2" charset="-122"/>
              </a:rPr>
              <a:t>。使用用例可以促进与用户的沟通，正确地理解需求，同时也可以用来划分系统与外部实体的界限，是面向对象分析与设计的起点，是类、对象、操作的</a:t>
            </a:r>
            <a:r>
              <a:rPr lang="zh-CN" altLang="en-US" dirty="0">
                <a:solidFill>
                  <a:schemeClr val="tx1"/>
                </a:solidFill>
                <a:latin typeface="等线" panose="02010600030101010101" pitchFamily="2" charset="-122"/>
                <a:ea typeface="等线" panose="02010600030101010101" pitchFamily="2" charset="-122"/>
              </a:rPr>
              <a:t>来源</a:t>
            </a:r>
            <a:r>
              <a:rPr lang="zh-CN" altLang="en-US" dirty="0">
                <a:latin typeface="等线" panose="02010600030101010101" pitchFamily="2" charset="-122"/>
                <a:ea typeface="等线" panose="02010600030101010101" pitchFamily="2" charset="-122"/>
              </a:rPr>
              <a:t>。</a:t>
            </a:r>
          </a:p>
          <a:p>
            <a:pPr>
              <a:lnSpc>
                <a:spcPct val="120000"/>
              </a:lnSpc>
            </a:pPr>
            <a:r>
              <a:rPr lang="en-US" altLang="zh-CN" dirty="0">
                <a:latin typeface="等线" panose="02010600030101010101" pitchFamily="2" charset="-122"/>
                <a:ea typeface="等线" panose="02010600030101010101" pitchFamily="2" charset="-122"/>
              </a:rPr>
              <a:t>(3)	</a:t>
            </a:r>
            <a:r>
              <a:rPr lang="zh-CN" altLang="en-US" dirty="0">
                <a:latin typeface="等线" panose="02010600030101010101" pitchFamily="2" charset="-122"/>
                <a:ea typeface="等线" panose="02010600030101010101" pitchFamily="2" charset="-122"/>
              </a:rPr>
              <a:t>用例通常由某个参与者来执行。</a:t>
            </a:r>
          </a:p>
          <a:p>
            <a:pPr>
              <a:lnSpc>
                <a:spcPct val="120000"/>
              </a:lnSpc>
            </a:pPr>
            <a:r>
              <a:rPr lang="en-US" altLang="zh-CN" dirty="0">
                <a:latin typeface="等线" panose="02010600030101010101" pitchFamily="2" charset="-122"/>
                <a:ea typeface="等线" panose="02010600030101010101" pitchFamily="2" charset="-122"/>
              </a:rPr>
              <a:t>(4)	</a:t>
            </a:r>
            <a:r>
              <a:rPr lang="zh-CN" altLang="en-US" dirty="0">
                <a:latin typeface="等线" panose="02010600030101010101" pitchFamily="2" charset="-122"/>
                <a:ea typeface="等线" panose="02010600030101010101" pitchFamily="2" charset="-122"/>
              </a:rPr>
              <a:t>用例把执行的结果反馈给参与者。</a:t>
            </a:r>
          </a:p>
          <a:p>
            <a:pPr>
              <a:lnSpc>
                <a:spcPct val="120000"/>
              </a:lnSpc>
            </a:pPr>
            <a:r>
              <a:rPr lang="en-US" altLang="zh-CN" dirty="0">
                <a:latin typeface="等线" panose="02010600030101010101" pitchFamily="2" charset="-122"/>
                <a:ea typeface="等线" panose="02010600030101010101" pitchFamily="2" charset="-122"/>
              </a:rPr>
              <a:t>(5)	</a:t>
            </a:r>
            <a:r>
              <a:rPr lang="zh-CN" altLang="en-US" dirty="0">
                <a:latin typeface="等线" panose="02010600030101010101" pitchFamily="2" charset="-122"/>
                <a:ea typeface="等线" panose="02010600030101010101" pitchFamily="2" charset="-122"/>
              </a:rPr>
              <a:t>用例在功能上具有</a:t>
            </a:r>
            <a:r>
              <a:rPr lang="zh-CN" altLang="en-US" dirty="0">
                <a:solidFill>
                  <a:srgbClr val="FF0000"/>
                </a:solidFill>
                <a:latin typeface="等线" panose="02010600030101010101" pitchFamily="2" charset="-122"/>
                <a:ea typeface="等线" panose="02010600030101010101" pitchFamily="2" charset="-122"/>
              </a:rPr>
              <a:t>完整性</a:t>
            </a:r>
            <a:r>
              <a:rPr lang="zh-CN" altLang="en-US" dirty="0">
                <a:latin typeface="等线" panose="02010600030101010101" pitchFamily="2" charset="-122"/>
                <a:ea typeface="等线" panose="02010600030101010101" pitchFamily="2" charset="-122"/>
              </a:rPr>
              <a:t>，即它从参与者接受输入</a:t>
            </a:r>
            <a:r>
              <a:rPr lang="en-US" altLang="zh-CN" dirty="0">
                <a:latin typeface="等线" panose="02010600030101010101" pitchFamily="2" charset="-122"/>
                <a:ea typeface="等线" panose="02010600030101010101" pitchFamily="2" charset="-122"/>
              </a:rPr>
              <a:t>,</a:t>
            </a:r>
            <a:r>
              <a:rPr lang="zh-CN" altLang="en-US" dirty="0">
                <a:latin typeface="等线" panose="02010600030101010101" pitchFamily="2" charset="-122"/>
                <a:ea typeface="等线" panose="02010600030101010101" pitchFamily="2" charset="-122"/>
              </a:rPr>
              <a:t>产生的结果最终再输出给参与者。</a:t>
            </a:r>
          </a:p>
          <a:p>
            <a:pPr>
              <a:lnSpc>
                <a:spcPct val="120000"/>
              </a:lnSpc>
            </a:pP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660101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672D0C7-46EC-4308-9813-BC7F6849FD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1343" y="407381"/>
            <a:ext cx="4788769" cy="6043237"/>
          </a:xfrm>
          <a:prstGeom prst="rect">
            <a:avLst/>
          </a:prstGeom>
        </p:spPr>
      </p:pic>
    </p:spTree>
    <p:extLst>
      <p:ext uri="{BB962C8B-B14F-4D97-AF65-F5344CB8AC3E}">
        <p14:creationId xmlns:p14="http://schemas.microsoft.com/office/powerpoint/2010/main" val="2322161466"/>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37160" y="-71120"/>
            <a:ext cx="12466320" cy="3199765"/>
          </a:xfrm>
          <a:prstGeom prst="rect">
            <a:avLst/>
          </a:prstGeom>
          <a:solidFill>
            <a:srgbClr val="E9E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8" name="图片 7" descr="5a192e8449cf0"/>
          <p:cNvPicPr>
            <a:picLocks noChangeAspect="1"/>
          </p:cNvPicPr>
          <p:nvPr/>
        </p:nvPicPr>
        <p:blipFill>
          <a:blip r:embed="rId3"/>
          <a:srcRect b="6767"/>
          <a:stretch>
            <a:fillRect/>
          </a:stretch>
        </p:blipFill>
        <p:spPr>
          <a:xfrm flipH="1">
            <a:off x="-38100" y="1437640"/>
            <a:ext cx="12268200" cy="5473065"/>
          </a:xfrm>
          <a:prstGeom prst="rect">
            <a:avLst/>
          </a:prstGeom>
        </p:spPr>
      </p:pic>
      <p:pic>
        <p:nvPicPr>
          <p:cNvPr id="10" name="PA_图片 7" descr="5d80f4b3e78a9513d048aa2ccdf80f56"/>
          <p:cNvPicPr>
            <a:picLocks noChangeAspect="1"/>
          </p:cNvPicPr>
          <p:nvPr>
            <p:custDataLst>
              <p:tags r:id="rId1"/>
            </p:custDataLst>
          </p:nvPr>
        </p:nvPicPr>
        <p:blipFill rotWithShape="1">
          <a:blip r:embed="rId4"/>
          <a:srcRect l="65717" t="69541" r="16491"/>
          <a:stretch>
            <a:fillRect/>
          </a:stretch>
        </p:blipFill>
        <p:spPr>
          <a:xfrm>
            <a:off x="6110872" y="2037731"/>
            <a:ext cx="595086" cy="1419679"/>
          </a:xfrm>
          <a:prstGeom prst="rect">
            <a:avLst/>
          </a:prstGeom>
        </p:spPr>
      </p:pic>
      <p:sp>
        <p:nvSpPr>
          <p:cNvPr id="14" name="文本框 13"/>
          <p:cNvSpPr txBox="1"/>
          <p:nvPr/>
        </p:nvSpPr>
        <p:spPr>
          <a:xfrm>
            <a:off x="113972" y="2144395"/>
            <a:ext cx="6109365" cy="1107996"/>
          </a:xfrm>
          <a:prstGeom prst="rect">
            <a:avLst/>
          </a:prstGeom>
          <a:noFill/>
        </p:spPr>
        <p:txBody>
          <a:bodyPr wrap="none" rtlCol="0">
            <a:spAutoFit/>
          </a:bodyPr>
          <a:lstStyle/>
          <a:p>
            <a:r>
              <a:rPr lang="zh-CN" altLang="en-US" sz="6600" dirty="0">
                <a:latin typeface="楷体" panose="02010609060101010101" pitchFamily="49" charset="-122"/>
                <a:ea typeface="楷体" panose="02010609060101010101" pitchFamily="49" charset="-122"/>
              </a:rPr>
              <a:t>构件图和部署图</a:t>
            </a:r>
          </a:p>
        </p:txBody>
      </p:sp>
      <p:sp>
        <p:nvSpPr>
          <p:cNvPr id="2" name="文本框 1"/>
          <p:cNvSpPr txBox="1"/>
          <p:nvPr/>
        </p:nvSpPr>
        <p:spPr>
          <a:xfrm>
            <a:off x="1731649" y="1330976"/>
            <a:ext cx="2874010" cy="706755"/>
          </a:xfrm>
          <a:prstGeom prst="rect">
            <a:avLst/>
          </a:prstGeom>
          <a:noFill/>
        </p:spPr>
        <p:txBody>
          <a:bodyPr wrap="square" rtlCol="0">
            <a:spAutoFit/>
          </a:bodyPr>
          <a:lstStyle/>
          <a:p>
            <a:pPr algn="ctr"/>
            <a:r>
              <a:rPr lang="zh-CN" altLang="en-US" sz="4000" dirty="0">
                <a:solidFill>
                  <a:srgbClr val="264D6E"/>
                </a:solidFill>
                <a:latin typeface="方正魏碑简体" panose="03000509000000000000" charset="-122"/>
                <a:ea typeface="方正魏碑简体" panose="03000509000000000000" charset="-122"/>
              </a:rPr>
              <a:t>第伍章</a:t>
            </a:r>
          </a:p>
        </p:txBody>
      </p:sp>
    </p:spTree>
    <p:extLst>
      <p:ext uri="{BB962C8B-B14F-4D97-AF65-F5344CB8AC3E}">
        <p14:creationId xmlns:p14="http://schemas.microsoft.com/office/powerpoint/2010/main" val="3585793606"/>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1"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p:tgtEl>
                                          <p:spTgt spid="14"/>
                                        </p:tgtEl>
                                        <p:attrNameLst>
                                          <p:attrName>ppt_y</p:attrName>
                                        </p:attrNameLst>
                                      </p:cBhvr>
                                      <p:tavLst>
                                        <p:tav tm="0">
                                          <p:val>
                                            <p:strVal val="#ppt_y-#ppt_h*1.125000"/>
                                          </p:val>
                                        </p:tav>
                                        <p:tav tm="100000">
                                          <p:val>
                                            <p:strVal val="#ppt_y"/>
                                          </p:val>
                                        </p:tav>
                                      </p:tavLst>
                                    </p:anim>
                                    <p:animEffect transition="in" filter="wipe(down)">
                                      <p:cBhvr>
                                        <p:cTn id="14" dur="1000"/>
                                        <p:tgtEl>
                                          <p:spTgt spid="14"/>
                                        </p:tgtEl>
                                      </p:cBhvr>
                                    </p:animEffect>
                                  </p:childTnLst>
                                </p:cTn>
                              </p:par>
                            </p:childTnLst>
                          </p:cTn>
                        </p:par>
                        <p:par>
                          <p:cTn id="15" fill="hold">
                            <p:stCondLst>
                              <p:cond delay="2000"/>
                            </p:stCondLst>
                            <p:childTnLst>
                              <p:par>
                                <p:cTn id="16" presetID="12" presetClass="entr" presetSubtype="4"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p:tgtEl>
                                          <p:spTgt spid="2"/>
                                        </p:tgtEl>
                                        <p:attrNameLst>
                                          <p:attrName>ppt_y</p:attrName>
                                        </p:attrNameLst>
                                      </p:cBhvr>
                                      <p:tavLst>
                                        <p:tav tm="0">
                                          <p:val>
                                            <p:strVal val="#ppt_y+#ppt_h*1.125000"/>
                                          </p:val>
                                        </p:tav>
                                        <p:tav tm="100000">
                                          <p:val>
                                            <p:strVal val="#ppt_y"/>
                                          </p:val>
                                        </p:tav>
                                      </p:tavLst>
                                    </p:anim>
                                    <p:animEffect transition="in" filter="wipe(up)">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67690" y="889000"/>
            <a:ext cx="7672070" cy="2245360"/>
          </a:xfrm>
          <a:prstGeom prst="rect">
            <a:avLst/>
          </a:prstGeom>
          <a:noFill/>
        </p:spPr>
        <p:txBody>
          <a:bodyPr wrap="square" rtlCol="0" anchor="t">
            <a:spAutoFit/>
          </a:bodyPr>
          <a:lstStyle/>
          <a:p>
            <a:r>
              <a:rPr lang="zh-CN" altLang="en-US" sz="2000" dirty="0">
                <a:latin typeface="Arial Unicode MS" panose="020B0604020202020204" pitchFamily="34" charset="-122"/>
                <a:ea typeface="Arial Unicode MS" panose="020B0604020202020204" pitchFamily="34" charset="-122"/>
              </a:rPr>
              <a:t>构件图（Component diagram）</a:t>
            </a:r>
          </a:p>
          <a:p>
            <a:endParaRPr lang="zh-CN" altLang="en-US" sz="2000" dirty="0">
              <a:latin typeface="Arial Unicode MS" panose="020B0604020202020204" pitchFamily="34" charset="-122"/>
              <a:ea typeface="Arial Unicode MS" panose="020B0604020202020204" pitchFamily="34" charset="-122"/>
            </a:endParaRPr>
          </a:p>
          <a:p>
            <a:r>
              <a:rPr lang="zh-CN" altLang="en-US" sz="2000" dirty="0">
                <a:latin typeface="Arial Unicode MS" panose="020B0604020202020204" pitchFamily="34" charset="-122"/>
                <a:ea typeface="Arial Unicode MS" panose="020B0604020202020204" pitchFamily="34" charset="-122"/>
              </a:rPr>
              <a:t>主要用于</a:t>
            </a:r>
            <a:r>
              <a:rPr lang="zh-CN" altLang="en-US" sz="2000" dirty="0">
                <a:solidFill>
                  <a:srgbClr val="FF0000"/>
                </a:solidFill>
                <a:latin typeface="Arial Unicode MS" panose="020B0604020202020204" pitchFamily="34" charset="-122"/>
                <a:ea typeface="Arial Unicode MS" panose="020B0604020202020204" pitchFamily="34" charset="-122"/>
              </a:rPr>
              <a:t>描述各种软件构件之间的依赖关系</a:t>
            </a:r>
            <a:r>
              <a:rPr lang="zh-CN" altLang="en-US" sz="2000" dirty="0">
                <a:latin typeface="Arial Unicode MS" panose="020B0604020202020204" pitchFamily="34" charset="-122"/>
                <a:ea typeface="Arial Unicode MS" panose="020B0604020202020204" pitchFamily="34" charset="-122"/>
              </a:rPr>
              <a:t>。</a:t>
            </a:r>
          </a:p>
          <a:p>
            <a:endParaRPr lang="zh-CN" altLang="en-US" sz="2000" dirty="0">
              <a:latin typeface="Arial Unicode MS" panose="020B0604020202020204" pitchFamily="34" charset="-122"/>
              <a:ea typeface="Arial Unicode MS" panose="020B0604020202020204" pitchFamily="34" charset="-122"/>
            </a:endParaRPr>
          </a:p>
          <a:p>
            <a:r>
              <a:rPr lang="zh-CN" altLang="en-US" sz="2000" dirty="0">
                <a:latin typeface="Arial Unicode MS" panose="020B0604020202020204" pitchFamily="34" charset="-122"/>
                <a:ea typeface="Arial Unicode MS" panose="020B0604020202020204" pitchFamily="34" charset="-122"/>
              </a:rPr>
              <a:t>在构件图中，系统中的每个物理构件都使用构件符号来表示，通常，构件图看起来像是构件图标的集合，这些图标代表系统中的物理构件。</a:t>
            </a:r>
          </a:p>
        </p:txBody>
      </p:sp>
      <p:sp>
        <p:nvSpPr>
          <p:cNvPr id="5" name="文本框 4"/>
          <p:cNvSpPr txBox="1"/>
          <p:nvPr/>
        </p:nvSpPr>
        <p:spPr>
          <a:xfrm>
            <a:off x="524510" y="326390"/>
            <a:ext cx="690880" cy="368300"/>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rPr>
              <a:t>8.1.1</a:t>
            </a:r>
          </a:p>
        </p:txBody>
      </p:sp>
      <p:pic>
        <p:nvPicPr>
          <p:cNvPr id="6" name="图片 5"/>
          <p:cNvPicPr>
            <a:picLocks noChangeAspect="1"/>
          </p:cNvPicPr>
          <p:nvPr/>
        </p:nvPicPr>
        <p:blipFill>
          <a:blip r:embed="rId3"/>
          <a:stretch>
            <a:fillRect/>
          </a:stretch>
        </p:blipFill>
        <p:spPr>
          <a:xfrm>
            <a:off x="1369695" y="3471545"/>
            <a:ext cx="5085080" cy="2350135"/>
          </a:xfrm>
          <a:prstGeom prst="rect">
            <a:avLst/>
          </a:prstGeom>
        </p:spPr>
      </p:pic>
      <p:sp>
        <p:nvSpPr>
          <p:cNvPr id="7" name="文本框 6"/>
          <p:cNvSpPr txBox="1"/>
          <p:nvPr/>
        </p:nvSpPr>
        <p:spPr>
          <a:xfrm>
            <a:off x="4286250" y="6329680"/>
            <a:ext cx="7374255" cy="368300"/>
          </a:xfrm>
          <a:prstGeom prst="rect">
            <a:avLst/>
          </a:prstGeom>
          <a:noFill/>
        </p:spPr>
        <p:txBody>
          <a:bodyPr wrap="square" rtlCol="0" anchor="t">
            <a:spAutoFit/>
          </a:bodyPr>
          <a:lstStyle/>
          <a:p>
            <a:r>
              <a:rPr lang="zh-CN" altLang="en-US" dirty="0">
                <a:latin typeface="Arial Unicode MS" panose="020B0604020202020204" pitchFamily="34" charset="-122"/>
                <a:ea typeface="Arial Unicode MS" panose="020B0604020202020204" pitchFamily="34" charset="-122"/>
              </a:rPr>
              <a:t>https://blog.csdn.net/nangeali/article/details/50879197</a:t>
            </a:r>
            <a:r>
              <a:rPr lang="en-US" altLang="zh-CN" dirty="0">
                <a:latin typeface="Arial Unicode MS" panose="020B0604020202020204" pitchFamily="34" charset="-122"/>
                <a:ea typeface="Arial Unicode MS" panose="020B0604020202020204" pitchFamily="34" charset="-122"/>
              </a:rPr>
              <a:t> 3.27</a:t>
            </a:r>
          </a:p>
        </p:txBody>
      </p:sp>
      <p:pic>
        <p:nvPicPr>
          <p:cNvPr id="2" name="图片 1"/>
          <p:cNvPicPr>
            <a:picLocks noChangeAspect="1"/>
          </p:cNvPicPr>
          <p:nvPr/>
        </p:nvPicPr>
        <p:blipFill>
          <a:blip r:embed="rId4"/>
          <a:stretch>
            <a:fillRect/>
          </a:stretch>
        </p:blipFill>
        <p:spPr>
          <a:xfrm>
            <a:off x="7226300" y="2525395"/>
            <a:ext cx="4114800" cy="33401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42950" y="624840"/>
            <a:ext cx="690880" cy="368300"/>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rPr>
              <a:t>8.1.2</a:t>
            </a:r>
          </a:p>
        </p:txBody>
      </p:sp>
      <p:sp>
        <p:nvSpPr>
          <p:cNvPr id="100" name="文本框 99"/>
          <p:cNvSpPr txBox="1"/>
          <p:nvPr/>
        </p:nvSpPr>
        <p:spPr>
          <a:xfrm>
            <a:off x="742950" y="1278890"/>
            <a:ext cx="9721850" cy="706755"/>
          </a:xfrm>
          <a:prstGeom prst="rect">
            <a:avLst/>
          </a:prstGeom>
          <a:noFill/>
          <a:ln w="9525">
            <a:noFill/>
          </a:ln>
        </p:spPr>
        <p:txBody>
          <a:bodyPr wrap="square">
            <a:spAutoFit/>
          </a:bodyPr>
          <a:lstStyle/>
          <a:p>
            <a:pPr indent="0"/>
            <a:r>
              <a:rPr lang="zh-CN" sz="2000" b="0" dirty="0">
                <a:solidFill>
                  <a:srgbClr val="000000"/>
                </a:solidFill>
                <a:latin typeface="Arial Unicode MS" panose="020B0604020202020204" pitchFamily="34" charset="-122"/>
                <a:ea typeface="Arial Unicode MS" panose="020B0604020202020204" pitchFamily="34" charset="-122"/>
                <a:cs typeface="Times New Roman" panose="02020603050405020304" charset="0"/>
              </a:rPr>
              <a:t>组件是系统中遵从一组接口且提供实现的一个</a:t>
            </a:r>
            <a:r>
              <a:rPr lang="zh-CN" sz="2000" b="0" dirty="0">
                <a:solidFill>
                  <a:srgbClr val="FF0000"/>
                </a:solidFill>
                <a:latin typeface="Arial Unicode MS" panose="020B0604020202020204" pitchFamily="34" charset="-122"/>
                <a:ea typeface="Arial Unicode MS" panose="020B0604020202020204" pitchFamily="34" charset="-122"/>
                <a:cs typeface="Times New Roman" panose="02020603050405020304" charset="0"/>
              </a:rPr>
              <a:t>物理部件</a:t>
            </a:r>
            <a:r>
              <a:rPr lang="zh-CN" sz="2000" b="0" dirty="0">
                <a:solidFill>
                  <a:srgbClr val="000000"/>
                </a:solidFill>
                <a:latin typeface="Arial Unicode MS" panose="020B0604020202020204" pitchFamily="34" charset="-122"/>
                <a:ea typeface="Arial Unicode MS" panose="020B0604020202020204" pitchFamily="34" charset="-122"/>
                <a:cs typeface="Times New Roman" panose="02020603050405020304" charset="0"/>
              </a:rPr>
              <a:t>，通常指开发和运行时类的物理实现。</a:t>
            </a:r>
            <a:endParaRPr lang="zh-CN" altLang="en-US" sz="2000" b="0" dirty="0">
              <a:solidFill>
                <a:srgbClr val="000000"/>
              </a:solidFill>
              <a:latin typeface="Arial Unicode MS" panose="020B0604020202020204" pitchFamily="34" charset="-122"/>
              <a:ea typeface="Arial Unicode MS" panose="020B0604020202020204" pitchFamily="34" charset="-122"/>
              <a:cs typeface="Times New Roman" panose="02020603050405020304" charset="0"/>
            </a:endParaRPr>
          </a:p>
        </p:txBody>
      </p:sp>
      <p:sp>
        <p:nvSpPr>
          <p:cNvPr id="5" name="文本框 4"/>
          <p:cNvSpPr txBox="1"/>
          <p:nvPr/>
        </p:nvSpPr>
        <p:spPr>
          <a:xfrm>
            <a:off x="2291715" y="2484755"/>
            <a:ext cx="5080000" cy="1322070"/>
          </a:xfrm>
          <a:prstGeom prst="rect">
            <a:avLst/>
          </a:prstGeom>
          <a:noFill/>
          <a:ln w="9525">
            <a:noFill/>
          </a:ln>
        </p:spPr>
        <p:txBody>
          <a:bodyPr>
            <a:spAutoFit/>
          </a:bodyPr>
          <a:lstStyle/>
          <a:p>
            <a:pPr indent="0"/>
            <a:r>
              <a:rPr lang="zh-CN" sz="2000" b="0" dirty="0">
                <a:solidFill>
                  <a:srgbClr val="000000"/>
                </a:solidFill>
                <a:latin typeface="微软雅黑" panose="020B0503020204020204" charset="-122"/>
                <a:ea typeface="微软雅黑" panose="020B0503020204020204" charset="-122"/>
                <a:cs typeface="微软雅黑" panose="020B0503020204020204" charset="-122"/>
              </a:rPr>
              <a:t>构件图的主图标是一个左侧附有两个小矩形的大矩形框。组件的名字位于构件图标的中央，名字本身是一个文本字符串，如图</a:t>
            </a:r>
            <a:r>
              <a:rPr lang="en-US" sz="2000" b="0" dirty="0">
                <a:solidFill>
                  <a:srgbClr val="000000"/>
                </a:solidFill>
                <a:latin typeface="微软雅黑" panose="020B0503020204020204" charset="-122"/>
                <a:ea typeface="微软雅黑" panose="020B0503020204020204" charset="-122"/>
                <a:cs typeface="微软雅黑" panose="020B0503020204020204" charset="-122"/>
              </a:rPr>
              <a:t>8. 1</a:t>
            </a:r>
            <a:r>
              <a:rPr lang="zh-CN" sz="2000" b="0" dirty="0">
                <a:solidFill>
                  <a:srgbClr val="000000"/>
                </a:solidFill>
                <a:latin typeface="微软雅黑" panose="020B0503020204020204" charset="-122"/>
                <a:ea typeface="微软雅黑" panose="020B0503020204020204" charset="-122"/>
                <a:cs typeface="微软雅黑" panose="020B0503020204020204" charset="-122"/>
              </a:rPr>
              <a:t>所示。</a:t>
            </a:r>
            <a:endParaRPr lang="zh-CN" altLang="en-US" sz="2000" b="0" dirty="0">
              <a:solidFill>
                <a:srgbClr val="000000"/>
              </a:solidFill>
              <a:latin typeface="微软雅黑" panose="020B0503020204020204" charset="-122"/>
              <a:ea typeface="微软雅黑" panose="020B0503020204020204" charset="-122"/>
              <a:cs typeface="微软雅黑" panose="020B0503020204020204" charset="-122"/>
            </a:endParaRPr>
          </a:p>
        </p:txBody>
      </p:sp>
      <p:pic>
        <p:nvPicPr>
          <p:cNvPr id="6" name="图片 5"/>
          <p:cNvPicPr>
            <a:picLocks noChangeAspect="1"/>
          </p:cNvPicPr>
          <p:nvPr/>
        </p:nvPicPr>
        <p:blipFill>
          <a:blip r:embed="rId3"/>
          <a:stretch>
            <a:fillRect/>
          </a:stretch>
        </p:blipFill>
        <p:spPr>
          <a:xfrm>
            <a:off x="4779645" y="4305935"/>
            <a:ext cx="2632710" cy="1468120"/>
          </a:xfrm>
          <a:prstGeom prst="rect">
            <a:avLst/>
          </a:prstGeom>
        </p:spPr>
      </p:pic>
      <p:pic>
        <p:nvPicPr>
          <p:cNvPr id="7" name="图片 6" descr="山水">
            <a:extLst>
              <a:ext uri="{FF2B5EF4-FFF2-40B4-BE49-F238E27FC236}">
                <a16:creationId xmlns:a16="http://schemas.microsoft.com/office/drawing/2014/main" id="{78CF0EEB-53A4-4D47-B99F-74809D55EF4E}"/>
              </a:ext>
            </a:extLst>
          </p:cNvPr>
          <p:cNvPicPr/>
          <p:nvPr/>
        </p:nvPicPr>
        <p:blipFill>
          <a:blip r:embed="rId4"/>
          <a:srcRect r="3828"/>
          <a:stretch>
            <a:fillRect/>
          </a:stretch>
        </p:blipFill>
        <p:spPr>
          <a:xfrm>
            <a:off x="0" y="4373245"/>
            <a:ext cx="2484755" cy="2484755"/>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42950" y="624840"/>
            <a:ext cx="690880" cy="368300"/>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rPr>
              <a:t>8.1.2</a:t>
            </a:r>
          </a:p>
        </p:txBody>
      </p:sp>
      <p:sp>
        <p:nvSpPr>
          <p:cNvPr id="7" name="文本框 6"/>
          <p:cNvSpPr txBox="1"/>
          <p:nvPr/>
        </p:nvSpPr>
        <p:spPr>
          <a:xfrm>
            <a:off x="1223645" y="1598930"/>
            <a:ext cx="8214360" cy="4399915"/>
          </a:xfrm>
          <a:prstGeom prst="rect">
            <a:avLst/>
          </a:prstGeom>
          <a:noFill/>
          <a:ln w="9525">
            <a:noFill/>
          </a:ln>
        </p:spPr>
        <p:txBody>
          <a:bodyPr wrap="square">
            <a:spAutoFit/>
          </a:bodyPr>
          <a:lstStyle/>
          <a:p>
            <a:pPr indent="292100"/>
            <a:r>
              <a:rPr lang="zh-CN" sz="2000">
                <a:solidFill>
                  <a:srgbClr val="000000"/>
                </a:solidFill>
                <a:latin typeface="微软雅黑" panose="020B0503020204020204" charset="-122"/>
                <a:ea typeface="微软雅黑" panose="020B0503020204020204" charset="-122"/>
                <a:cs typeface="微软雅黑" panose="020B0503020204020204" charset="-122"/>
              </a:rPr>
              <a:t>组件可以分为以下三种类型。</a:t>
            </a:r>
            <a:endParaRPr lang="en-US" sz="2000">
              <a:solidFill>
                <a:srgbClr val="000000"/>
              </a:solidFill>
              <a:latin typeface="微软雅黑" panose="020B0503020204020204" charset="-122"/>
              <a:ea typeface="微软雅黑" panose="020B0503020204020204" charset="-122"/>
              <a:cs typeface="微软雅黑" panose="020B0503020204020204" charset="-122"/>
            </a:endParaRPr>
          </a:p>
          <a:p>
            <a:pPr indent="292100"/>
            <a:r>
              <a:rPr lang="en-US" sz="2000">
                <a:solidFill>
                  <a:srgbClr val="000000"/>
                </a:solidFill>
                <a:latin typeface="微软雅黑" panose="020B0503020204020204" charset="-122"/>
                <a:ea typeface="微软雅黑" panose="020B0503020204020204" charset="-122"/>
                <a:cs typeface="微软雅黑" panose="020B0503020204020204" charset="-122"/>
              </a:rPr>
              <a:t>(1) </a:t>
            </a:r>
            <a:r>
              <a:rPr lang="zh-CN" sz="2000" b="1">
                <a:solidFill>
                  <a:schemeClr val="tx1"/>
                </a:solidFill>
                <a:latin typeface="微软雅黑" panose="020B0503020204020204" charset="-122"/>
                <a:ea typeface="微软雅黑" panose="020B0503020204020204" charset="-122"/>
                <a:cs typeface="微软雅黑" panose="020B0503020204020204" charset="-122"/>
              </a:rPr>
              <a:t>实施组件</a:t>
            </a:r>
            <a:r>
              <a:rPr lang="en-US" sz="2000" b="1">
                <a:solidFill>
                  <a:schemeClr val="tx1"/>
                </a:solidFill>
                <a:latin typeface="微软雅黑" panose="020B0503020204020204" charset="-122"/>
                <a:ea typeface="微软雅黑" panose="020B0503020204020204" charset="-122"/>
                <a:cs typeface="微软雅黑" panose="020B0503020204020204" charset="-122"/>
              </a:rPr>
              <a:t>(Deployment Component)</a:t>
            </a:r>
            <a:r>
              <a:rPr lang="en-US" sz="2000">
                <a:solidFill>
                  <a:srgbClr val="000000"/>
                </a:solidFill>
                <a:latin typeface="微软雅黑" panose="020B0503020204020204" charset="-122"/>
                <a:ea typeface="微软雅黑" panose="020B0503020204020204" charset="-122"/>
                <a:cs typeface="微软雅黑" panose="020B0503020204020204" charset="-122"/>
              </a:rPr>
              <a:t>,</a:t>
            </a:r>
            <a:r>
              <a:rPr lang="zh-CN" sz="2000">
                <a:solidFill>
                  <a:srgbClr val="000000"/>
                </a:solidFill>
                <a:latin typeface="微软雅黑" panose="020B0503020204020204" charset="-122"/>
                <a:ea typeface="微软雅黑" panose="020B0503020204020204" charset="-122"/>
                <a:cs typeface="微软雅黑" panose="020B0503020204020204" charset="-122"/>
              </a:rPr>
              <a:t>实施组件是构成一个</a:t>
            </a:r>
            <a:r>
              <a:rPr lang="zh-CN" sz="2000">
                <a:solidFill>
                  <a:srgbClr val="FF0000"/>
                </a:solidFill>
                <a:latin typeface="微软雅黑" panose="020B0503020204020204" charset="-122"/>
                <a:ea typeface="微软雅黑" panose="020B0503020204020204" charset="-122"/>
                <a:cs typeface="微软雅黑" panose="020B0503020204020204" charset="-122"/>
              </a:rPr>
              <a:t>可执行系统必要和充分的组件</a:t>
            </a:r>
            <a:r>
              <a:rPr lang="zh-CN" sz="2000">
                <a:solidFill>
                  <a:srgbClr val="000000"/>
                </a:solidFill>
                <a:latin typeface="微软雅黑" panose="020B0503020204020204" charset="-122"/>
                <a:ea typeface="微软雅黑" panose="020B0503020204020204" charset="-122"/>
                <a:cs typeface="微软雅黑" panose="020B0503020204020204" charset="-122"/>
              </a:rPr>
              <a:t>，如动态链接库</a:t>
            </a:r>
            <a:r>
              <a:rPr lang="en-US" sz="2000">
                <a:solidFill>
                  <a:srgbClr val="000000"/>
                </a:solidFill>
                <a:latin typeface="微软雅黑" panose="020B0503020204020204" charset="-122"/>
                <a:ea typeface="微软雅黑" panose="020B0503020204020204" charset="-122"/>
                <a:cs typeface="微软雅黑" panose="020B0503020204020204" charset="-122"/>
              </a:rPr>
              <a:t>(DLL)</a:t>
            </a:r>
            <a:r>
              <a:rPr lang="zh-CN" sz="2000">
                <a:solidFill>
                  <a:srgbClr val="000000"/>
                </a:solidFill>
                <a:latin typeface="微软雅黑" panose="020B0503020204020204" charset="-122"/>
                <a:ea typeface="微软雅黑" panose="020B0503020204020204" charset="-122"/>
                <a:cs typeface="微软雅黑" panose="020B0503020204020204" charset="-122"/>
              </a:rPr>
              <a:t>、二进制可执行体</a:t>
            </a:r>
            <a:r>
              <a:rPr lang="en-US" sz="2000">
                <a:solidFill>
                  <a:srgbClr val="000000"/>
                </a:solidFill>
                <a:latin typeface="微软雅黑" panose="020B0503020204020204" charset="-122"/>
                <a:ea typeface="微软雅黑" panose="020B0503020204020204" charset="-122"/>
                <a:cs typeface="微软雅黑" panose="020B0503020204020204" charset="-122"/>
              </a:rPr>
              <a:t>(EXE) .ActiveX</a:t>
            </a:r>
            <a:r>
              <a:rPr lang="zh-CN" sz="2000">
                <a:solidFill>
                  <a:srgbClr val="000000"/>
                </a:solidFill>
                <a:latin typeface="微软雅黑" panose="020B0503020204020204" charset="-122"/>
                <a:ea typeface="微软雅黑" panose="020B0503020204020204" charset="-122"/>
                <a:cs typeface="微软雅黑" panose="020B0503020204020204" charset="-122"/>
              </a:rPr>
              <a:t>控件和</a:t>
            </a:r>
            <a:r>
              <a:rPr lang="en-US" sz="2000">
                <a:solidFill>
                  <a:srgbClr val="000000"/>
                </a:solidFill>
                <a:latin typeface="微软雅黑" panose="020B0503020204020204" charset="-122"/>
                <a:ea typeface="微软雅黑" panose="020B0503020204020204" charset="-122"/>
                <a:cs typeface="微软雅黑" panose="020B0503020204020204" charset="-122"/>
              </a:rPr>
              <a:t>JavaBean</a:t>
            </a:r>
            <a:r>
              <a:rPr lang="zh-CN" sz="2000">
                <a:solidFill>
                  <a:srgbClr val="000000"/>
                </a:solidFill>
                <a:latin typeface="微软雅黑" panose="020B0503020204020204" charset="-122"/>
                <a:ea typeface="微软雅黑" panose="020B0503020204020204" charset="-122"/>
                <a:cs typeface="微软雅黑" panose="020B0503020204020204" charset="-122"/>
              </a:rPr>
              <a:t>一组件等。</a:t>
            </a:r>
          </a:p>
          <a:p>
            <a:pPr indent="292100"/>
            <a:endParaRPr lang="en-US" sz="2000">
              <a:solidFill>
                <a:srgbClr val="000000"/>
              </a:solidFill>
              <a:latin typeface="微软雅黑" panose="020B0503020204020204" charset="-122"/>
              <a:ea typeface="微软雅黑" panose="020B0503020204020204" charset="-122"/>
              <a:cs typeface="微软雅黑" panose="020B0503020204020204" charset="-122"/>
            </a:endParaRPr>
          </a:p>
          <a:p>
            <a:pPr indent="292100"/>
            <a:endParaRPr lang="en-US" sz="2000">
              <a:solidFill>
                <a:srgbClr val="000000"/>
              </a:solidFill>
              <a:latin typeface="微软雅黑" panose="020B0503020204020204" charset="-122"/>
              <a:ea typeface="微软雅黑" panose="020B0503020204020204" charset="-122"/>
              <a:cs typeface="微软雅黑" panose="020B0503020204020204" charset="-122"/>
            </a:endParaRPr>
          </a:p>
          <a:p>
            <a:pPr indent="292100"/>
            <a:r>
              <a:rPr lang="en-US" sz="2000">
                <a:solidFill>
                  <a:srgbClr val="000000"/>
                </a:solidFill>
                <a:latin typeface="微软雅黑" panose="020B0503020204020204" charset="-122"/>
                <a:ea typeface="微软雅黑" panose="020B0503020204020204" charset="-122"/>
                <a:cs typeface="微软雅黑" panose="020B0503020204020204" charset="-122"/>
              </a:rPr>
              <a:t>(2) </a:t>
            </a:r>
            <a:r>
              <a:rPr lang="zh-CN" sz="2000" b="1">
                <a:solidFill>
                  <a:schemeClr val="tx1"/>
                </a:solidFill>
                <a:latin typeface="微软雅黑" panose="020B0503020204020204" charset="-122"/>
                <a:ea typeface="微软雅黑" panose="020B0503020204020204" charset="-122"/>
                <a:cs typeface="微软雅黑" panose="020B0503020204020204" charset="-122"/>
              </a:rPr>
              <a:t>工作产品组件</a:t>
            </a:r>
            <a:r>
              <a:rPr lang="en-US" sz="2000" b="1">
                <a:solidFill>
                  <a:schemeClr val="tx1"/>
                </a:solidFill>
                <a:latin typeface="微软雅黑" panose="020B0503020204020204" charset="-122"/>
                <a:ea typeface="微软雅黑" panose="020B0503020204020204" charset="-122"/>
                <a:cs typeface="微软雅黑" panose="020B0503020204020204" charset="-122"/>
              </a:rPr>
              <a:t>(Work Product Component) </a:t>
            </a:r>
            <a:r>
              <a:rPr lang="zh-CN" altLang="en-US" sz="2000">
                <a:solidFill>
                  <a:srgbClr val="000000"/>
                </a:solidFill>
                <a:latin typeface="微软雅黑" panose="020B0503020204020204" charset="-122"/>
                <a:ea typeface="微软雅黑" panose="020B0503020204020204" charset="-122"/>
                <a:cs typeface="微软雅黑" panose="020B0503020204020204" charset="-122"/>
              </a:rPr>
              <a:t>，</a:t>
            </a:r>
            <a:r>
              <a:rPr lang="en-US" sz="2000">
                <a:solidFill>
                  <a:srgbClr val="000000"/>
                </a:solidFill>
                <a:latin typeface="微软雅黑" panose="020B0503020204020204" charset="-122"/>
                <a:ea typeface="微软雅黑" panose="020B0503020204020204" charset="-122"/>
                <a:cs typeface="微软雅黑" panose="020B0503020204020204" charset="-122"/>
              </a:rPr>
              <a:t>这类组件主要是</a:t>
            </a:r>
            <a:r>
              <a:rPr lang="en-US" sz="2000">
                <a:solidFill>
                  <a:srgbClr val="FF0000"/>
                </a:solidFill>
                <a:latin typeface="微软雅黑" panose="020B0503020204020204" charset="-122"/>
                <a:ea typeface="微软雅黑" panose="020B0503020204020204" charset="-122"/>
                <a:cs typeface="微软雅黑" panose="020B0503020204020204" charset="-122"/>
              </a:rPr>
              <a:t>开发过程的产物</a:t>
            </a:r>
            <a:r>
              <a:rPr lang="zh-CN" sz="2000">
                <a:solidFill>
                  <a:srgbClr val="000000"/>
                </a:solidFill>
                <a:latin typeface="微软雅黑" panose="020B0503020204020204" charset="-122"/>
                <a:ea typeface="微软雅黑" panose="020B0503020204020204" charset="-122"/>
                <a:cs typeface="微软雅黑" panose="020B0503020204020204" charset="-122"/>
              </a:rPr>
              <a:t>，包括创建实施组件的源代码文件及数据文件，这些组件并不是直接地参加可执行系统，而是开发过程中的工作产品，用于产生可执行系统。</a:t>
            </a:r>
          </a:p>
          <a:p>
            <a:pPr indent="292100"/>
            <a:endParaRPr lang="en-US" sz="2000">
              <a:solidFill>
                <a:srgbClr val="000000"/>
              </a:solidFill>
              <a:latin typeface="微软雅黑" panose="020B0503020204020204" charset="-122"/>
              <a:ea typeface="微软雅黑" panose="020B0503020204020204" charset="-122"/>
              <a:cs typeface="微软雅黑" panose="020B0503020204020204" charset="-122"/>
            </a:endParaRPr>
          </a:p>
          <a:p>
            <a:pPr indent="292100"/>
            <a:endParaRPr lang="en-US" sz="2000">
              <a:solidFill>
                <a:srgbClr val="000000"/>
              </a:solidFill>
              <a:latin typeface="微软雅黑" panose="020B0503020204020204" charset="-122"/>
              <a:ea typeface="微软雅黑" panose="020B0503020204020204" charset="-122"/>
              <a:cs typeface="微软雅黑" panose="020B0503020204020204" charset="-122"/>
            </a:endParaRPr>
          </a:p>
          <a:p>
            <a:pPr indent="292100"/>
            <a:r>
              <a:rPr lang="en-US" sz="2000">
                <a:solidFill>
                  <a:srgbClr val="000000"/>
                </a:solidFill>
                <a:latin typeface="微软雅黑" panose="020B0503020204020204" charset="-122"/>
                <a:ea typeface="微软雅黑" panose="020B0503020204020204" charset="-122"/>
                <a:cs typeface="微软雅黑" panose="020B0503020204020204" charset="-122"/>
              </a:rPr>
              <a:t>(3)</a:t>
            </a:r>
            <a:r>
              <a:rPr lang="zh-CN" sz="2000" b="1">
                <a:solidFill>
                  <a:schemeClr val="tx1"/>
                </a:solidFill>
                <a:latin typeface="微软雅黑" panose="020B0503020204020204" charset="-122"/>
                <a:ea typeface="微软雅黑" panose="020B0503020204020204" charset="-122"/>
                <a:cs typeface="微软雅黑" panose="020B0503020204020204" charset="-122"/>
              </a:rPr>
              <a:t>执行组件</a:t>
            </a:r>
            <a:r>
              <a:rPr lang="en-US" sz="2000" b="1">
                <a:solidFill>
                  <a:schemeClr val="tx1"/>
                </a:solidFill>
                <a:latin typeface="微软雅黑" panose="020B0503020204020204" charset="-122"/>
                <a:ea typeface="微软雅黑" panose="020B0503020204020204" charset="-122"/>
                <a:cs typeface="微软雅黑" panose="020B0503020204020204" charset="-122"/>
              </a:rPr>
              <a:t>(Execution Component)</a:t>
            </a:r>
            <a:r>
              <a:rPr lang="zh-CN" altLang="en-US" sz="2000">
                <a:solidFill>
                  <a:srgbClr val="000000"/>
                </a:solidFill>
                <a:latin typeface="微软雅黑" panose="020B0503020204020204" charset="-122"/>
                <a:ea typeface="微软雅黑" panose="020B0503020204020204" charset="-122"/>
                <a:cs typeface="微软雅黑" panose="020B0503020204020204" charset="-122"/>
              </a:rPr>
              <a:t>，</a:t>
            </a:r>
            <a:r>
              <a:rPr lang="zh-CN" sz="2000">
                <a:solidFill>
                  <a:srgbClr val="000000"/>
                </a:solidFill>
                <a:latin typeface="微软雅黑" panose="020B0503020204020204" charset="-122"/>
                <a:ea typeface="微软雅黑" panose="020B0503020204020204" charset="-122"/>
                <a:cs typeface="微软雅黑" panose="020B0503020204020204" charset="-122"/>
              </a:rPr>
              <a:t>这类组件是作为一个</a:t>
            </a:r>
            <a:r>
              <a:rPr lang="zh-CN" sz="2000">
                <a:solidFill>
                  <a:srgbClr val="FF0000"/>
                </a:solidFill>
                <a:latin typeface="微软雅黑" panose="020B0503020204020204" charset="-122"/>
                <a:ea typeface="微软雅黑" panose="020B0503020204020204" charset="-122"/>
                <a:cs typeface="微软雅黑" panose="020B0503020204020204" charset="-122"/>
              </a:rPr>
              <a:t>正在执行的系统的结果</a:t>
            </a:r>
            <a:r>
              <a:rPr lang="zh-CN" sz="2000">
                <a:solidFill>
                  <a:srgbClr val="000000"/>
                </a:solidFill>
                <a:latin typeface="微软雅黑" panose="020B0503020204020204" charset="-122"/>
                <a:ea typeface="微软雅黑" panose="020B0503020204020204" charset="-122"/>
                <a:cs typeface="微软雅黑" panose="020B0503020204020204" charset="-122"/>
              </a:rPr>
              <a:t>而被创建的，如由</a:t>
            </a:r>
            <a:r>
              <a:rPr lang="en-US" sz="2000">
                <a:solidFill>
                  <a:srgbClr val="000000"/>
                </a:solidFill>
                <a:latin typeface="微软雅黑" panose="020B0503020204020204" charset="-122"/>
                <a:ea typeface="微软雅黑" panose="020B0503020204020204" charset="-122"/>
                <a:cs typeface="微软雅黑" panose="020B0503020204020204" charset="-122"/>
              </a:rPr>
              <a:t>DLL</a:t>
            </a:r>
            <a:r>
              <a:rPr lang="zh-CN" sz="2000">
                <a:solidFill>
                  <a:srgbClr val="000000"/>
                </a:solidFill>
                <a:latin typeface="微软雅黑" panose="020B0503020204020204" charset="-122"/>
                <a:ea typeface="微软雅黑" panose="020B0503020204020204" charset="-122"/>
                <a:cs typeface="微软雅黑" panose="020B0503020204020204" charset="-122"/>
              </a:rPr>
              <a:t>实例化形成的</a:t>
            </a:r>
            <a:r>
              <a:rPr lang="en-US" sz="2000">
                <a:solidFill>
                  <a:srgbClr val="000000"/>
                </a:solidFill>
                <a:latin typeface="微软雅黑" panose="020B0503020204020204" charset="-122"/>
                <a:ea typeface="微软雅黑" panose="020B0503020204020204" charset="-122"/>
                <a:cs typeface="微软雅黑" panose="020B0503020204020204" charset="-122"/>
              </a:rPr>
              <a:t>COM+</a:t>
            </a:r>
            <a:r>
              <a:rPr lang="zh-CN" sz="2000">
                <a:solidFill>
                  <a:srgbClr val="000000"/>
                </a:solidFill>
                <a:latin typeface="微软雅黑" panose="020B0503020204020204" charset="-122"/>
                <a:ea typeface="微软雅黑" panose="020B0503020204020204" charset="-122"/>
                <a:cs typeface="微软雅黑" panose="020B0503020204020204" charset="-122"/>
              </a:rPr>
              <a:t>对象。</a:t>
            </a:r>
            <a:endParaRPr lang="zh-CN" altLang="en-US" sz="2000">
              <a:solidFill>
                <a:srgbClr val="000000"/>
              </a:solidFill>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42950" y="624840"/>
            <a:ext cx="690880" cy="368300"/>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rPr>
              <a:t>8.1.2</a:t>
            </a:r>
          </a:p>
        </p:txBody>
      </p:sp>
      <p:sp>
        <p:nvSpPr>
          <p:cNvPr id="100" name="文本框 99"/>
          <p:cNvSpPr txBox="1"/>
          <p:nvPr/>
        </p:nvSpPr>
        <p:spPr>
          <a:xfrm>
            <a:off x="1245870" y="1152525"/>
            <a:ext cx="8942705" cy="4092575"/>
          </a:xfrm>
          <a:prstGeom prst="rect">
            <a:avLst/>
          </a:prstGeom>
          <a:noFill/>
          <a:ln w="9525">
            <a:noFill/>
          </a:ln>
        </p:spPr>
        <p:txBody>
          <a:bodyPr wrap="square">
            <a:spAutoFit/>
          </a:bodyPr>
          <a:lstStyle/>
          <a:p>
            <a:pPr indent="292100"/>
            <a:r>
              <a:rPr lang="zh-CN" sz="2000" b="0">
                <a:solidFill>
                  <a:srgbClr val="000000"/>
                </a:solidFill>
                <a:latin typeface="微软雅黑" panose="020B0503020204020204" charset="-122"/>
                <a:ea typeface="微软雅黑" panose="020B0503020204020204" charset="-122"/>
                <a:cs typeface="微软雅黑" panose="020B0503020204020204" charset="-122"/>
              </a:rPr>
              <a:t>组件和类之间的差别</a:t>
            </a:r>
            <a:endParaRPr lang="en-US" sz="2000" b="0">
              <a:solidFill>
                <a:srgbClr val="000000"/>
              </a:solidFill>
              <a:latin typeface="微软雅黑" panose="020B0503020204020204" charset="-122"/>
              <a:ea typeface="微软雅黑" panose="020B0503020204020204" charset="-122"/>
              <a:cs typeface="微软雅黑" panose="020B0503020204020204" charset="-122"/>
            </a:endParaRPr>
          </a:p>
          <a:p>
            <a:pPr indent="292100"/>
            <a:r>
              <a:rPr lang="en-US" sz="2000" b="0">
                <a:solidFill>
                  <a:srgbClr val="000000"/>
                </a:solidFill>
                <a:latin typeface="微软雅黑" panose="020B0503020204020204" charset="-122"/>
                <a:ea typeface="微软雅黑" panose="020B0503020204020204" charset="-122"/>
                <a:cs typeface="微软雅黑" panose="020B0503020204020204" charset="-122"/>
              </a:rPr>
              <a:t>(1) </a:t>
            </a:r>
            <a:r>
              <a:rPr lang="zh-CN" sz="2000" b="0">
                <a:solidFill>
                  <a:srgbClr val="FF0000"/>
                </a:solidFill>
                <a:latin typeface="微软雅黑" panose="020B0503020204020204" charset="-122"/>
                <a:ea typeface="微软雅黑" panose="020B0503020204020204" charset="-122"/>
                <a:cs typeface="微软雅黑" panose="020B0503020204020204" charset="-122"/>
              </a:rPr>
              <a:t>类表示逻辑抽象</a:t>
            </a:r>
            <a:r>
              <a:rPr lang="zh-CN" sz="2000" b="0">
                <a:solidFill>
                  <a:srgbClr val="000000"/>
                </a:solidFill>
                <a:latin typeface="微软雅黑" panose="020B0503020204020204" charset="-122"/>
                <a:ea typeface="微软雅黑" panose="020B0503020204020204" charset="-122"/>
                <a:cs typeface="微软雅黑" panose="020B0503020204020204" charset="-122"/>
              </a:rPr>
              <a:t>，而组件表示存在于计算机中的物理抽象。简言之，组件是可以存</a:t>
            </a:r>
            <a:r>
              <a:rPr lang="zh-CN" sz="2000">
                <a:solidFill>
                  <a:srgbClr val="000000"/>
                </a:solidFill>
                <a:latin typeface="微软雅黑" panose="020B0503020204020204" charset="-122"/>
                <a:ea typeface="微软雅黑" panose="020B0503020204020204" charset="-122"/>
                <a:cs typeface="微软雅黑" panose="020B0503020204020204" charset="-122"/>
                <a:sym typeface="+mn-ea"/>
              </a:rPr>
              <a:t>在于可实际运行的计算机上的，而类不可以。</a:t>
            </a:r>
          </a:p>
          <a:p>
            <a:pPr indent="292100"/>
            <a:endParaRPr lang="en-US" sz="2000">
              <a:solidFill>
                <a:srgbClr val="000000"/>
              </a:solidFill>
              <a:latin typeface="微软雅黑" panose="020B0503020204020204" charset="-122"/>
              <a:ea typeface="微软雅黑" panose="020B0503020204020204" charset="-122"/>
              <a:cs typeface="微软雅黑" panose="020B0503020204020204" charset="-122"/>
              <a:sym typeface="+mn-ea"/>
            </a:endParaRPr>
          </a:p>
          <a:p>
            <a:pPr indent="292100"/>
            <a:endParaRPr lang="en-US" sz="2000">
              <a:solidFill>
                <a:srgbClr val="000000"/>
              </a:solidFill>
              <a:latin typeface="微软雅黑" panose="020B0503020204020204" charset="-122"/>
              <a:ea typeface="微软雅黑" panose="020B0503020204020204" charset="-122"/>
              <a:cs typeface="微软雅黑" panose="020B0503020204020204" charset="-122"/>
              <a:sym typeface="+mn-ea"/>
            </a:endParaRPr>
          </a:p>
          <a:p>
            <a:pPr indent="292100"/>
            <a:r>
              <a:rPr lang="en-US" sz="2000">
                <a:solidFill>
                  <a:srgbClr val="000000"/>
                </a:solidFill>
                <a:latin typeface="微软雅黑" panose="020B0503020204020204" charset="-122"/>
                <a:ea typeface="微软雅黑" panose="020B0503020204020204" charset="-122"/>
                <a:cs typeface="微软雅黑" panose="020B0503020204020204" charset="-122"/>
                <a:sym typeface="+mn-ea"/>
              </a:rPr>
              <a:t>(2) </a:t>
            </a:r>
            <a:r>
              <a:rPr lang="zh-CN" sz="2000">
                <a:solidFill>
                  <a:srgbClr val="FF0000"/>
                </a:solidFill>
                <a:latin typeface="微软雅黑" panose="020B0503020204020204" charset="-122"/>
                <a:ea typeface="微软雅黑" panose="020B0503020204020204" charset="-122"/>
                <a:cs typeface="微软雅黑" panose="020B0503020204020204" charset="-122"/>
                <a:sym typeface="+mn-ea"/>
              </a:rPr>
              <a:t>组件表示的是物理模块而不是逻辑模块</a:t>
            </a:r>
            <a:r>
              <a:rPr lang="zh-CN" sz="2000">
                <a:solidFill>
                  <a:srgbClr val="000000"/>
                </a:solidFill>
                <a:latin typeface="微软雅黑" panose="020B0503020204020204" charset="-122"/>
                <a:ea typeface="微软雅黑" panose="020B0503020204020204" charset="-122"/>
                <a:cs typeface="微软雅黑" panose="020B0503020204020204" charset="-122"/>
                <a:sym typeface="+mn-ea"/>
              </a:rPr>
              <a:t>，与类处于不同的抽象级别。组件是一组其他逻辑元素的物理实现(如类及其协作关系)，而类只是逻辑上的概念。</a:t>
            </a:r>
          </a:p>
          <a:p>
            <a:pPr indent="292100"/>
            <a:endParaRPr lang="zh-CN" sz="2000">
              <a:solidFill>
                <a:srgbClr val="000000"/>
              </a:solidFill>
              <a:latin typeface="微软雅黑" panose="020B0503020204020204" charset="-122"/>
              <a:ea typeface="微软雅黑" panose="020B0503020204020204" charset="-122"/>
              <a:cs typeface="微软雅黑" panose="020B0503020204020204" charset="-122"/>
              <a:sym typeface="+mn-ea"/>
            </a:endParaRPr>
          </a:p>
          <a:p>
            <a:pPr indent="292100"/>
            <a:endParaRPr lang="en-US" sz="2000">
              <a:solidFill>
                <a:srgbClr val="000000"/>
              </a:solidFill>
              <a:latin typeface="微软雅黑" panose="020B0503020204020204" charset="-122"/>
              <a:ea typeface="微软雅黑" panose="020B0503020204020204" charset="-122"/>
              <a:cs typeface="微软雅黑" panose="020B0503020204020204" charset="-122"/>
              <a:sym typeface="+mn-ea"/>
            </a:endParaRPr>
          </a:p>
          <a:p>
            <a:pPr indent="292100"/>
            <a:r>
              <a:rPr lang="en-US" sz="2000">
                <a:solidFill>
                  <a:srgbClr val="000000"/>
                </a:solidFill>
                <a:latin typeface="微软雅黑" panose="020B0503020204020204" charset="-122"/>
                <a:ea typeface="微软雅黑" panose="020B0503020204020204" charset="-122"/>
                <a:cs typeface="微软雅黑" panose="020B0503020204020204" charset="-122"/>
                <a:sym typeface="+mn-ea"/>
              </a:rPr>
              <a:t>(3) </a:t>
            </a:r>
            <a:r>
              <a:rPr lang="zh-CN" sz="2000">
                <a:solidFill>
                  <a:srgbClr val="FF0000"/>
                </a:solidFill>
                <a:latin typeface="微软雅黑" panose="020B0503020204020204" charset="-122"/>
                <a:ea typeface="微软雅黑" panose="020B0503020204020204" charset="-122"/>
                <a:cs typeface="微软雅黑" panose="020B0503020204020204" charset="-122"/>
                <a:sym typeface="+mn-ea"/>
              </a:rPr>
              <a:t>类可以直接拥有属性和操作</a:t>
            </a:r>
            <a:r>
              <a:rPr lang="zh-CN" sz="2000">
                <a:solidFill>
                  <a:srgbClr val="000000"/>
                </a:solidFill>
                <a:latin typeface="微软雅黑" panose="020B0503020204020204" charset="-122"/>
                <a:ea typeface="微软雅黑" panose="020B0503020204020204" charset="-122"/>
                <a:cs typeface="微软雅黑" panose="020B0503020204020204" charset="-122"/>
                <a:sym typeface="+mn-ea"/>
              </a:rPr>
              <a:t>；而一般情况下，组件仅拥有只能通过其接口访问的操作。这表明虽然组件和类都可以实现一个接口，但是组件的服务一般只能通过其接口来访问。</a:t>
            </a:r>
            <a:endParaRPr lang="zh-CN" altLang="en-US" sz="2000">
              <a:latin typeface="微软雅黑" panose="020B0503020204020204" charset="-122"/>
              <a:ea typeface="微软雅黑" panose="020B0503020204020204" charset="-122"/>
              <a:cs typeface="微软雅黑" panose="020B0503020204020204" charset="-122"/>
            </a:endParaRPr>
          </a:p>
          <a:p>
            <a:pPr indent="292100"/>
            <a:endParaRPr lang="zh-CN" altLang="en-US" sz="2000">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42950" y="624840"/>
            <a:ext cx="690880" cy="368300"/>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rPr>
              <a:t>8.1.3</a:t>
            </a:r>
          </a:p>
        </p:txBody>
      </p:sp>
      <p:sp>
        <p:nvSpPr>
          <p:cNvPr id="101" name="文本框 100"/>
          <p:cNvSpPr txBox="1"/>
          <p:nvPr/>
        </p:nvSpPr>
        <p:spPr>
          <a:xfrm>
            <a:off x="878205" y="1121410"/>
            <a:ext cx="8044815" cy="2861310"/>
          </a:xfrm>
          <a:prstGeom prst="rect">
            <a:avLst/>
          </a:prstGeom>
          <a:noFill/>
          <a:ln w="9525">
            <a:noFill/>
          </a:ln>
        </p:spPr>
        <p:txBody>
          <a:bodyPr wrap="square">
            <a:spAutoFit/>
          </a:bodyPr>
          <a:lstStyle/>
          <a:p>
            <a:pPr indent="304800"/>
            <a:r>
              <a:rPr lang="zh-CN" b="0">
                <a:solidFill>
                  <a:srgbClr val="FF0000"/>
                </a:solidFill>
                <a:latin typeface="微软雅黑" panose="020B0503020204020204" charset="-122"/>
                <a:ea typeface="微软雅黑" panose="020B0503020204020204" charset="-122"/>
                <a:cs typeface="微软雅黑" panose="020B0503020204020204" charset="-122"/>
              </a:rPr>
              <a:t>接口是一组用于描述类或组件的一个服务的操作</a:t>
            </a:r>
            <a:r>
              <a:rPr lang="zh-CN" b="0">
                <a:solidFill>
                  <a:srgbClr val="000000"/>
                </a:solidFill>
                <a:latin typeface="微软雅黑" panose="020B0503020204020204" charset="-122"/>
                <a:ea typeface="微软雅黑" panose="020B0503020204020204" charset="-122"/>
                <a:cs typeface="微软雅黑" panose="020B0503020204020204" charset="-122"/>
              </a:rPr>
              <a:t>，它是一个被命名的操作的集合，与类不同，它不描述任何结构(因此不包含任何属性)，也不描述任何实现(因此不包括任何实现操作的方法)。每个接口都有一个唯一的名称。</a:t>
            </a:r>
          </a:p>
          <a:p>
            <a:pPr indent="304800"/>
            <a:endParaRPr lang="zh-CN" b="0">
              <a:solidFill>
                <a:srgbClr val="000000"/>
              </a:solidFill>
              <a:latin typeface="微软雅黑" panose="020B0503020204020204" charset="-122"/>
              <a:ea typeface="微软雅黑" panose="020B0503020204020204" charset="-122"/>
              <a:cs typeface="微软雅黑" panose="020B0503020204020204" charset="-122"/>
            </a:endParaRPr>
          </a:p>
          <a:p>
            <a:pPr indent="304800"/>
            <a:r>
              <a:rPr lang="zh-CN" b="0">
                <a:solidFill>
                  <a:srgbClr val="000000"/>
                </a:solidFill>
                <a:latin typeface="微软雅黑" panose="020B0503020204020204" charset="-122"/>
                <a:ea typeface="微软雅黑" panose="020B0503020204020204" charset="-122"/>
                <a:cs typeface="微软雅黑" panose="020B0503020204020204" charset="-122"/>
              </a:rPr>
              <a:t>组件的接口可以分为以下两种类型。</a:t>
            </a:r>
            <a:endParaRPr lang="en-US" b="0">
              <a:solidFill>
                <a:srgbClr val="000000"/>
              </a:solidFill>
              <a:latin typeface="微软雅黑" panose="020B0503020204020204" charset="-122"/>
              <a:ea typeface="微软雅黑" panose="020B0503020204020204" charset="-122"/>
              <a:cs typeface="微软雅黑" panose="020B0503020204020204" charset="-122"/>
            </a:endParaRPr>
          </a:p>
          <a:p>
            <a:pPr indent="304800"/>
            <a:r>
              <a:rPr lang="en-US" b="0">
                <a:solidFill>
                  <a:srgbClr val="000000"/>
                </a:solidFill>
                <a:latin typeface="微软雅黑" panose="020B0503020204020204" charset="-122"/>
                <a:ea typeface="微软雅黑" panose="020B0503020204020204" charset="-122"/>
                <a:cs typeface="微软雅黑" panose="020B0503020204020204" charset="-122"/>
              </a:rPr>
              <a:t>(1) </a:t>
            </a:r>
            <a:r>
              <a:rPr lang="zh-CN" b="1">
                <a:solidFill>
                  <a:srgbClr val="000000"/>
                </a:solidFill>
                <a:latin typeface="微软雅黑" panose="020B0503020204020204" charset="-122"/>
                <a:ea typeface="微软雅黑" panose="020B0503020204020204" charset="-122"/>
                <a:cs typeface="微软雅黑" panose="020B0503020204020204" charset="-122"/>
              </a:rPr>
              <a:t>导岀接口</a:t>
            </a:r>
            <a:r>
              <a:rPr lang="en-US" b="1">
                <a:solidFill>
                  <a:srgbClr val="000000"/>
                </a:solidFill>
                <a:latin typeface="微软雅黑" panose="020B0503020204020204" charset="-122"/>
                <a:ea typeface="微软雅黑" panose="020B0503020204020204" charset="-122"/>
                <a:cs typeface="微软雅黑" panose="020B0503020204020204" charset="-122"/>
              </a:rPr>
              <a:t> </a:t>
            </a:r>
            <a:r>
              <a:rPr lang="zh-CN" b="1">
                <a:solidFill>
                  <a:srgbClr val="000000"/>
                </a:solidFill>
                <a:latin typeface="微软雅黑" panose="020B0503020204020204" charset="-122"/>
                <a:ea typeface="微软雅黑" panose="020B0503020204020204" charset="-122"/>
                <a:cs typeface="微软雅黑" panose="020B0503020204020204" charset="-122"/>
              </a:rPr>
              <a:t>(Expert Interface)</a:t>
            </a:r>
            <a:r>
              <a:rPr lang="zh-CN" b="0">
                <a:solidFill>
                  <a:srgbClr val="000000"/>
                </a:solidFill>
                <a:latin typeface="微软雅黑" panose="020B0503020204020204" charset="-122"/>
                <a:ea typeface="微软雅黑" panose="020B0503020204020204" charset="-122"/>
                <a:cs typeface="微软雅黑" panose="020B0503020204020204" charset="-122"/>
              </a:rPr>
              <a:t>：即为其他组件提供服务的接口，一个组件可以有多 个导出接口。</a:t>
            </a:r>
          </a:p>
          <a:p>
            <a:pPr indent="304800"/>
            <a:endParaRPr lang="en-US" b="0">
              <a:solidFill>
                <a:srgbClr val="000000"/>
              </a:solidFill>
              <a:latin typeface="微软雅黑" panose="020B0503020204020204" charset="-122"/>
              <a:ea typeface="微软雅黑" panose="020B0503020204020204" charset="-122"/>
              <a:cs typeface="微软雅黑" panose="020B0503020204020204" charset="-122"/>
            </a:endParaRPr>
          </a:p>
          <a:p>
            <a:pPr indent="304800"/>
            <a:r>
              <a:rPr lang="en-US" b="0">
                <a:solidFill>
                  <a:srgbClr val="000000"/>
                </a:solidFill>
                <a:latin typeface="微软雅黑" panose="020B0503020204020204" charset="-122"/>
                <a:ea typeface="微软雅黑" panose="020B0503020204020204" charset="-122"/>
                <a:cs typeface="微软雅黑" panose="020B0503020204020204" charset="-122"/>
              </a:rPr>
              <a:t>(2) </a:t>
            </a:r>
            <a:r>
              <a:rPr lang="zh-CN" b="1">
                <a:solidFill>
                  <a:srgbClr val="000000"/>
                </a:solidFill>
                <a:latin typeface="微软雅黑" panose="020B0503020204020204" charset="-122"/>
                <a:ea typeface="微软雅黑" panose="020B0503020204020204" charset="-122"/>
                <a:cs typeface="微软雅黑" panose="020B0503020204020204" charset="-122"/>
              </a:rPr>
              <a:t>导入接口</a:t>
            </a:r>
            <a:r>
              <a:rPr lang="en-US" b="1">
                <a:solidFill>
                  <a:srgbClr val="000000"/>
                </a:solidFill>
                <a:latin typeface="微软雅黑" panose="020B0503020204020204" charset="-122"/>
                <a:ea typeface="微软雅黑" panose="020B0503020204020204" charset="-122"/>
                <a:cs typeface="微软雅黑" panose="020B0503020204020204" charset="-122"/>
              </a:rPr>
              <a:t> (Import Interface):</a:t>
            </a:r>
            <a:r>
              <a:rPr lang="zh-CN" b="0">
                <a:solidFill>
                  <a:srgbClr val="000000"/>
                </a:solidFill>
                <a:latin typeface="微软雅黑" panose="020B0503020204020204" charset="-122"/>
                <a:ea typeface="微软雅黑" panose="020B0503020204020204" charset="-122"/>
                <a:cs typeface="微软雅黑" panose="020B0503020204020204" charset="-122"/>
              </a:rPr>
              <a:t>在组件中所用到的其他组件所提供的接口，称为导 入接口，一个组件可以使用多个导入接口。</a:t>
            </a:r>
            <a:endParaRPr lang="zh-CN" altLang="en-US" b="0">
              <a:solidFill>
                <a:srgbClr val="000000"/>
              </a:solidFill>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28345" y="617855"/>
            <a:ext cx="690880" cy="368300"/>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rPr>
              <a:t>8.1.3</a:t>
            </a:r>
          </a:p>
        </p:txBody>
      </p:sp>
      <p:sp>
        <p:nvSpPr>
          <p:cNvPr id="2" name="文本框 1"/>
          <p:cNvSpPr txBox="1"/>
          <p:nvPr/>
        </p:nvSpPr>
        <p:spPr>
          <a:xfrm>
            <a:off x="661670" y="1313815"/>
            <a:ext cx="4915535" cy="398780"/>
          </a:xfrm>
          <a:prstGeom prst="rect">
            <a:avLst/>
          </a:prstGeom>
          <a:noFill/>
        </p:spPr>
        <p:txBody>
          <a:bodyPr wrap="square" rtlCol="0">
            <a:spAutoFit/>
          </a:bodyPr>
          <a:lstStyle/>
          <a:p>
            <a:r>
              <a:rPr lang="zh-CN" altLang="en-US" sz="2000" dirty="0">
                <a:latin typeface="Arial Unicode MS" panose="020B0604020202020204" pitchFamily="34" charset="-122"/>
                <a:ea typeface="Arial Unicode MS" panose="020B0604020202020204" pitchFamily="34" charset="-122"/>
              </a:rPr>
              <a:t>组件和组件的接口两种表示法</a:t>
            </a:r>
          </a:p>
        </p:txBody>
      </p:sp>
      <p:pic>
        <p:nvPicPr>
          <p:cNvPr id="3" name="图片 2"/>
          <p:cNvPicPr>
            <a:picLocks noChangeAspect="1"/>
          </p:cNvPicPr>
          <p:nvPr>
            <p:custDataLst>
              <p:tags r:id="rId2"/>
            </p:custDataLst>
          </p:nvPr>
        </p:nvPicPr>
        <p:blipFill>
          <a:blip r:embed="rId4"/>
          <a:stretch>
            <a:fillRect/>
          </a:stretch>
        </p:blipFill>
        <p:spPr>
          <a:xfrm>
            <a:off x="1513205" y="4728210"/>
            <a:ext cx="3213100" cy="1714500"/>
          </a:xfrm>
          <a:prstGeom prst="rect">
            <a:avLst/>
          </a:prstGeom>
        </p:spPr>
      </p:pic>
      <p:pic>
        <p:nvPicPr>
          <p:cNvPr id="5" name="图片 4"/>
          <p:cNvPicPr>
            <a:picLocks noChangeAspect="1"/>
          </p:cNvPicPr>
          <p:nvPr/>
        </p:nvPicPr>
        <p:blipFill>
          <a:blip r:embed="rId5"/>
          <a:stretch>
            <a:fillRect/>
          </a:stretch>
        </p:blipFill>
        <p:spPr>
          <a:xfrm>
            <a:off x="6809105" y="2443480"/>
            <a:ext cx="3606800" cy="1739900"/>
          </a:xfrm>
          <a:prstGeom prst="rect">
            <a:avLst/>
          </a:prstGeom>
        </p:spPr>
      </p:pic>
      <p:sp>
        <p:nvSpPr>
          <p:cNvPr id="6" name="文本框 5"/>
          <p:cNvSpPr txBox="1"/>
          <p:nvPr/>
        </p:nvSpPr>
        <p:spPr>
          <a:xfrm>
            <a:off x="417830" y="3599815"/>
            <a:ext cx="5403215" cy="583565"/>
          </a:xfrm>
          <a:prstGeom prst="rect">
            <a:avLst/>
          </a:prstGeom>
          <a:noFill/>
          <a:ln w="9525">
            <a:noFill/>
          </a:ln>
        </p:spPr>
        <p:txBody>
          <a:bodyPr wrap="square">
            <a:spAutoFit/>
          </a:bodyPr>
          <a:lstStyle/>
          <a:p>
            <a:pPr indent="0"/>
            <a:r>
              <a:rPr lang="zh-CN" sz="1600" b="0" dirty="0">
                <a:solidFill>
                  <a:srgbClr val="000000"/>
                </a:solidFill>
                <a:latin typeface="微软雅黑" panose="020B0503020204020204" charset="-122"/>
                <a:ea typeface="微软雅黑" panose="020B0503020204020204" charset="-122"/>
              </a:rPr>
              <a:t>矩形中包含与接口有关的信息。接口与实现接口的组件之间用一条带空心三角形箭头的虚</a:t>
            </a:r>
            <a:r>
              <a:rPr lang="zh-CN" sz="1600" b="0" dirty="0">
                <a:solidFill>
                  <a:srgbClr val="000000"/>
                </a:solidFill>
                <a:latin typeface="Arial Unicode MS" panose="020B0604020202020204" pitchFamily="34" charset="-122"/>
                <a:ea typeface="Arial Unicode MS" panose="020B0604020202020204" pitchFamily="34" charset="-122"/>
                <a:cs typeface="Times New Roman" panose="02020603050405020304" charset="0"/>
              </a:rPr>
              <a:t>线连接，箭头指向接口</a:t>
            </a:r>
            <a:endParaRPr lang="zh-CN" altLang="en-US" sz="1600" b="0" dirty="0">
              <a:solidFill>
                <a:srgbClr val="000000"/>
              </a:solidFill>
              <a:latin typeface="Arial Unicode MS" panose="020B0604020202020204" pitchFamily="34" charset="-122"/>
              <a:ea typeface="Arial Unicode MS" panose="020B0604020202020204" pitchFamily="34" charset="-122"/>
              <a:cs typeface="Times New Roman" panose="02020603050405020304" charset="0"/>
            </a:endParaRPr>
          </a:p>
        </p:txBody>
      </p:sp>
      <p:sp>
        <p:nvSpPr>
          <p:cNvPr id="7" name="文本框 6"/>
          <p:cNvSpPr txBox="1"/>
          <p:nvPr/>
        </p:nvSpPr>
        <p:spPr>
          <a:xfrm>
            <a:off x="5314950" y="1313815"/>
            <a:ext cx="6374765" cy="829945"/>
          </a:xfrm>
          <a:prstGeom prst="rect">
            <a:avLst/>
          </a:prstGeom>
          <a:noFill/>
          <a:ln w="9525">
            <a:noFill/>
          </a:ln>
        </p:spPr>
        <p:txBody>
          <a:bodyPr wrap="square">
            <a:spAutoFit/>
          </a:bodyPr>
          <a:lstStyle/>
          <a:p>
            <a:pPr indent="0"/>
            <a:r>
              <a:rPr lang="zh-CN" sz="1600" b="0">
                <a:solidFill>
                  <a:srgbClr val="000000"/>
                </a:solidFill>
                <a:latin typeface="微软雅黑" panose="020B0503020204020204" charset="-122"/>
                <a:ea typeface="微软雅黑" panose="020B0503020204020204" charset="-122"/>
                <a:cs typeface="微软雅黑" panose="020B0503020204020204" charset="-122"/>
              </a:rPr>
              <a:t>圆圈来代表接口，用实线和组件连接起来。在这种语境中，实线代表的是实现关系。图中的组件名称是</a:t>
            </a:r>
            <a:r>
              <a:rPr lang="en-US" sz="1600" b="0">
                <a:solidFill>
                  <a:srgbClr val="000000"/>
                </a:solidFill>
                <a:latin typeface="微软雅黑" panose="020B0503020204020204" charset="-122"/>
                <a:ea typeface="微软雅黑" panose="020B0503020204020204" charset="-122"/>
                <a:cs typeface="微软雅黑" panose="020B0503020204020204" charset="-122"/>
              </a:rPr>
              <a:t>Dictionary</a:t>
            </a:r>
            <a:r>
              <a:rPr lang="zh-CN" sz="1600" b="0">
                <a:solidFill>
                  <a:srgbClr val="000000"/>
                </a:solidFill>
                <a:latin typeface="微软雅黑" panose="020B0503020204020204" charset="-122"/>
                <a:ea typeface="微软雅黑" panose="020B0503020204020204" charset="-122"/>
                <a:cs typeface="微软雅黑" panose="020B0503020204020204" charset="-122"/>
              </a:rPr>
              <a:t>字典。该组件向外提供两个接口，即两个服务：</a:t>
            </a:r>
            <a:r>
              <a:rPr lang="en-US" sz="1600" b="0">
                <a:solidFill>
                  <a:srgbClr val="000000"/>
                </a:solidFill>
                <a:latin typeface="微软雅黑" panose="020B0503020204020204" charset="-122"/>
                <a:ea typeface="微软雅黑" panose="020B0503020204020204" charset="-122"/>
                <a:cs typeface="微软雅黑" panose="020B0503020204020204" charset="-122"/>
              </a:rPr>
              <a:t>Spell-check</a:t>
            </a:r>
            <a:r>
              <a:rPr lang="zh-CN" sz="1600" b="0">
                <a:solidFill>
                  <a:srgbClr val="000000"/>
                </a:solidFill>
                <a:latin typeface="微软雅黑" panose="020B0503020204020204" charset="-122"/>
                <a:ea typeface="微软雅黑" panose="020B0503020204020204" charset="-122"/>
                <a:cs typeface="微软雅黑" panose="020B0503020204020204" charset="-122"/>
              </a:rPr>
              <a:t>拼写检查，</a:t>
            </a:r>
            <a:r>
              <a:rPr lang="en-US" sz="1600" b="0">
                <a:solidFill>
                  <a:srgbClr val="000000"/>
                </a:solidFill>
                <a:latin typeface="微软雅黑" panose="020B0503020204020204" charset="-122"/>
                <a:ea typeface="微软雅黑" panose="020B0503020204020204" charset="-122"/>
                <a:cs typeface="微软雅黑" panose="020B0503020204020204" charset="-122"/>
              </a:rPr>
              <a:t>Synonyms</a:t>
            </a:r>
            <a:r>
              <a:rPr lang="zh-CN" sz="1600" b="0">
                <a:solidFill>
                  <a:srgbClr val="000000"/>
                </a:solidFill>
                <a:latin typeface="微软雅黑" panose="020B0503020204020204" charset="-122"/>
                <a:ea typeface="微软雅黑" panose="020B0503020204020204" charset="-122"/>
                <a:cs typeface="微软雅黑" panose="020B0503020204020204" charset="-122"/>
              </a:rPr>
              <a:t>同义词。</a:t>
            </a:r>
            <a:endParaRPr lang="zh-CN" altLang="en-US" sz="1600" b="0">
              <a:solidFill>
                <a:srgbClr val="000000"/>
              </a:solidFill>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28345" y="617855"/>
            <a:ext cx="690880" cy="368300"/>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rPr>
              <a:t>8.1.4</a:t>
            </a:r>
          </a:p>
        </p:txBody>
      </p:sp>
      <p:sp>
        <p:nvSpPr>
          <p:cNvPr id="2" name="文本框 1"/>
          <p:cNvSpPr txBox="1"/>
          <p:nvPr/>
        </p:nvSpPr>
        <p:spPr>
          <a:xfrm>
            <a:off x="625475" y="1211580"/>
            <a:ext cx="8844915" cy="2553335"/>
          </a:xfrm>
          <a:prstGeom prst="rect">
            <a:avLst/>
          </a:prstGeom>
          <a:noFill/>
        </p:spPr>
        <p:txBody>
          <a:bodyPr wrap="square" rtlCol="0">
            <a:spAutoFit/>
          </a:bodyPr>
          <a:lstStyle/>
          <a:p>
            <a:r>
              <a:rPr lang="zh-CN" altLang="en-US" sz="2000" dirty="0">
                <a:latin typeface="Arial Unicode MS" panose="020B0604020202020204" pitchFamily="34" charset="-122"/>
                <a:ea typeface="Arial Unicode MS" panose="020B0604020202020204" pitchFamily="34" charset="-122"/>
              </a:rPr>
              <a:t>关系是事物之间的联系，在面向对象的建模中，最重要的关系是依赖、泛化、关联和实现，但构件图中使用</a:t>
            </a:r>
            <a:r>
              <a:rPr lang="zh-CN" altLang="en-US" sz="2000" dirty="0">
                <a:solidFill>
                  <a:srgbClr val="FF0000"/>
                </a:solidFill>
                <a:latin typeface="Arial Unicode MS" panose="020B0604020202020204" pitchFamily="34" charset="-122"/>
                <a:ea typeface="Arial Unicode MS" panose="020B0604020202020204" pitchFamily="34" charset="-122"/>
              </a:rPr>
              <a:t>最多的是依赖和实现关系</a:t>
            </a:r>
            <a:r>
              <a:rPr lang="zh-CN" altLang="en-US" sz="2000" dirty="0">
                <a:latin typeface="Arial Unicode MS" panose="020B0604020202020204" pitchFamily="34" charset="-122"/>
                <a:ea typeface="Arial Unicode MS" panose="020B0604020202020204" pitchFamily="34" charset="-122"/>
              </a:rPr>
              <a:t>。</a:t>
            </a:r>
          </a:p>
          <a:p>
            <a:endParaRPr lang="zh-CN" altLang="en-US" sz="2000" dirty="0">
              <a:latin typeface="Arial Unicode MS" panose="020B0604020202020204" pitchFamily="34" charset="-122"/>
              <a:ea typeface="Arial Unicode MS" panose="020B0604020202020204" pitchFamily="34" charset="-122"/>
            </a:endParaRPr>
          </a:p>
          <a:p>
            <a:r>
              <a:rPr lang="zh-CN" altLang="en-US" sz="2000" b="1" dirty="0">
                <a:latin typeface="Arial Unicode MS" panose="020B0604020202020204" pitchFamily="34" charset="-122"/>
                <a:ea typeface="Arial Unicode MS" panose="020B0604020202020204" pitchFamily="34" charset="-122"/>
              </a:rPr>
              <a:t>依赖关系</a:t>
            </a:r>
            <a:r>
              <a:rPr lang="zh-CN" altLang="en-US" sz="2000" dirty="0">
                <a:latin typeface="Arial Unicode MS" panose="020B0604020202020204" pitchFamily="34" charset="-122"/>
                <a:ea typeface="Arial Unicode MS" panose="020B0604020202020204" pitchFamily="34" charset="-122"/>
              </a:rPr>
              <a:t>是指</a:t>
            </a:r>
            <a:r>
              <a:rPr lang="zh-CN" altLang="en-US" sz="2000" dirty="0">
                <a:solidFill>
                  <a:srgbClr val="FF0000"/>
                </a:solidFill>
                <a:latin typeface="Arial Unicode MS" panose="020B0604020202020204" pitchFamily="34" charset="-122"/>
                <a:ea typeface="Arial Unicode MS" panose="020B0604020202020204" pitchFamily="34" charset="-122"/>
              </a:rPr>
              <a:t>组件依赖外部提供的服务</a:t>
            </a:r>
            <a:r>
              <a:rPr lang="zh-CN" altLang="en-US" sz="2000" dirty="0">
                <a:latin typeface="Arial Unicode MS" panose="020B0604020202020204" pitchFamily="34" charset="-122"/>
                <a:ea typeface="Arial Unicode MS" panose="020B0604020202020204" pitchFamily="34" charset="-122"/>
              </a:rPr>
              <a:t>（由组件到接口）。构件图中的依赖关系使用虚线箭头表如图8. 6所示</a:t>
            </a:r>
          </a:p>
          <a:p>
            <a:endParaRPr lang="zh-CN" altLang="en-US" sz="2000" dirty="0">
              <a:latin typeface="Arial Unicode MS" panose="020B0604020202020204" pitchFamily="34" charset="-122"/>
              <a:ea typeface="Arial Unicode MS" panose="020B0604020202020204" pitchFamily="34" charset="-122"/>
            </a:endParaRPr>
          </a:p>
          <a:p>
            <a:r>
              <a:rPr lang="zh-CN" altLang="en-US" sz="2000" b="1" dirty="0">
                <a:latin typeface="Arial Unicode MS" panose="020B0604020202020204" pitchFamily="34" charset="-122"/>
                <a:ea typeface="Arial Unicode MS" panose="020B0604020202020204" pitchFamily="34" charset="-122"/>
              </a:rPr>
              <a:t>实现关系</a:t>
            </a:r>
            <a:r>
              <a:rPr lang="zh-CN" altLang="en-US" sz="2000" dirty="0">
                <a:latin typeface="Arial Unicode MS" panose="020B0604020202020204" pitchFamily="34" charset="-122"/>
                <a:ea typeface="Arial Unicode MS" panose="020B0604020202020204" pitchFamily="34" charset="-122"/>
              </a:rPr>
              <a:t>是指</a:t>
            </a:r>
            <a:r>
              <a:rPr lang="zh-CN" altLang="en-US" sz="2000" dirty="0">
                <a:solidFill>
                  <a:srgbClr val="FF0000"/>
                </a:solidFill>
                <a:latin typeface="Arial Unicode MS" panose="020B0604020202020204" pitchFamily="34" charset="-122"/>
                <a:ea typeface="Arial Unicode MS" panose="020B0604020202020204" pitchFamily="34" charset="-122"/>
              </a:rPr>
              <a:t>组件向外提供的服务</a:t>
            </a:r>
            <a:r>
              <a:rPr lang="zh-CN" altLang="en-US" sz="2000" dirty="0">
                <a:latin typeface="Arial Unicode MS" panose="020B0604020202020204" pitchFamily="34" charset="-122"/>
                <a:ea typeface="Arial Unicode MS" panose="020B0604020202020204" pitchFamily="34" charset="-122"/>
              </a:rPr>
              <a:t>。实现关系使用实线表示，如图8. 7所示。实现关系多用于组件和接口之间。组件可以实现接口。</a:t>
            </a:r>
          </a:p>
        </p:txBody>
      </p:sp>
      <p:pic>
        <p:nvPicPr>
          <p:cNvPr id="8" name="图片 7"/>
          <p:cNvPicPr>
            <a:picLocks noChangeAspect="1"/>
          </p:cNvPicPr>
          <p:nvPr/>
        </p:nvPicPr>
        <p:blipFill>
          <a:blip r:embed="rId3"/>
          <a:stretch>
            <a:fillRect/>
          </a:stretch>
        </p:blipFill>
        <p:spPr>
          <a:xfrm>
            <a:off x="974090" y="4661535"/>
            <a:ext cx="3606800" cy="920750"/>
          </a:xfrm>
          <a:prstGeom prst="rect">
            <a:avLst/>
          </a:prstGeom>
        </p:spPr>
      </p:pic>
      <p:pic>
        <p:nvPicPr>
          <p:cNvPr id="9" name="图片 8"/>
          <p:cNvPicPr>
            <a:picLocks noChangeAspect="1"/>
          </p:cNvPicPr>
          <p:nvPr/>
        </p:nvPicPr>
        <p:blipFill>
          <a:blip r:embed="rId4"/>
          <a:stretch>
            <a:fillRect/>
          </a:stretch>
        </p:blipFill>
        <p:spPr>
          <a:xfrm>
            <a:off x="5619115" y="4445000"/>
            <a:ext cx="2749550" cy="108585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28345" y="617855"/>
            <a:ext cx="690880" cy="368300"/>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rPr>
              <a:t>8.2.1</a:t>
            </a:r>
          </a:p>
        </p:txBody>
      </p:sp>
      <p:sp>
        <p:nvSpPr>
          <p:cNvPr id="101" name="文本框 100"/>
          <p:cNvSpPr txBox="1"/>
          <p:nvPr/>
        </p:nvSpPr>
        <p:spPr>
          <a:xfrm>
            <a:off x="914400" y="1155065"/>
            <a:ext cx="8066405" cy="706755"/>
          </a:xfrm>
          <a:prstGeom prst="rect">
            <a:avLst/>
          </a:prstGeom>
          <a:noFill/>
          <a:ln w="9525">
            <a:noFill/>
          </a:ln>
        </p:spPr>
        <p:txBody>
          <a:bodyPr wrap="square">
            <a:spAutoFit/>
          </a:bodyPr>
          <a:lstStyle/>
          <a:p>
            <a:pPr indent="0"/>
            <a:r>
              <a:rPr lang="zh-CN" sz="2000" b="0">
                <a:solidFill>
                  <a:srgbClr val="000000"/>
                </a:solidFill>
                <a:latin typeface="微软雅黑" panose="020B0503020204020204" charset="-122"/>
                <a:ea typeface="微软雅黑" panose="020B0503020204020204" charset="-122"/>
                <a:cs typeface="微软雅黑" panose="020B0503020204020204" charset="-122"/>
              </a:rPr>
              <a:t>部署图</a:t>
            </a:r>
            <a:r>
              <a:rPr lang="en-US" sz="2000" b="0">
                <a:solidFill>
                  <a:srgbClr val="000000"/>
                </a:solidFill>
                <a:latin typeface="微软雅黑" panose="020B0503020204020204" charset="-122"/>
                <a:ea typeface="微软雅黑" panose="020B0503020204020204" charset="-122"/>
                <a:cs typeface="微软雅黑" panose="020B0503020204020204" charset="-122"/>
              </a:rPr>
              <a:t>(Deployment Diagram)</a:t>
            </a:r>
            <a:r>
              <a:rPr lang="zh-CN" sz="2000" b="0">
                <a:solidFill>
                  <a:srgbClr val="FF0000"/>
                </a:solidFill>
                <a:latin typeface="微软雅黑" panose="020B0503020204020204" charset="-122"/>
                <a:ea typeface="微软雅黑" panose="020B0503020204020204" charset="-122"/>
                <a:cs typeface="微软雅黑" panose="020B0503020204020204" charset="-122"/>
              </a:rPr>
              <a:t>用于静态建模</a:t>
            </a:r>
            <a:r>
              <a:rPr lang="zh-CN" sz="2000" b="0">
                <a:solidFill>
                  <a:srgbClr val="000000"/>
                </a:solidFill>
                <a:latin typeface="微软雅黑" panose="020B0503020204020204" charset="-122"/>
                <a:ea typeface="微软雅黑" panose="020B0503020204020204" charset="-122"/>
                <a:cs typeface="微软雅黑" panose="020B0503020204020204" charset="-122"/>
              </a:rPr>
              <a:t>，是表示运行时过程结点</a:t>
            </a:r>
            <a:r>
              <a:rPr lang="en-US" sz="2000" b="0">
                <a:solidFill>
                  <a:srgbClr val="000000"/>
                </a:solidFill>
                <a:latin typeface="微软雅黑" panose="020B0503020204020204" charset="-122"/>
                <a:ea typeface="微软雅黑" panose="020B0503020204020204" charset="-122"/>
                <a:cs typeface="微软雅黑" panose="020B0503020204020204" charset="-122"/>
              </a:rPr>
              <a:t>(Node)</a:t>
            </a:r>
            <a:r>
              <a:rPr lang="zh-CN" sz="2000" b="0">
                <a:solidFill>
                  <a:srgbClr val="000000"/>
                </a:solidFill>
                <a:latin typeface="微软雅黑" panose="020B0503020204020204" charset="-122"/>
                <a:ea typeface="微软雅黑" panose="020B0503020204020204" charset="-122"/>
                <a:cs typeface="微软雅黑" panose="020B0503020204020204" charset="-122"/>
              </a:rPr>
              <a:t>结构、组件实例及其对象结构的图</a:t>
            </a:r>
            <a:endParaRPr lang="zh-CN" altLang="en-US" sz="2000" b="0">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1098550" y="2762250"/>
            <a:ext cx="6992620" cy="645160"/>
          </a:xfrm>
          <a:prstGeom prst="rect">
            <a:avLst/>
          </a:prstGeom>
          <a:noFill/>
          <a:ln w="9525">
            <a:noFill/>
          </a:ln>
        </p:spPr>
        <p:txBody>
          <a:bodyPr wrap="square">
            <a:spAutoFit/>
          </a:bodyPr>
          <a:lstStyle/>
          <a:p>
            <a:pPr indent="266700"/>
            <a:r>
              <a:rPr lang="zh-CN" b="0">
                <a:solidFill>
                  <a:srgbClr val="000000"/>
                </a:solidFill>
                <a:latin typeface="微软雅黑" panose="020B0503020204020204" charset="-122"/>
                <a:ea typeface="微软雅黑" panose="020B0503020204020204" charset="-122"/>
                <a:cs typeface="微软雅黑" panose="020B0503020204020204" charset="-122"/>
              </a:rPr>
              <a:t>部署图可以显示计算结点的拓扑结构、通信路径、结点上运行的软件、软件包含的逻辑单元(对象、类等)。</a:t>
            </a:r>
            <a:endParaRPr lang="zh-CN" altLang="en-US" b="0">
              <a:solidFill>
                <a:srgbClr val="000000"/>
              </a:solidFill>
              <a:latin typeface="微软雅黑" panose="020B0503020204020204" charset="-122"/>
              <a:ea typeface="微软雅黑" panose="020B0503020204020204" charset="-122"/>
              <a:cs typeface="微软雅黑" panose="020B0503020204020204" charset="-122"/>
            </a:endParaRPr>
          </a:p>
        </p:txBody>
      </p:sp>
      <p:pic>
        <p:nvPicPr>
          <p:cNvPr id="9" name="图片 8"/>
          <p:cNvPicPr>
            <a:picLocks noChangeAspect="1"/>
          </p:cNvPicPr>
          <p:nvPr/>
        </p:nvPicPr>
        <p:blipFill>
          <a:blip r:embed="rId3"/>
          <a:stretch>
            <a:fillRect/>
          </a:stretch>
        </p:blipFill>
        <p:spPr>
          <a:xfrm>
            <a:off x="1419225" y="3663315"/>
            <a:ext cx="3048000" cy="1885950"/>
          </a:xfrm>
          <a:prstGeom prst="rect">
            <a:avLst/>
          </a:prstGeom>
        </p:spPr>
      </p:pic>
      <p:sp>
        <p:nvSpPr>
          <p:cNvPr id="10" name="文本框 9"/>
          <p:cNvSpPr txBox="1"/>
          <p:nvPr/>
        </p:nvSpPr>
        <p:spPr>
          <a:xfrm>
            <a:off x="6175375" y="4664075"/>
            <a:ext cx="5080000" cy="645160"/>
          </a:xfrm>
          <a:prstGeom prst="rect">
            <a:avLst/>
          </a:prstGeom>
          <a:noFill/>
          <a:ln w="9525">
            <a:noFill/>
          </a:ln>
        </p:spPr>
        <p:txBody>
          <a:bodyPr>
            <a:spAutoFit/>
          </a:bodyPr>
          <a:lstStyle/>
          <a:p>
            <a:pPr indent="0"/>
            <a:r>
              <a:rPr lang="zh-CN" b="0">
                <a:solidFill>
                  <a:srgbClr val="000000"/>
                </a:solidFill>
                <a:latin typeface="微软雅黑" panose="020B0503020204020204" charset="-122"/>
                <a:ea typeface="微软雅黑" panose="020B0503020204020204" charset="-122"/>
                <a:cs typeface="微软雅黑" panose="020B0503020204020204" charset="-122"/>
              </a:rPr>
              <a:t>构成部署图的元素主要是结点</a:t>
            </a:r>
            <a:r>
              <a:rPr lang="en-US" b="0">
                <a:solidFill>
                  <a:srgbClr val="000000"/>
                </a:solidFill>
                <a:latin typeface="微软雅黑" panose="020B0503020204020204" charset="-122"/>
                <a:ea typeface="微软雅黑" panose="020B0503020204020204" charset="-122"/>
                <a:cs typeface="微软雅黑" panose="020B0503020204020204" charset="-122"/>
              </a:rPr>
              <a:t>(Node)</a:t>
            </a:r>
            <a:r>
              <a:rPr lang="zh-CN" b="0">
                <a:solidFill>
                  <a:srgbClr val="000000"/>
                </a:solidFill>
                <a:latin typeface="微软雅黑" panose="020B0503020204020204" charset="-122"/>
                <a:ea typeface="微软雅黑" panose="020B0503020204020204" charset="-122"/>
                <a:cs typeface="微软雅黑" panose="020B0503020204020204" charset="-122"/>
              </a:rPr>
              <a:t>、</a:t>
            </a:r>
          </a:p>
          <a:p>
            <a:pPr indent="0"/>
            <a:r>
              <a:rPr lang="zh-CN" b="0">
                <a:solidFill>
                  <a:srgbClr val="000000"/>
                </a:solidFill>
                <a:latin typeface="微软雅黑" panose="020B0503020204020204" charset="-122"/>
                <a:ea typeface="微软雅黑" panose="020B0503020204020204" charset="-122"/>
                <a:cs typeface="微软雅黑" panose="020B0503020204020204" charset="-122"/>
              </a:rPr>
              <a:t>组件</a:t>
            </a:r>
            <a:r>
              <a:rPr lang="en-US" b="0">
                <a:solidFill>
                  <a:srgbClr val="000000"/>
                </a:solidFill>
                <a:latin typeface="微软雅黑" panose="020B0503020204020204" charset="-122"/>
                <a:ea typeface="微软雅黑" panose="020B0503020204020204" charset="-122"/>
                <a:cs typeface="微软雅黑" panose="020B0503020204020204" charset="-122"/>
              </a:rPr>
              <a:t>(Component)</a:t>
            </a:r>
            <a:r>
              <a:rPr lang="zh-CN" b="0">
                <a:solidFill>
                  <a:srgbClr val="000000"/>
                </a:solidFill>
                <a:latin typeface="微软雅黑" panose="020B0503020204020204" charset="-122"/>
                <a:ea typeface="微软雅黑" panose="020B0503020204020204" charset="-122"/>
                <a:cs typeface="微软雅黑" panose="020B0503020204020204" charset="-122"/>
              </a:rPr>
              <a:t>和关系</a:t>
            </a:r>
            <a:r>
              <a:rPr lang="en-US" b="0">
                <a:solidFill>
                  <a:srgbClr val="000000"/>
                </a:solidFill>
                <a:latin typeface="微软雅黑" panose="020B0503020204020204" charset="-122"/>
                <a:ea typeface="微软雅黑" panose="020B0503020204020204" charset="-122"/>
                <a:cs typeface="微软雅黑" panose="020B0503020204020204" charset="-122"/>
              </a:rPr>
              <a:t>(Relationship)</a:t>
            </a:r>
            <a:r>
              <a:rPr lang="zh-CN" b="0">
                <a:solidFill>
                  <a:srgbClr val="000000"/>
                </a:solidFill>
                <a:latin typeface="微软雅黑" panose="020B0503020204020204" charset="-122"/>
                <a:ea typeface="微软雅黑" panose="020B0503020204020204" charset="-122"/>
                <a:cs typeface="微软雅黑" panose="020B0503020204020204" charset="-122"/>
              </a:rPr>
              <a:t>。</a:t>
            </a:r>
            <a:endParaRPr lang="zh-CN" altLang="en-US">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4.1.3</a:t>
            </a:r>
            <a:r>
              <a:rPr lang="zh-CN" altLang="en-US" dirty="0"/>
              <a:t>用例描述</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style>
          <a:lnRef idx="1">
            <a:schemeClr val="accent3"/>
          </a:lnRef>
          <a:fillRef idx="2">
            <a:schemeClr val="accent3"/>
          </a:fillRef>
          <a:effectRef idx="1">
            <a:schemeClr val="accent3"/>
          </a:effectRef>
          <a:fontRef idx="minor">
            <a:schemeClr val="dk1"/>
          </a:fontRef>
        </p:style>
        <p:txBody>
          <a:bodyPr>
            <a:normAutofit/>
          </a:bodyPr>
          <a:lstStyle/>
          <a:p>
            <a:r>
              <a:rPr lang="zh-CN" altLang="en-US" sz="2400" dirty="0">
                <a:latin typeface="等线" panose="02010600030101010101" pitchFamily="2" charset="-122"/>
                <a:ea typeface="等线" panose="02010600030101010101" pitchFamily="2" charset="-122"/>
              </a:rPr>
              <a:t>从软件开发的角度，用例就是</a:t>
            </a:r>
            <a:r>
              <a:rPr lang="zh-CN" altLang="en-US" sz="2400" dirty="0">
                <a:solidFill>
                  <a:srgbClr val="FF0000"/>
                </a:solidFill>
                <a:latin typeface="等线" panose="02010600030101010101" pitchFamily="2" charset="-122"/>
                <a:ea typeface="等线" panose="02010600030101010101" pitchFamily="2" charset="-122"/>
              </a:rPr>
              <a:t>需求的文字性描述</a:t>
            </a:r>
            <a:r>
              <a:rPr lang="zh-CN" altLang="en-US" sz="2400" dirty="0">
                <a:latin typeface="等线" panose="02010600030101010101" pitchFamily="2" charset="-122"/>
                <a:ea typeface="等线" panose="02010600030101010101" pitchFamily="2" charset="-122"/>
              </a:rPr>
              <a:t>，主要是说明系统如何工作的</a:t>
            </a:r>
            <a:r>
              <a:rPr lang="zh-CN" altLang="en-US" sz="2400" dirty="0">
                <a:solidFill>
                  <a:srgbClr val="FF0000"/>
                </a:solidFill>
                <a:latin typeface="等线" panose="02010600030101010101" pitchFamily="2" charset="-122"/>
                <a:ea typeface="等线" panose="02010600030101010101" pitchFamily="2" charset="-122"/>
              </a:rPr>
              <a:t>功能性或行为性需求</a:t>
            </a:r>
            <a:r>
              <a:rPr lang="zh-CN" altLang="en-US" sz="2400" dirty="0">
                <a:latin typeface="等线" panose="02010600030101010101" pitchFamily="2" charset="-122"/>
                <a:ea typeface="等线" panose="02010600030101010101" pitchFamily="2" charset="-122"/>
              </a:rPr>
              <a:t>。用例图只是简单地用图形的方式描述了一下系统。实际上，用例是文本形式，不是图形。用例是作为人与人之间，尤其是没有受过专门培训的人员之间互相交流的一种手段。因此，编写用例的首选形式通常是简单的文本。因此对于每个用例，还需要有详细的说明，这样就可以让别人对这个系统有一个更加详细的了解，这时就需要编写用例描述。对于用例描述的内容，一般没有硬性规定的格式，但一些必需或者重要的内容还是必需要写进用例描述里面的。</a:t>
            </a:r>
            <a:endParaRPr lang="en-US" altLang="zh-CN" sz="2400" dirty="0">
              <a:latin typeface="等线" panose="02010600030101010101" pitchFamily="2" charset="-122"/>
              <a:ea typeface="等线" panose="02010600030101010101" pitchFamily="2" charset="-122"/>
            </a:endParaRPr>
          </a:p>
          <a:p>
            <a:r>
              <a:rPr lang="zh-CN" altLang="en-US" sz="2400" dirty="0">
                <a:latin typeface="等线" panose="02010600030101010101" pitchFamily="2" charset="-122"/>
                <a:ea typeface="等线" panose="02010600030101010101" pitchFamily="2" charset="-122"/>
              </a:rPr>
              <a:t>用例描述一般包括：用例编号、用例概述（说明）、前置（前提）条件、基本事件流、其他事件流、异常事件流、后置（事后）条件等</a:t>
            </a:r>
          </a:p>
          <a:p>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7481935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28345" y="617855"/>
            <a:ext cx="690880" cy="368300"/>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rPr>
              <a:t>8.2.2</a:t>
            </a:r>
          </a:p>
        </p:txBody>
      </p:sp>
      <p:sp>
        <p:nvSpPr>
          <p:cNvPr id="101" name="文本框 100"/>
          <p:cNvSpPr txBox="1"/>
          <p:nvPr/>
        </p:nvSpPr>
        <p:spPr>
          <a:xfrm>
            <a:off x="1031875" y="1283970"/>
            <a:ext cx="7611110" cy="706755"/>
          </a:xfrm>
          <a:prstGeom prst="rect">
            <a:avLst/>
          </a:prstGeom>
          <a:noFill/>
          <a:ln w="9525">
            <a:noFill/>
          </a:ln>
        </p:spPr>
        <p:txBody>
          <a:bodyPr wrap="square">
            <a:spAutoFit/>
          </a:bodyPr>
          <a:lstStyle/>
          <a:p>
            <a:pPr indent="0"/>
            <a:r>
              <a:rPr lang="zh-CN" sz="2000" b="0" dirty="0">
                <a:solidFill>
                  <a:srgbClr val="000000"/>
                </a:solidFill>
                <a:latin typeface="微软雅黑" panose="020B0503020204020204" charset="-122"/>
                <a:ea typeface="微软雅黑" panose="020B0503020204020204" charset="-122"/>
                <a:cs typeface="微软雅黑" panose="020B0503020204020204" charset="-122"/>
              </a:rPr>
              <a:t>结点是存在于运行时并代表一项计算资源的物理元素，一般至少拥有一些内存，而且通常具有处理能力。</a:t>
            </a:r>
            <a:endParaRPr lang="zh-CN" altLang="en-US" sz="2000" b="0" dirty="0">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988060" y="2359025"/>
            <a:ext cx="5643880" cy="1198880"/>
          </a:xfrm>
          <a:prstGeom prst="rect">
            <a:avLst/>
          </a:prstGeom>
          <a:noFill/>
        </p:spPr>
        <p:txBody>
          <a:bodyPr wrap="square" rtlCol="0" anchor="t">
            <a:spAutoFit/>
          </a:bodyPr>
          <a:lstStyle/>
          <a:p>
            <a:r>
              <a:rPr lang="zh-CN" altLang="en-US" dirty="0">
                <a:latin typeface="Arial Unicode MS" panose="020B0604020202020204" pitchFamily="34" charset="-122"/>
                <a:ea typeface="Arial Unicode MS" panose="020B0604020202020204" pitchFamily="34" charset="-122"/>
              </a:rPr>
              <a:t>如下图所示，一个节点显示为一个三维矩形中包含</a:t>
            </a:r>
            <a:r>
              <a:rPr lang="zh-CN" altLang="en-US" dirty="0">
                <a:solidFill>
                  <a:srgbClr val="FF0000"/>
                </a:solidFill>
                <a:latin typeface="Arial Unicode MS" panose="020B0604020202020204" pitchFamily="34" charset="-122"/>
                <a:ea typeface="Arial Unicode MS" panose="020B0604020202020204" pitchFamily="34" charset="-122"/>
              </a:rPr>
              <a:t>节点名称和节点图标</a:t>
            </a:r>
            <a:r>
              <a:rPr lang="zh-CN" altLang="en-US" dirty="0">
                <a:latin typeface="Arial Unicode MS" panose="020B0604020202020204" pitchFamily="34" charset="-122"/>
                <a:ea typeface="Arial Unicode MS" panose="020B0604020202020204" pitchFamily="34" charset="-122"/>
              </a:rPr>
              <a:t>。在图中，各个部分显示有关节点的属性、已部署的元素、嵌套节点和内部结构的信息。</a:t>
            </a:r>
          </a:p>
          <a:p>
            <a:endParaRPr lang="zh-CN" altLang="en-US" dirty="0">
              <a:latin typeface="Arial Unicode MS" panose="020B0604020202020204" pitchFamily="34" charset="-122"/>
              <a:ea typeface="Arial Unicode MS" panose="020B0604020202020204" pitchFamily="34" charset="-122"/>
            </a:endParaRPr>
          </a:p>
        </p:txBody>
      </p:sp>
      <p:pic>
        <p:nvPicPr>
          <p:cNvPr id="3" name="图片 2"/>
          <p:cNvPicPr>
            <a:picLocks noChangeAspect="1"/>
          </p:cNvPicPr>
          <p:nvPr/>
        </p:nvPicPr>
        <p:blipFill>
          <a:blip r:embed="rId3"/>
          <a:stretch>
            <a:fillRect/>
          </a:stretch>
        </p:blipFill>
        <p:spPr>
          <a:xfrm>
            <a:off x="1334770" y="3484245"/>
            <a:ext cx="1371600" cy="768350"/>
          </a:xfrm>
          <a:prstGeom prst="rect">
            <a:avLst/>
          </a:prstGeom>
        </p:spPr>
      </p:pic>
      <p:sp>
        <p:nvSpPr>
          <p:cNvPr id="5" name="文本框 4"/>
          <p:cNvSpPr txBox="1"/>
          <p:nvPr/>
        </p:nvSpPr>
        <p:spPr>
          <a:xfrm>
            <a:off x="3656330" y="6264275"/>
            <a:ext cx="8108950" cy="368300"/>
          </a:xfrm>
          <a:prstGeom prst="rect">
            <a:avLst/>
          </a:prstGeom>
          <a:noFill/>
        </p:spPr>
        <p:txBody>
          <a:bodyPr wrap="square" rtlCol="0" anchor="t">
            <a:spAutoFit/>
          </a:bodyPr>
          <a:lstStyle/>
          <a:p>
            <a:r>
              <a:rPr lang="zh-CN" altLang="en-US" dirty="0">
                <a:latin typeface="Arial Unicode MS" panose="020B0604020202020204" pitchFamily="34" charset="-122"/>
                <a:ea typeface="Arial Unicode MS" panose="020B0604020202020204" pitchFamily="34" charset="-122"/>
              </a:rPr>
              <a:t>https://www.ibm.com/docs/zh/rsas/7.5.0?topic=diagrams-nodes</a:t>
            </a:r>
            <a:r>
              <a:rPr lang="en-US" altLang="zh-CN" dirty="0">
                <a:latin typeface="Arial Unicode MS" panose="020B0604020202020204" pitchFamily="34" charset="-122"/>
                <a:ea typeface="Arial Unicode MS" panose="020B0604020202020204" pitchFamily="34" charset="-122"/>
              </a:rPr>
              <a:t> 3.27</a:t>
            </a:r>
          </a:p>
        </p:txBody>
      </p:sp>
      <p:sp>
        <p:nvSpPr>
          <p:cNvPr id="6" name="文本框 5"/>
          <p:cNvSpPr txBox="1"/>
          <p:nvPr/>
        </p:nvSpPr>
        <p:spPr>
          <a:xfrm>
            <a:off x="4737735" y="3830320"/>
            <a:ext cx="4812665" cy="645160"/>
          </a:xfrm>
          <a:prstGeom prst="rect">
            <a:avLst/>
          </a:prstGeom>
          <a:noFill/>
        </p:spPr>
        <p:txBody>
          <a:bodyPr wrap="square" rtlCol="0" anchor="t">
            <a:spAutoFit/>
          </a:bodyPr>
          <a:lstStyle/>
          <a:p>
            <a:r>
              <a:rPr lang="zh-CN" altLang="en-US" dirty="0">
                <a:latin typeface="Arial Unicode MS" panose="020B0604020202020204" pitchFamily="34" charset="-122"/>
                <a:ea typeface="Arial Unicode MS" panose="020B0604020202020204" pitchFamily="34" charset="-122"/>
              </a:rPr>
              <a:t>如下图所示，可以使用通过通信路径连接的两个节点来对客户机/服务器系统建模。</a:t>
            </a:r>
          </a:p>
        </p:txBody>
      </p:sp>
      <p:pic>
        <p:nvPicPr>
          <p:cNvPr id="7" name="图片 6"/>
          <p:cNvPicPr>
            <a:picLocks noChangeAspect="1"/>
          </p:cNvPicPr>
          <p:nvPr/>
        </p:nvPicPr>
        <p:blipFill>
          <a:blip r:embed="rId4"/>
          <a:stretch>
            <a:fillRect/>
          </a:stretch>
        </p:blipFill>
        <p:spPr>
          <a:xfrm>
            <a:off x="4944745" y="4672330"/>
            <a:ext cx="3302000" cy="939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28345" y="617855"/>
            <a:ext cx="690880" cy="368300"/>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rPr>
              <a:t>8.2.3</a:t>
            </a:r>
          </a:p>
        </p:txBody>
      </p:sp>
      <p:sp>
        <p:nvSpPr>
          <p:cNvPr id="2" name="文本框 1"/>
          <p:cNvSpPr txBox="1"/>
          <p:nvPr/>
        </p:nvSpPr>
        <p:spPr>
          <a:xfrm>
            <a:off x="1342072" y="3315028"/>
            <a:ext cx="7440295" cy="830997"/>
          </a:xfrm>
          <a:prstGeom prst="rect">
            <a:avLst/>
          </a:prstGeom>
          <a:noFill/>
        </p:spPr>
        <p:txBody>
          <a:bodyPr wrap="square" rtlCol="0" anchor="t">
            <a:spAutoFit/>
          </a:bodyPr>
          <a:lstStyle/>
          <a:p>
            <a:r>
              <a:rPr lang="zh-CN" altLang="en-US" sz="2400" dirty="0">
                <a:latin typeface="Arial Unicode MS" panose="020B0604020202020204" pitchFamily="34" charset="-122"/>
                <a:ea typeface="Arial Unicode MS" panose="020B0604020202020204" pitchFamily="34" charset="-122"/>
              </a:rPr>
              <a:t>如下图所示，一个组件显示为一个包含其名称的矩形。该矩形内还包含构造型 «artifact» 和组件图标。</a:t>
            </a:r>
          </a:p>
        </p:txBody>
      </p:sp>
      <p:pic>
        <p:nvPicPr>
          <p:cNvPr id="3" name="图片 2"/>
          <p:cNvPicPr>
            <a:picLocks noChangeAspect="1"/>
          </p:cNvPicPr>
          <p:nvPr/>
        </p:nvPicPr>
        <p:blipFill>
          <a:blip r:embed="rId3"/>
          <a:stretch>
            <a:fillRect/>
          </a:stretch>
        </p:blipFill>
        <p:spPr>
          <a:xfrm>
            <a:off x="2600325" y="4266565"/>
            <a:ext cx="2149475" cy="926465"/>
          </a:xfrm>
          <a:prstGeom prst="rect">
            <a:avLst/>
          </a:prstGeom>
        </p:spPr>
      </p:pic>
      <p:sp>
        <p:nvSpPr>
          <p:cNvPr id="5" name="文本框 4"/>
          <p:cNvSpPr txBox="1"/>
          <p:nvPr/>
        </p:nvSpPr>
        <p:spPr>
          <a:xfrm>
            <a:off x="1603375" y="6374765"/>
            <a:ext cx="10301605" cy="368300"/>
          </a:xfrm>
          <a:prstGeom prst="rect">
            <a:avLst/>
          </a:prstGeom>
          <a:noFill/>
        </p:spPr>
        <p:txBody>
          <a:bodyPr wrap="square" rtlCol="0" anchor="t">
            <a:spAutoFit/>
          </a:bodyPr>
          <a:lstStyle/>
          <a:p>
            <a:r>
              <a:rPr lang="zh-CN" altLang="en-US" dirty="0">
                <a:latin typeface="Arial Unicode MS" panose="020B0604020202020204" pitchFamily="34" charset="-122"/>
                <a:ea typeface="Arial Unicode MS" panose="020B0604020202020204" pitchFamily="34" charset="-122"/>
              </a:rPr>
              <a:t>https://www.ibm.com/docs/zh/rsas/7.5.0?topic=diagrams-artifacts</a:t>
            </a:r>
            <a:r>
              <a:rPr lang="en-US" altLang="zh-CN" dirty="0">
                <a:latin typeface="Arial Unicode MS" panose="020B0604020202020204" pitchFamily="34" charset="-122"/>
                <a:ea typeface="Arial Unicode MS" panose="020B0604020202020204" pitchFamily="34" charset="-122"/>
              </a:rPr>
              <a:t> 3.27</a:t>
            </a:r>
          </a:p>
        </p:txBody>
      </p:sp>
      <p:sp>
        <p:nvSpPr>
          <p:cNvPr id="6" name="文本框 5"/>
          <p:cNvSpPr txBox="1"/>
          <p:nvPr/>
        </p:nvSpPr>
        <p:spPr>
          <a:xfrm>
            <a:off x="1316355" y="1804035"/>
            <a:ext cx="7491730" cy="1323439"/>
          </a:xfrm>
          <a:prstGeom prst="rect">
            <a:avLst/>
          </a:prstGeom>
          <a:noFill/>
        </p:spPr>
        <p:txBody>
          <a:bodyPr wrap="square" rtlCol="0" anchor="t">
            <a:spAutoFit/>
          </a:bodyPr>
          <a:lstStyle/>
          <a:p>
            <a:r>
              <a:rPr lang="zh-CN" altLang="en-US" sz="2000" dirty="0">
                <a:latin typeface="Arial Unicode MS" panose="020B0604020202020204" pitchFamily="34" charset="-122"/>
                <a:ea typeface="Arial Unicode MS" panose="020B0604020202020204" pitchFamily="34" charset="-122"/>
              </a:rPr>
              <a:t>组件部署在节点上并且指定系统的部署和操作使用或生成的数条物理信息。组件可以支持部署在多种节点上。</a:t>
            </a:r>
          </a:p>
          <a:p>
            <a:endParaRPr lang="zh-CN" altLang="en-US" sz="2000" dirty="0">
              <a:latin typeface="Arial Unicode MS" panose="020B0604020202020204" pitchFamily="34" charset="-122"/>
              <a:ea typeface="Arial Unicode MS" panose="020B0604020202020204" pitchFamily="34" charset="-122"/>
            </a:endParaRPr>
          </a:p>
          <a:p>
            <a:r>
              <a:rPr lang="zh-CN" altLang="en-US" sz="2000" dirty="0">
                <a:latin typeface="Arial Unicode MS" panose="020B0604020202020204" pitchFamily="34" charset="-122"/>
                <a:ea typeface="Arial Unicode MS" panose="020B0604020202020204" pitchFamily="34" charset="-122"/>
              </a:rPr>
              <a:t>在图中，各个部分显示有关组件的属性和操作的信息。</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28345" y="610870"/>
            <a:ext cx="690880" cy="368300"/>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rPr>
              <a:t>8.2.4</a:t>
            </a:r>
          </a:p>
        </p:txBody>
      </p:sp>
      <p:sp>
        <p:nvSpPr>
          <p:cNvPr id="101" name="文本框 100"/>
          <p:cNvSpPr txBox="1"/>
          <p:nvPr/>
        </p:nvSpPr>
        <p:spPr>
          <a:xfrm>
            <a:off x="1334770" y="1641475"/>
            <a:ext cx="8713470" cy="3784600"/>
          </a:xfrm>
          <a:prstGeom prst="rect">
            <a:avLst/>
          </a:prstGeom>
          <a:noFill/>
          <a:ln w="9525">
            <a:noFill/>
          </a:ln>
        </p:spPr>
        <p:txBody>
          <a:bodyPr wrap="square">
            <a:spAutoFit/>
          </a:bodyPr>
          <a:lstStyle/>
          <a:p>
            <a:pPr indent="457200"/>
            <a:r>
              <a:rPr lang="zh-CN" sz="2000" b="0">
                <a:solidFill>
                  <a:srgbClr val="000000"/>
                </a:solidFill>
                <a:latin typeface="微软雅黑" panose="020B0503020204020204" charset="-122"/>
                <a:ea typeface="微软雅黑" panose="020B0503020204020204" charset="-122"/>
                <a:cs typeface="微软雅黑" panose="020B0503020204020204" charset="-122"/>
              </a:rPr>
              <a:t>部署图中也可以包括</a:t>
            </a:r>
            <a:r>
              <a:rPr lang="zh-CN" sz="2000" b="0">
                <a:solidFill>
                  <a:srgbClr val="FF0000"/>
                </a:solidFill>
                <a:latin typeface="微软雅黑" panose="020B0503020204020204" charset="-122"/>
                <a:ea typeface="微软雅黑" panose="020B0503020204020204" charset="-122"/>
                <a:cs typeface="微软雅黑" panose="020B0503020204020204" charset="-122"/>
              </a:rPr>
              <a:t>依赖、泛化、关联及实现关系</a:t>
            </a:r>
            <a:endParaRPr lang="zh-CN" sz="2000" b="0">
              <a:solidFill>
                <a:srgbClr val="000000"/>
              </a:solidFill>
              <a:latin typeface="微软雅黑" panose="020B0503020204020204" charset="-122"/>
              <a:ea typeface="微软雅黑" panose="020B0503020204020204" charset="-122"/>
              <a:cs typeface="微软雅黑" panose="020B0503020204020204" charset="-122"/>
            </a:endParaRPr>
          </a:p>
          <a:p>
            <a:pPr indent="457200"/>
            <a:endParaRPr lang="zh-CN" sz="2000" b="0">
              <a:solidFill>
                <a:srgbClr val="000000"/>
              </a:solidFill>
              <a:latin typeface="微软雅黑" panose="020B0503020204020204" charset="-122"/>
              <a:ea typeface="微软雅黑" panose="020B0503020204020204" charset="-122"/>
              <a:cs typeface="微软雅黑" panose="020B0503020204020204" charset="-122"/>
            </a:endParaRPr>
          </a:p>
          <a:p>
            <a:pPr indent="457200"/>
            <a:r>
              <a:rPr lang="zh-CN" sz="2000" b="0">
                <a:solidFill>
                  <a:srgbClr val="000000"/>
                </a:solidFill>
                <a:latin typeface="微软雅黑" panose="020B0503020204020204" charset="-122"/>
                <a:ea typeface="微软雅黑" panose="020B0503020204020204" charset="-122"/>
                <a:cs typeface="微软雅黑" panose="020B0503020204020204" charset="-122"/>
              </a:rPr>
              <a:t>部署图中的依赖关系使用虚线箭头表示。它通常用在部署图中的组件和组件之间，组 件依赖外部提供的服务（由组件到接口）。图</a:t>
            </a:r>
            <a:r>
              <a:rPr lang="en-US" sz="2000" b="0">
                <a:solidFill>
                  <a:srgbClr val="000000"/>
                </a:solidFill>
                <a:latin typeface="微软雅黑" panose="020B0503020204020204" charset="-122"/>
                <a:ea typeface="微软雅黑" panose="020B0503020204020204" charset="-122"/>
                <a:cs typeface="微软雅黑" panose="020B0503020204020204" charset="-122"/>
              </a:rPr>
              <a:t>8.18</a:t>
            </a:r>
            <a:r>
              <a:rPr lang="zh-CN" sz="2000" b="0">
                <a:solidFill>
                  <a:srgbClr val="000000"/>
                </a:solidFill>
                <a:latin typeface="微软雅黑" panose="020B0503020204020204" charset="-122"/>
                <a:ea typeface="微软雅黑" panose="020B0503020204020204" charset="-122"/>
                <a:cs typeface="微软雅黑" panose="020B0503020204020204" charset="-122"/>
              </a:rPr>
              <a:t>示意了依赖关系。</a:t>
            </a:r>
          </a:p>
          <a:p>
            <a:pPr indent="457200"/>
            <a:endParaRPr lang="zh-CN" sz="2000" b="0">
              <a:solidFill>
                <a:srgbClr val="000000"/>
              </a:solidFill>
              <a:latin typeface="微软雅黑" panose="020B0503020204020204" charset="-122"/>
              <a:ea typeface="微软雅黑" panose="020B0503020204020204" charset="-122"/>
              <a:cs typeface="微软雅黑" panose="020B0503020204020204" charset="-122"/>
            </a:endParaRPr>
          </a:p>
          <a:p>
            <a:pPr indent="457200"/>
            <a:endParaRPr lang="zh-CN" sz="2000" b="0">
              <a:solidFill>
                <a:srgbClr val="000000"/>
              </a:solidFill>
              <a:latin typeface="微软雅黑" panose="020B0503020204020204" charset="-122"/>
              <a:ea typeface="微软雅黑" panose="020B0503020204020204" charset="-122"/>
              <a:cs typeface="微软雅黑" panose="020B0503020204020204" charset="-122"/>
            </a:endParaRPr>
          </a:p>
          <a:p>
            <a:pPr indent="457200"/>
            <a:endParaRPr lang="zh-CN" sz="2000" b="0">
              <a:solidFill>
                <a:srgbClr val="000000"/>
              </a:solidFill>
              <a:latin typeface="微软雅黑" panose="020B0503020204020204" charset="-122"/>
              <a:ea typeface="微软雅黑" panose="020B0503020204020204" charset="-122"/>
              <a:cs typeface="微软雅黑" panose="020B0503020204020204" charset="-122"/>
            </a:endParaRPr>
          </a:p>
          <a:p>
            <a:pPr indent="457200"/>
            <a:endParaRPr lang="zh-CN" sz="2000" b="0">
              <a:solidFill>
                <a:srgbClr val="000000"/>
              </a:solidFill>
              <a:latin typeface="微软雅黑" panose="020B0503020204020204" charset="-122"/>
              <a:ea typeface="微软雅黑" panose="020B0503020204020204" charset="-122"/>
              <a:cs typeface="微软雅黑" panose="020B0503020204020204" charset="-122"/>
            </a:endParaRPr>
          </a:p>
          <a:p>
            <a:pPr indent="457200"/>
            <a:endParaRPr lang="zh-CN" sz="2000" b="0">
              <a:solidFill>
                <a:srgbClr val="000000"/>
              </a:solidFill>
              <a:latin typeface="微软雅黑" panose="020B0503020204020204" charset="-122"/>
              <a:ea typeface="微软雅黑" panose="020B0503020204020204" charset="-122"/>
              <a:cs typeface="微软雅黑" panose="020B0503020204020204" charset="-122"/>
            </a:endParaRPr>
          </a:p>
          <a:p>
            <a:pPr indent="457200"/>
            <a:endParaRPr lang="zh-CN" sz="2000" b="0">
              <a:solidFill>
                <a:srgbClr val="000000"/>
              </a:solidFill>
              <a:latin typeface="微软雅黑" panose="020B0503020204020204" charset="-122"/>
              <a:ea typeface="微软雅黑" panose="020B0503020204020204" charset="-122"/>
              <a:cs typeface="微软雅黑" panose="020B0503020204020204" charset="-122"/>
            </a:endParaRPr>
          </a:p>
          <a:p>
            <a:pPr indent="457200"/>
            <a:r>
              <a:rPr lang="zh-CN" sz="2000" b="0">
                <a:solidFill>
                  <a:srgbClr val="000000"/>
                </a:solidFill>
                <a:latin typeface="微软雅黑" panose="020B0503020204020204" charset="-122"/>
                <a:ea typeface="微软雅黑" panose="020B0503020204020204" charset="-122"/>
                <a:cs typeface="微软雅黑" panose="020B0503020204020204" charset="-122"/>
              </a:rPr>
              <a:t>实现关系是结点内组件向外提供服务，其表示符号是一条实线。关联关系是体现结点 间通信关联，其表示符号也是一条实线，如图</a:t>
            </a:r>
            <a:r>
              <a:rPr lang="en-US" sz="2000" b="0">
                <a:solidFill>
                  <a:srgbClr val="000000"/>
                </a:solidFill>
                <a:latin typeface="微软雅黑" panose="020B0503020204020204" charset="-122"/>
                <a:ea typeface="微软雅黑" panose="020B0503020204020204" charset="-122"/>
                <a:cs typeface="微软雅黑" panose="020B0503020204020204" charset="-122"/>
              </a:rPr>
              <a:t>8.19</a:t>
            </a:r>
            <a:r>
              <a:rPr lang="zh-CN" sz="2000" b="0">
                <a:solidFill>
                  <a:srgbClr val="000000"/>
                </a:solidFill>
                <a:latin typeface="微软雅黑" panose="020B0503020204020204" charset="-122"/>
                <a:ea typeface="微软雅黑" panose="020B0503020204020204" charset="-122"/>
                <a:cs typeface="微软雅黑" panose="020B0503020204020204" charset="-122"/>
              </a:rPr>
              <a:t>所示。</a:t>
            </a:r>
            <a:endParaRPr lang="zh-CN" altLang="en-US" sz="2000" b="0">
              <a:solidFill>
                <a:srgbClr val="000000"/>
              </a:solidFill>
              <a:latin typeface="微软雅黑" panose="020B0503020204020204" charset="-122"/>
              <a:ea typeface="微软雅黑" panose="020B0503020204020204" charset="-122"/>
              <a:cs typeface="微软雅黑" panose="020B0503020204020204" charset="-122"/>
            </a:endParaRPr>
          </a:p>
        </p:txBody>
      </p:sp>
      <p:pic>
        <p:nvPicPr>
          <p:cNvPr id="2" name="图片 1"/>
          <p:cNvPicPr>
            <a:picLocks noChangeAspect="1"/>
          </p:cNvPicPr>
          <p:nvPr/>
        </p:nvPicPr>
        <p:blipFill>
          <a:blip r:embed="rId3"/>
          <a:stretch>
            <a:fillRect/>
          </a:stretch>
        </p:blipFill>
        <p:spPr>
          <a:xfrm>
            <a:off x="5080635" y="3258820"/>
            <a:ext cx="2870200" cy="1003300"/>
          </a:xfrm>
          <a:prstGeom prst="rect">
            <a:avLst/>
          </a:prstGeom>
        </p:spPr>
      </p:pic>
      <p:pic>
        <p:nvPicPr>
          <p:cNvPr id="3" name="图片 2"/>
          <p:cNvPicPr>
            <a:picLocks noChangeAspect="1"/>
          </p:cNvPicPr>
          <p:nvPr/>
        </p:nvPicPr>
        <p:blipFill>
          <a:blip r:embed="rId4"/>
          <a:stretch>
            <a:fillRect/>
          </a:stretch>
        </p:blipFill>
        <p:spPr>
          <a:xfrm>
            <a:off x="5080635" y="5594350"/>
            <a:ext cx="3105150" cy="99695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37160" y="-71120"/>
            <a:ext cx="12466320" cy="3199765"/>
          </a:xfrm>
          <a:prstGeom prst="rect">
            <a:avLst/>
          </a:prstGeom>
          <a:solidFill>
            <a:srgbClr val="E9E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8" name="图片 7" descr="5a192e8449cf0"/>
          <p:cNvPicPr>
            <a:picLocks noChangeAspect="1"/>
          </p:cNvPicPr>
          <p:nvPr/>
        </p:nvPicPr>
        <p:blipFill>
          <a:blip r:embed="rId3"/>
          <a:srcRect b="6767"/>
          <a:stretch>
            <a:fillRect/>
          </a:stretch>
        </p:blipFill>
        <p:spPr>
          <a:xfrm flipH="1">
            <a:off x="-38100" y="1437640"/>
            <a:ext cx="12268200" cy="5473065"/>
          </a:xfrm>
          <a:prstGeom prst="rect">
            <a:avLst/>
          </a:prstGeom>
        </p:spPr>
      </p:pic>
      <p:pic>
        <p:nvPicPr>
          <p:cNvPr id="10" name="PA_图片 7" descr="5d80f4b3e78a9513d048aa2ccdf80f56"/>
          <p:cNvPicPr>
            <a:picLocks noChangeAspect="1"/>
          </p:cNvPicPr>
          <p:nvPr>
            <p:custDataLst>
              <p:tags r:id="rId1"/>
            </p:custDataLst>
          </p:nvPr>
        </p:nvPicPr>
        <p:blipFill rotWithShape="1">
          <a:blip r:embed="rId4"/>
          <a:srcRect l="65717" t="69541" r="16491"/>
          <a:stretch>
            <a:fillRect/>
          </a:stretch>
        </p:blipFill>
        <p:spPr>
          <a:xfrm>
            <a:off x="6110872" y="2037731"/>
            <a:ext cx="595086" cy="1419679"/>
          </a:xfrm>
          <a:prstGeom prst="rect">
            <a:avLst/>
          </a:prstGeom>
        </p:spPr>
      </p:pic>
      <p:sp>
        <p:nvSpPr>
          <p:cNvPr id="14" name="文本框 13"/>
          <p:cNvSpPr txBox="1"/>
          <p:nvPr/>
        </p:nvSpPr>
        <p:spPr>
          <a:xfrm>
            <a:off x="1142911" y="2144395"/>
            <a:ext cx="4494317" cy="2123658"/>
          </a:xfrm>
          <a:prstGeom prst="rect">
            <a:avLst/>
          </a:prstGeom>
          <a:noFill/>
        </p:spPr>
        <p:txBody>
          <a:bodyPr wrap="square" rtlCol="0">
            <a:spAutoFit/>
          </a:bodyPr>
          <a:lstStyle/>
          <a:p>
            <a:r>
              <a:rPr lang="zh-CN" altLang="en-US" sz="6600" dirty="0">
                <a:latin typeface="楷体" panose="02010609060101010101" pitchFamily="49" charset="-122"/>
                <a:ea typeface="楷体" panose="02010609060101010101" pitchFamily="49" charset="-122"/>
              </a:rPr>
              <a:t>参考文献和小组分工</a:t>
            </a:r>
          </a:p>
        </p:txBody>
      </p:sp>
      <p:sp>
        <p:nvSpPr>
          <p:cNvPr id="2" name="文本框 1"/>
          <p:cNvSpPr txBox="1"/>
          <p:nvPr/>
        </p:nvSpPr>
        <p:spPr>
          <a:xfrm>
            <a:off x="1731649" y="1330976"/>
            <a:ext cx="2874010" cy="706755"/>
          </a:xfrm>
          <a:prstGeom prst="rect">
            <a:avLst/>
          </a:prstGeom>
          <a:noFill/>
        </p:spPr>
        <p:txBody>
          <a:bodyPr wrap="square" rtlCol="0">
            <a:spAutoFit/>
          </a:bodyPr>
          <a:lstStyle/>
          <a:p>
            <a:pPr algn="ctr"/>
            <a:r>
              <a:rPr lang="zh-CN" altLang="en-US" sz="4000" dirty="0">
                <a:solidFill>
                  <a:srgbClr val="264D6E"/>
                </a:solidFill>
                <a:latin typeface="方正魏碑简体" panose="03000509000000000000" charset="-122"/>
                <a:ea typeface="方正魏碑简体" panose="03000509000000000000" charset="-122"/>
              </a:rPr>
              <a:t>第陆章</a:t>
            </a:r>
          </a:p>
        </p:txBody>
      </p:sp>
    </p:spTree>
    <p:extLst>
      <p:ext uri="{BB962C8B-B14F-4D97-AF65-F5344CB8AC3E}">
        <p14:creationId xmlns:p14="http://schemas.microsoft.com/office/powerpoint/2010/main" val="568506932"/>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1"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p:tgtEl>
                                          <p:spTgt spid="14"/>
                                        </p:tgtEl>
                                        <p:attrNameLst>
                                          <p:attrName>ppt_y</p:attrName>
                                        </p:attrNameLst>
                                      </p:cBhvr>
                                      <p:tavLst>
                                        <p:tav tm="0">
                                          <p:val>
                                            <p:strVal val="#ppt_y-#ppt_h*1.125000"/>
                                          </p:val>
                                        </p:tav>
                                        <p:tav tm="100000">
                                          <p:val>
                                            <p:strVal val="#ppt_y"/>
                                          </p:val>
                                        </p:tav>
                                      </p:tavLst>
                                    </p:anim>
                                    <p:animEffect transition="in" filter="wipe(down)">
                                      <p:cBhvr>
                                        <p:cTn id="14" dur="1000"/>
                                        <p:tgtEl>
                                          <p:spTgt spid="14"/>
                                        </p:tgtEl>
                                      </p:cBhvr>
                                    </p:animEffect>
                                  </p:childTnLst>
                                </p:cTn>
                              </p:par>
                            </p:childTnLst>
                          </p:cTn>
                        </p:par>
                        <p:par>
                          <p:cTn id="15" fill="hold">
                            <p:stCondLst>
                              <p:cond delay="2000"/>
                            </p:stCondLst>
                            <p:childTnLst>
                              <p:par>
                                <p:cTn id="16" presetID="12" presetClass="entr" presetSubtype="4"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p:tgtEl>
                                          <p:spTgt spid="2"/>
                                        </p:tgtEl>
                                        <p:attrNameLst>
                                          <p:attrName>ppt_y</p:attrName>
                                        </p:attrNameLst>
                                      </p:cBhvr>
                                      <p:tavLst>
                                        <p:tav tm="0">
                                          <p:val>
                                            <p:strVal val="#ppt_y+#ppt_h*1.125000"/>
                                          </p:val>
                                        </p:tav>
                                        <p:tav tm="100000">
                                          <p:val>
                                            <p:strVal val="#ppt_y"/>
                                          </p:val>
                                        </p:tav>
                                      </p:tavLst>
                                    </p:anim>
                                    <p:animEffect transition="in" filter="wipe(up)">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55445" y="1464310"/>
            <a:ext cx="8856912" cy="369332"/>
          </a:xfrm>
          <a:prstGeom prst="rect">
            <a:avLst/>
          </a:prstGeom>
          <a:noFill/>
        </p:spPr>
        <p:txBody>
          <a:bodyPr wrap="none" rtlCol="0" anchor="t">
            <a:spAutoFit/>
          </a:bodyPr>
          <a:lstStyle/>
          <a:p>
            <a:r>
              <a:rPr lang="en-US" altLang="zh-CN" dirty="0">
                <a:latin typeface="Arial Unicode MS" panose="020B0604020202020204" pitchFamily="34" charset="-122"/>
                <a:ea typeface="Arial Unicode MS" panose="020B0604020202020204" pitchFamily="34" charset="-122"/>
                <a:sym typeface="+mn-ea"/>
              </a:rPr>
              <a:t>[1]杨弘平.《UML2 </a:t>
            </a:r>
            <a:r>
              <a:rPr lang="en-US" altLang="zh-CN" dirty="0" err="1">
                <a:latin typeface="Arial Unicode MS" panose="020B0604020202020204" pitchFamily="34" charset="-122"/>
                <a:ea typeface="Arial Unicode MS" panose="020B0604020202020204" pitchFamily="34" charset="-122"/>
                <a:sym typeface="+mn-ea"/>
              </a:rPr>
              <a:t>基础、建模与设计教程</a:t>
            </a:r>
            <a:r>
              <a:rPr lang="en-US" altLang="zh-CN" dirty="0">
                <a:latin typeface="Arial Unicode MS" panose="020B0604020202020204" pitchFamily="34" charset="-122"/>
                <a:ea typeface="Arial Unicode MS" panose="020B0604020202020204" pitchFamily="34" charset="-122"/>
                <a:sym typeface="+mn-ea"/>
              </a:rPr>
              <a:t>》 [M].</a:t>
            </a:r>
            <a:r>
              <a:rPr lang="zh-CN" altLang="en-US" dirty="0">
                <a:latin typeface="Arial Unicode MS" panose="020B0604020202020204" pitchFamily="34" charset="-122"/>
                <a:ea typeface="Arial Unicode MS" panose="020B0604020202020204" pitchFamily="34" charset="-122"/>
                <a:sym typeface="+mn-ea"/>
              </a:rPr>
              <a:t>北京</a:t>
            </a:r>
            <a:r>
              <a:rPr lang="en-US" altLang="zh-CN" dirty="0">
                <a:latin typeface="Arial Unicode MS" panose="020B0604020202020204" pitchFamily="34" charset="-122"/>
                <a:ea typeface="Arial Unicode MS" panose="020B0604020202020204" pitchFamily="34" charset="-122"/>
                <a:sym typeface="+mn-ea"/>
              </a:rPr>
              <a:t>:清华大学出版社,2015:p51-p151</a:t>
            </a:r>
            <a:endParaRPr lang="zh-CN" altLang="en-US" dirty="0">
              <a:latin typeface="Arial Unicode MS" panose="020B0604020202020204" pitchFamily="34" charset="-122"/>
              <a:ea typeface="Arial Unicode MS" panose="020B0604020202020204" pitchFamily="34" charset="-122"/>
            </a:endParaRPr>
          </a:p>
        </p:txBody>
      </p:sp>
      <p:sp>
        <p:nvSpPr>
          <p:cNvPr id="3" name="文本框 2"/>
          <p:cNvSpPr txBox="1"/>
          <p:nvPr/>
        </p:nvSpPr>
        <p:spPr>
          <a:xfrm>
            <a:off x="1655445" y="2273300"/>
            <a:ext cx="6393180" cy="368300"/>
          </a:xfrm>
          <a:prstGeom prst="rect">
            <a:avLst/>
          </a:prstGeom>
          <a:noFill/>
        </p:spPr>
        <p:txBody>
          <a:bodyPr wrap="none" rtlCol="0" anchor="t">
            <a:spAutoFit/>
          </a:bodyPr>
          <a:lstStyle/>
          <a:p>
            <a:r>
              <a:rPr lang="en-US" altLang="zh-CN" dirty="0">
                <a:latin typeface="Arial Unicode MS" panose="020B0604020202020204" pitchFamily="34" charset="-122"/>
                <a:ea typeface="Arial Unicode MS" panose="020B0604020202020204" pitchFamily="34" charset="-122"/>
                <a:sym typeface="+mn-ea"/>
              </a:rPr>
              <a:t>[2]</a:t>
            </a:r>
            <a:r>
              <a:rPr lang="zh-CN" altLang="en-US" dirty="0">
                <a:latin typeface="Arial Unicode MS" panose="020B0604020202020204" pitchFamily="34" charset="-122"/>
                <a:ea typeface="Arial Unicode MS" panose="020B0604020202020204" pitchFamily="34" charset="-122"/>
                <a:sym typeface="+mn-ea"/>
              </a:rPr>
              <a:t>https://blog.csdn.net/nangeali/article/details/50879197</a:t>
            </a:r>
            <a:r>
              <a:rPr lang="en-US" altLang="zh-CN" dirty="0">
                <a:latin typeface="Arial Unicode MS" panose="020B0604020202020204" pitchFamily="34" charset="-122"/>
                <a:ea typeface="Arial Unicode MS" panose="020B0604020202020204" pitchFamily="34" charset="-122"/>
                <a:sym typeface="+mn-ea"/>
              </a:rPr>
              <a:t> 3.27</a:t>
            </a:r>
            <a:endParaRPr lang="zh-CN" altLang="en-US" dirty="0">
              <a:latin typeface="Arial Unicode MS" panose="020B0604020202020204" pitchFamily="34" charset="-122"/>
              <a:ea typeface="Arial Unicode MS" panose="020B0604020202020204" pitchFamily="34" charset="-122"/>
            </a:endParaRPr>
          </a:p>
        </p:txBody>
      </p:sp>
      <p:sp>
        <p:nvSpPr>
          <p:cNvPr id="5" name="文本框 4"/>
          <p:cNvSpPr txBox="1"/>
          <p:nvPr/>
        </p:nvSpPr>
        <p:spPr>
          <a:xfrm>
            <a:off x="1655445" y="3082290"/>
            <a:ext cx="7423827" cy="369332"/>
          </a:xfrm>
          <a:prstGeom prst="rect">
            <a:avLst/>
          </a:prstGeom>
          <a:noFill/>
        </p:spPr>
        <p:txBody>
          <a:bodyPr wrap="none" rtlCol="0" anchor="t">
            <a:spAutoFit/>
          </a:bodyPr>
          <a:lstStyle/>
          <a:p>
            <a:r>
              <a:rPr lang="en-US" altLang="zh-CN" dirty="0">
                <a:latin typeface="Arial Unicode MS" panose="020B0604020202020204" pitchFamily="34" charset="-122"/>
                <a:ea typeface="Arial Unicode MS" panose="020B0604020202020204" pitchFamily="34" charset="-122"/>
                <a:sym typeface="+mn-ea"/>
              </a:rPr>
              <a:t>[3]</a:t>
            </a:r>
            <a:r>
              <a:rPr lang="zh-CN" altLang="en-US" dirty="0">
                <a:latin typeface="Arial Unicode MS" panose="020B0604020202020204" pitchFamily="34" charset="-122"/>
                <a:ea typeface="Arial Unicode MS" panose="020B0604020202020204" pitchFamily="34" charset="-122"/>
                <a:sym typeface="+mn-ea"/>
              </a:rPr>
              <a:t>https://www.ibm.com/docs/zh/rsas/7.5.0?topic=diagrams-nodes</a:t>
            </a:r>
            <a:r>
              <a:rPr lang="en-US" altLang="zh-CN" dirty="0">
                <a:latin typeface="Arial Unicode MS" panose="020B0604020202020204" pitchFamily="34" charset="-122"/>
                <a:ea typeface="Arial Unicode MS" panose="020B0604020202020204" pitchFamily="34" charset="-122"/>
                <a:sym typeface="+mn-ea"/>
              </a:rPr>
              <a:t> 3.27</a:t>
            </a:r>
            <a:endParaRPr lang="zh-CN" altLang="en-US" dirty="0">
              <a:latin typeface="Arial Unicode MS" panose="020B0604020202020204" pitchFamily="34" charset="-122"/>
              <a:ea typeface="Arial Unicode MS" panose="020B0604020202020204" pitchFamily="34" charset="-122"/>
            </a:endParaRPr>
          </a:p>
        </p:txBody>
      </p:sp>
      <p:sp>
        <p:nvSpPr>
          <p:cNvPr id="6" name="文本框 5"/>
          <p:cNvSpPr txBox="1"/>
          <p:nvPr/>
        </p:nvSpPr>
        <p:spPr>
          <a:xfrm>
            <a:off x="1655445" y="3937000"/>
            <a:ext cx="7603363" cy="369332"/>
          </a:xfrm>
          <a:prstGeom prst="rect">
            <a:avLst/>
          </a:prstGeom>
          <a:noFill/>
        </p:spPr>
        <p:txBody>
          <a:bodyPr wrap="none" rtlCol="0" anchor="t">
            <a:spAutoFit/>
          </a:bodyPr>
          <a:lstStyle/>
          <a:p>
            <a:r>
              <a:rPr lang="en-US" altLang="zh-CN" dirty="0">
                <a:latin typeface="Arial Unicode MS" panose="020B0604020202020204" pitchFamily="34" charset="-122"/>
                <a:ea typeface="Arial Unicode MS" panose="020B0604020202020204" pitchFamily="34" charset="-122"/>
                <a:sym typeface="+mn-ea"/>
              </a:rPr>
              <a:t>[4]</a:t>
            </a:r>
            <a:r>
              <a:rPr lang="zh-CN" altLang="en-US" dirty="0">
                <a:latin typeface="Arial Unicode MS" panose="020B0604020202020204" pitchFamily="34" charset="-122"/>
                <a:ea typeface="Arial Unicode MS" panose="020B0604020202020204" pitchFamily="34" charset="-122"/>
                <a:sym typeface="+mn-ea"/>
              </a:rPr>
              <a:t>https://www.ibm.com/docs/zh/rsas/7.5.0?topic=diagrams-artifacts</a:t>
            </a:r>
            <a:r>
              <a:rPr lang="en-US" altLang="zh-CN" dirty="0">
                <a:latin typeface="Arial Unicode MS" panose="020B0604020202020204" pitchFamily="34" charset="-122"/>
                <a:ea typeface="Arial Unicode MS" panose="020B0604020202020204" pitchFamily="34" charset="-122"/>
                <a:sym typeface="+mn-ea"/>
              </a:rPr>
              <a:t> 3.27</a:t>
            </a:r>
            <a:endParaRPr lang="zh-CN" altLang="en-US" dirty="0">
              <a:latin typeface="Arial Unicode MS" panose="020B0604020202020204" pitchFamily="34" charset="-122"/>
              <a:ea typeface="Arial Unicode MS" panose="020B0604020202020204" pitchFamily="3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CA44A3E-2CEA-4EEF-A0BE-65688929C2E3}"/>
              </a:ext>
            </a:extLst>
          </p:cNvPr>
          <p:cNvSpPr txBox="1"/>
          <p:nvPr/>
        </p:nvSpPr>
        <p:spPr>
          <a:xfrm>
            <a:off x="927429" y="1114581"/>
            <a:ext cx="3138400" cy="769441"/>
          </a:xfrm>
          <a:prstGeom prst="rect">
            <a:avLst/>
          </a:prstGeom>
          <a:noFill/>
        </p:spPr>
        <p:txBody>
          <a:bodyPr wrap="square" rtlCol="0">
            <a:spAutoFit/>
          </a:bodyPr>
          <a:lstStyle/>
          <a:p>
            <a:pPr algn="ctr"/>
            <a:r>
              <a:rPr lang="zh-CN" altLang="en-US" sz="4400" dirty="0">
                <a:latin typeface="微软雅黑" panose="020B0503020204020204" pitchFamily="34" charset="-122"/>
                <a:ea typeface="微软雅黑" panose="020B0503020204020204" pitchFamily="34" charset="-122"/>
              </a:rPr>
              <a:t>分工</a:t>
            </a:r>
            <a:r>
              <a:rPr lang="en-US" altLang="zh-CN" sz="4400" dirty="0">
                <a:latin typeface="微软雅黑" panose="020B0503020204020204" pitchFamily="34" charset="-122"/>
                <a:ea typeface="微软雅黑" panose="020B0503020204020204" pitchFamily="34" charset="-122"/>
              </a:rPr>
              <a:t>&amp;</a:t>
            </a:r>
            <a:r>
              <a:rPr lang="zh-CN" altLang="en-US" sz="4400" dirty="0">
                <a:latin typeface="微软雅黑" panose="020B0503020204020204" pitchFamily="34" charset="-122"/>
                <a:ea typeface="微软雅黑" panose="020B0503020204020204" pitchFamily="34" charset="-122"/>
              </a:rPr>
              <a:t>打分</a:t>
            </a:r>
            <a:endParaRPr lang="en-US" altLang="zh-CN" sz="4400" dirty="0">
              <a:latin typeface="微软雅黑" panose="020B0503020204020204" pitchFamily="34" charset="-122"/>
              <a:ea typeface="微软雅黑" panose="020B0503020204020204" pitchFamily="34" charset="-122"/>
            </a:endParaRPr>
          </a:p>
        </p:txBody>
      </p:sp>
      <p:graphicFrame>
        <p:nvGraphicFramePr>
          <p:cNvPr id="9" name="表格 9">
            <a:extLst>
              <a:ext uri="{FF2B5EF4-FFF2-40B4-BE49-F238E27FC236}">
                <a16:creationId xmlns:a16="http://schemas.microsoft.com/office/drawing/2014/main" id="{EA3BC686-DBFB-4258-932D-015184CC4EAA}"/>
              </a:ext>
            </a:extLst>
          </p:cNvPr>
          <p:cNvGraphicFramePr>
            <a:graphicFrameLocks noGrp="1"/>
          </p:cNvGraphicFramePr>
          <p:nvPr>
            <p:extLst>
              <p:ext uri="{D42A27DB-BD31-4B8C-83A1-F6EECF244321}">
                <p14:modId xmlns:p14="http://schemas.microsoft.com/office/powerpoint/2010/main" val="151912729"/>
              </p:ext>
            </p:extLst>
          </p:nvPr>
        </p:nvGraphicFramePr>
        <p:xfrm>
          <a:off x="1058607" y="1978196"/>
          <a:ext cx="9865032" cy="4266251"/>
        </p:xfrm>
        <a:graphic>
          <a:graphicData uri="http://schemas.openxmlformats.org/drawingml/2006/table">
            <a:tbl>
              <a:tblPr firstRow="1" bandRow="1">
                <a:tableStyleId>{F5AB1C69-6EDB-4FF4-983F-18BD219EF322}</a:tableStyleId>
              </a:tblPr>
              <a:tblGrid>
                <a:gridCol w="2451509">
                  <a:extLst>
                    <a:ext uri="{9D8B030D-6E8A-4147-A177-3AD203B41FA5}">
                      <a16:colId xmlns:a16="http://schemas.microsoft.com/office/drawing/2014/main" val="2295726665"/>
                    </a:ext>
                  </a:extLst>
                </a:gridCol>
                <a:gridCol w="4945626">
                  <a:extLst>
                    <a:ext uri="{9D8B030D-6E8A-4147-A177-3AD203B41FA5}">
                      <a16:colId xmlns:a16="http://schemas.microsoft.com/office/drawing/2014/main" val="1733762736"/>
                    </a:ext>
                  </a:extLst>
                </a:gridCol>
                <a:gridCol w="2467897">
                  <a:extLst>
                    <a:ext uri="{9D8B030D-6E8A-4147-A177-3AD203B41FA5}">
                      <a16:colId xmlns:a16="http://schemas.microsoft.com/office/drawing/2014/main" val="2651850261"/>
                    </a:ext>
                  </a:extLst>
                </a:gridCol>
              </a:tblGrid>
              <a:tr h="560992">
                <a:tc>
                  <a:txBody>
                    <a:bodyPr/>
                    <a:lstStyle/>
                    <a:p>
                      <a:pPr algn="ctr"/>
                      <a:r>
                        <a:rPr lang="zh-CN" altLang="en-US" dirty="0">
                          <a:latin typeface="微软雅黑" panose="020B0503020204020204" pitchFamily="34" charset="-122"/>
                          <a:ea typeface="微软雅黑" panose="020B0503020204020204" pitchFamily="34" charset="-122"/>
                        </a:rPr>
                        <a:t>成员</a:t>
                      </a:r>
                    </a:p>
                  </a:txBody>
                  <a:tcPr/>
                </a:tc>
                <a:tc>
                  <a:txBody>
                    <a:bodyPr/>
                    <a:lstStyle/>
                    <a:p>
                      <a:pPr algn="ctr"/>
                      <a:r>
                        <a:rPr lang="zh-CN" altLang="en-US" dirty="0">
                          <a:latin typeface="微软雅黑" panose="020B0503020204020204" pitchFamily="34" charset="-122"/>
                          <a:ea typeface="微软雅黑" panose="020B0503020204020204" pitchFamily="34" charset="-122"/>
                        </a:rPr>
                        <a:t>职责</a:t>
                      </a:r>
                    </a:p>
                  </a:txBody>
                  <a:tcPr/>
                </a:tc>
                <a:tc>
                  <a:txBody>
                    <a:bodyPr/>
                    <a:lstStyle/>
                    <a:p>
                      <a:pPr algn="ctr"/>
                      <a:r>
                        <a:rPr lang="zh-CN" altLang="en-US" dirty="0">
                          <a:latin typeface="微软雅黑" panose="020B0503020204020204" pitchFamily="34" charset="-122"/>
                          <a:ea typeface="微软雅黑" panose="020B0503020204020204" pitchFamily="34" charset="-122"/>
                        </a:rPr>
                        <a:t>分数</a:t>
                      </a:r>
                    </a:p>
                  </a:txBody>
                  <a:tcPr/>
                </a:tc>
                <a:extLst>
                  <a:ext uri="{0D108BD9-81ED-4DB2-BD59-A6C34878D82A}">
                    <a16:rowId xmlns:a16="http://schemas.microsoft.com/office/drawing/2014/main" val="934568143"/>
                  </a:ext>
                </a:extLst>
              </a:tr>
              <a:tr h="967583">
                <a:tc>
                  <a:txBody>
                    <a:bodyPr/>
                    <a:lstStyle/>
                    <a:p>
                      <a:pPr algn="ctr"/>
                      <a:r>
                        <a:rPr lang="zh-CN" altLang="zh-CN" sz="1800" kern="1200" dirty="0">
                          <a:solidFill>
                            <a:schemeClr val="dk1"/>
                          </a:solidFill>
                          <a:effectLst/>
                          <a:latin typeface="微软雅黑" panose="020B0503020204020204" pitchFamily="34" charset="-122"/>
                          <a:ea typeface="微软雅黑" panose="020B0503020204020204" pitchFamily="34" charset="-122"/>
                        </a:rPr>
                        <a:t>徐过</a:t>
                      </a:r>
                      <a:endParaRPr lang="zh-CN" altLang="en-US" dirty="0"/>
                    </a:p>
                  </a:txBody>
                  <a:tcPr anchor="ctr"/>
                </a:tc>
                <a:tc>
                  <a:txBody>
                    <a:bodyPr/>
                    <a:lstStyle/>
                    <a:p>
                      <a:pPr algn="ctr"/>
                      <a:r>
                        <a:rPr lang="zh-CN" altLang="zh-CN" sz="1800" kern="1200" dirty="0">
                          <a:solidFill>
                            <a:schemeClr val="dk1"/>
                          </a:solidFill>
                          <a:effectLst/>
                          <a:latin typeface="微软雅黑" panose="020B0503020204020204" pitchFamily="34" charset="-122"/>
                          <a:ea typeface="微软雅黑" panose="020B0503020204020204" pitchFamily="34" charset="-122"/>
                        </a:rPr>
                        <a:t>需求知识学习</a:t>
                      </a:r>
                      <a:r>
                        <a:rPr lang="zh-CN" altLang="en-US" sz="1800" kern="1200" dirty="0">
                          <a:solidFill>
                            <a:schemeClr val="dk1"/>
                          </a:solidFill>
                          <a:effectLst/>
                        </a:rPr>
                        <a:t>；</a:t>
                      </a:r>
                      <a:r>
                        <a:rPr lang="en-US" altLang="zh-CN" sz="1800" kern="1200" dirty="0">
                          <a:solidFill>
                            <a:schemeClr val="dk1"/>
                          </a:solidFill>
                          <a:effectLst/>
                        </a:rPr>
                        <a:t>GitHub</a:t>
                      </a:r>
                      <a:r>
                        <a:rPr lang="zh-CN" altLang="zh-CN" sz="1800" kern="1200" dirty="0">
                          <a:solidFill>
                            <a:schemeClr val="dk1"/>
                          </a:solidFill>
                          <a:effectLst/>
                        </a:rPr>
                        <a:t>维护</a:t>
                      </a:r>
                      <a:r>
                        <a:rPr lang="zh-CN" altLang="en-US" sz="1800" kern="1200" dirty="0">
                          <a:solidFill>
                            <a:schemeClr val="dk1"/>
                          </a:solidFill>
                          <a:effectLst/>
                        </a:rPr>
                        <a:t>；</a:t>
                      </a:r>
                      <a:r>
                        <a:rPr lang="en-US" altLang="zh-CN" sz="1800" kern="1200" dirty="0">
                          <a:solidFill>
                            <a:schemeClr val="dk1"/>
                          </a:solidFill>
                          <a:effectLst/>
                        </a:rPr>
                        <a:t>UML</a:t>
                      </a:r>
                      <a:r>
                        <a:rPr lang="zh-CN" altLang="zh-CN" sz="1800" kern="1200" dirty="0">
                          <a:solidFill>
                            <a:schemeClr val="dk1"/>
                          </a:solidFill>
                          <a:effectLst/>
                        </a:rPr>
                        <a:t>翻转课堂</a:t>
                      </a:r>
                      <a:r>
                        <a:rPr lang="en-US" altLang="zh-CN" sz="1800" kern="1200" dirty="0">
                          <a:solidFill>
                            <a:schemeClr val="dk1"/>
                          </a:solidFill>
                          <a:effectLst/>
                        </a:rPr>
                        <a:t>ppt</a:t>
                      </a:r>
                      <a:r>
                        <a:rPr lang="zh-CN" altLang="en-US" sz="1800" kern="1200" dirty="0">
                          <a:solidFill>
                            <a:schemeClr val="dk1"/>
                          </a:solidFill>
                          <a:effectLst/>
                        </a:rPr>
                        <a:t>设计第</a:t>
                      </a:r>
                      <a:r>
                        <a:rPr lang="en-US" altLang="zh-CN" sz="1800" kern="1200" dirty="0">
                          <a:solidFill>
                            <a:schemeClr val="dk1"/>
                          </a:solidFill>
                          <a:effectLst/>
                        </a:rPr>
                        <a:t>8</a:t>
                      </a:r>
                      <a:r>
                        <a:rPr lang="zh-CN" altLang="en-US" sz="1800" kern="1200" dirty="0">
                          <a:solidFill>
                            <a:schemeClr val="dk1"/>
                          </a:solidFill>
                          <a:effectLst/>
                        </a:rPr>
                        <a:t>章；</a:t>
                      </a:r>
                      <a:r>
                        <a:rPr lang="zh-CN" altLang="zh-CN" sz="1800" kern="1200" dirty="0">
                          <a:solidFill>
                            <a:schemeClr val="dk1"/>
                          </a:solidFill>
                          <a:effectLst/>
                          <a:latin typeface="+mn-lt"/>
                          <a:ea typeface="+mn-ea"/>
                          <a:cs typeface="+mn-cs"/>
                        </a:rPr>
                        <a:t>需求访谈文档完善</a:t>
                      </a:r>
                      <a:r>
                        <a:rPr lang="zh-CN" altLang="en-US" sz="1800" kern="1200" dirty="0">
                          <a:solidFill>
                            <a:schemeClr val="dk1"/>
                          </a:solidFill>
                          <a:effectLst/>
                          <a:latin typeface="+mn-lt"/>
                          <a:ea typeface="+mn-ea"/>
                          <a:cs typeface="+mn-cs"/>
                        </a:rPr>
                        <a:t>；</a:t>
                      </a:r>
                      <a:r>
                        <a:rPr lang="zh-CN" altLang="zh-CN" sz="1800" kern="1200" dirty="0">
                          <a:solidFill>
                            <a:schemeClr val="dk1"/>
                          </a:solidFill>
                          <a:effectLst/>
                          <a:latin typeface="+mn-lt"/>
                          <a:ea typeface="+mn-ea"/>
                          <a:cs typeface="+mn-cs"/>
                        </a:rPr>
                        <a:t>计划修订</a:t>
                      </a:r>
                      <a:endParaRPr lang="zh-CN" altLang="en-US" dirty="0"/>
                    </a:p>
                  </a:txBody>
                  <a:tcPr anchor="ctr"/>
                </a:tc>
                <a:tc>
                  <a:txBody>
                    <a:bodyPr/>
                    <a:lstStyle/>
                    <a:p>
                      <a:pPr algn="ct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79</a:t>
                      </a:r>
                      <a:endParaRPr lang="zh-CN" sz="11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4707631"/>
                  </a:ext>
                </a:extLst>
              </a:tr>
              <a:tr h="572205">
                <a:tc>
                  <a:txBody>
                    <a:bodyPr/>
                    <a:lstStyle/>
                    <a:p>
                      <a:pPr algn="ctr"/>
                      <a:r>
                        <a:rPr lang="zh-CN" altLang="zh-CN" sz="1800" kern="1200" dirty="0">
                          <a:solidFill>
                            <a:schemeClr val="dk1"/>
                          </a:solidFill>
                          <a:effectLst/>
                          <a:latin typeface="微软雅黑" panose="020B0503020204020204" pitchFamily="34" charset="-122"/>
                          <a:ea typeface="微软雅黑" panose="020B0503020204020204" pitchFamily="34" charset="-122"/>
                        </a:rPr>
                        <a:t>余浩凯</a:t>
                      </a:r>
                      <a:endParaRPr lang="zh-CN" altLang="en-US" dirty="0"/>
                    </a:p>
                  </a:txBody>
                  <a:tcPr anchor="ctr"/>
                </a:tc>
                <a:tc>
                  <a:txBody>
                    <a:bodyPr/>
                    <a:lstStyle/>
                    <a:p>
                      <a:pPr algn="ctr"/>
                      <a:r>
                        <a:rPr lang="zh-CN" altLang="zh-CN" sz="1800" kern="1200" dirty="0">
                          <a:solidFill>
                            <a:schemeClr val="dk1"/>
                          </a:solidFill>
                          <a:effectLst/>
                          <a:latin typeface="微软雅黑" panose="020B0503020204020204" pitchFamily="34" charset="-122"/>
                          <a:ea typeface="微软雅黑" panose="020B0503020204020204" pitchFamily="34" charset="-122"/>
                        </a:rPr>
                        <a:t>需求知识学习</a:t>
                      </a:r>
                      <a:r>
                        <a:rPr lang="zh-CN" altLang="en-US" sz="1800" kern="1200" dirty="0">
                          <a:solidFill>
                            <a:schemeClr val="dk1"/>
                          </a:solidFill>
                          <a:effectLst/>
                        </a:rPr>
                        <a:t>；</a:t>
                      </a:r>
                      <a:r>
                        <a:rPr lang="zh-CN" altLang="zh-CN" sz="1800" kern="1200" dirty="0">
                          <a:solidFill>
                            <a:schemeClr val="dk1"/>
                          </a:solidFill>
                          <a:effectLst/>
                        </a:rPr>
                        <a:t>会议纪要</a:t>
                      </a:r>
                      <a:r>
                        <a:rPr lang="zh-CN" altLang="en-US" sz="1800" kern="1200" dirty="0">
                          <a:solidFill>
                            <a:schemeClr val="dk1"/>
                          </a:solidFill>
                          <a:effectLst/>
                        </a:rPr>
                        <a:t>；</a:t>
                      </a:r>
                      <a:r>
                        <a:rPr lang="en-US" altLang="zh-CN" sz="1800" kern="1200" dirty="0">
                          <a:solidFill>
                            <a:schemeClr val="dk1"/>
                          </a:solidFill>
                          <a:effectLst/>
                        </a:rPr>
                        <a:t>UML</a:t>
                      </a:r>
                      <a:r>
                        <a:rPr lang="zh-CN" altLang="en-US" sz="1800" kern="1200" dirty="0">
                          <a:solidFill>
                            <a:schemeClr val="dk1"/>
                          </a:solidFill>
                          <a:effectLst/>
                        </a:rPr>
                        <a:t>资料整理；</a:t>
                      </a:r>
                      <a:r>
                        <a:rPr lang="zh-CN" altLang="zh-CN" sz="1800" kern="1200" dirty="0">
                          <a:solidFill>
                            <a:schemeClr val="dk1"/>
                          </a:solidFill>
                          <a:effectLst/>
                          <a:latin typeface="+mn-lt"/>
                          <a:ea typeface="+mn-ea"/>
                          <a:cs typeface="+mn-cs"/>
                        </a:rPr>
                        <a:t>需求访谈文档完善</a:t>
                      </a:r>
                      <a:endParaRPr lang="zh-CN" altLang="en-US" dirty="0"/>
                    </a:p>
                  </a:txBody>
                  <a:tcPr anchor="ctr"/>
                </a:tc>
                <a:tc>
                  <a:txBody>
                    <a:bodyPr/>
                    <a:lstStyle/>
                    <a:p>
                      <a:pPr algn="ct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77.5</a:t>
                      </a:r>
                      <a:endParaRPr lang="zh-CN" sz="11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79302577"/>
                  </a:ext>
                </a:extLst>
              </a:tr>
              <a:tr h="817436">
                <a:tc>
                  <a:txBody>
                    <a:bodyPr/>
                    <a:lstStyle/>
                    <a:p>
                      <a:pPr algn="ctr"/>
                      <a:r>
                        <a:rPr lang="zh-CN" altLang="zh-CN" sz="1800" kern="1200" dirty="0">
                          <a:solidFill>
                            <a:schemeClr val="dk1"/>
                          </a:solidFill>
                          <a:effectLst/>
                          <a:latin typeface="微软雅黑" panose="020B0503020204020204" pitchFamily="34" charset="-122"/>
                          <a:ea typeface="微软雅黑" panose="020B0503020204020204" pitchFamily="34" charset="-122"/>
                        </a:rPr>
                        <a:t>许罗阳宁</a:t>
                      </a:r>
                      <a:endParaRPr lang="zh-CN" altLang="en-US" dirty="0"/>
                    </a:p>
                  </a:txBody>
                  <a:tcPr anchor="ctr"/>
                </a:tc>
                <a:tc>
                  <a:txBody>
                    <a:bodyPr/>
                    <a:lstStyle/>
                    <a:p>
                      <a:pPr algn="ctr"/>
                      <a:r>
                        <a:rPr lang="zh-CN" altLang="zh-CN" sz="1800" kern="1200" dirty="0">
                          <a:solidFill>
                            <a:schemeClr val="dk1"/>
                          </a:solidFill>
                          <a:effectLst/>
                          <a:latin typeface="微软雅黑" panose="020B0503020204020204" pitchFamily="34" charset="-122"/>
                          <a:ea typeface="微软雅黑" panose="020B0503020204020204" pitchFamily="34" charset="-122"/>
                        </a:rPr>
                        <a:t>需求知识学习</a:t>
                      </a:r>
                      <a:r>
                        <a:rPr lang="zh-CN" altLang="en-US" sz="1800" kern="1200" dirty="0">
                          <a:solidFill>
                            <a:schemeClr val="dk1"/>
                          </a:solidFill>
                          <a:effectLst/>
                        </a:rPr>
                        <a:t>；</a:t>
                      </a:r>
                      <a:r>
                        <a:rPr lang="zh-CN" altLang="zh-CN" sz="1800" kern="1200" dirty="0">
                          <a:solidFill>
                            <a:schemeClr val="dk1"/>
                          </a:solidFill>
                          <a:effectLst/>
                        </a:rPr>
                        <a:t>甘特图完善加更新</a:t>
                      </a:r>
                      <a:r>
                        <a:rPr lang="zh-CN" altLang="en-US" sz="1800" kern="1200" dirty="0">
                          <a:solidFill>
                            <a:schemeClr val="dk1"/>
                          </a:solidFill>
                          <a:effectLst/>
                        </a:rPr>
                        <a:t>；</a:t>
                      </a:r>
                      <a:r>
                        <a:rPr lang="en-US" altLang="zh-CN" sz="1800" kern="1200" dirty="0">
                          <a:solidFill>
                            <a:schemeClr val="dk1"/>
                          </a:solidFill>
                          <a:effectLst/>
                        </a:rPr>
                        <a:t>UML</a:t>
                      </a:r>
                      <a:r>
                        <a:rPr lang="zh-CN" altLang="zh-CN" sz="1800" kern="1200" dirty="0">
                          <a:solidFill>
                            <a:schemeClr val="dk1"/>
                          </a:solidFill>
                          <a:effectLst/>
                        </a:rPr>
                        <a:t>翻转课堂</a:t>
                      </a:r>
                      <a:r>
                        <a:rPr lang="en-US" altLang="zh-CN" sz="1800" kern="1200" dirty="0">
                          <a:solidFill>
                            <a:schemeClr val="dk1"/>
                          </a:solidFill>
                          <a:effectLst/>
                        </a:rPr>
                        <a:t>ppt</a:t>
                      </a:r>
                      <a:r>
                        <a:rPr lang="zh-CN" altLang="en-US" sz="1800" kern="1200" dirty="0">
                          <a:solidFill>
                            <a:schemeClr val="dk1"/>
                          </a:solidFill>
                          <a:effectLst/>
                        </a:rPr>
                        <a:t>设计第</a:t>
                      </a:r>
                      <a:r>
                        <a:rPr lang="en-US" altLang="zh-CN" sz="1800" kern="1200" dirty="0">
                          <a:solidFill>
                            <a:schemeClr val="dk1"/>
                          </a:solidFill>
                          <a:effectLst/>
                        </a:rPr>
                        <a:t>6</a:t>
                      </a:r>
                      <a:r>
                        <a:rPr lang="zh-CN" altLang="en-US" sz="1800" kern="1200" dirty="0">
                          <a:solidFill>
                            <a:schemeClr val="dk1"/>
                          </a:solidFill>
                          <a:effectLst/>
                        </a:rPr>
                        <a:t>章；</a:t>
                      </a:r>
                      <a:r>
                        <a:rPr lang="zh-CN" altLang="zh-CN" sz="1800" kern="1200" dirty="0">
                          <a:solidFill>
                            <a:schemeClr val="dk1"/>
                          </a:solidFill>
                          <a:effectLst/>
                          <a:latin typeface="+mn-lt"/>
                          <a:ea typeface="+mn-ea"/>
                          <a:cs typeface="+mn-cs"/>
                        </a:rPr>
                        <a:t>需求访谈文档完善</a:t>
                      </a:r>
                      <a:endParaRPr lang="zh-CN" altLang="en-US" dirty="0"/>
                    </a:p>
                  </a:txBody>
                  <a:tcPr anchor="ctr"/>
                </a:tc>
                <a:tc>
                  <a:txBody>
                    <a:bodyPr/>
                    <a:lstStyle/>
                    <a:p>
                      <a:pPr algn="ct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78.8</a:t>
                      </a:r>
                      <a:endParaRPr lang="zh-CN" sz="11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31239359"/>
                  </a:ext>
                </a:extLst>
              </a:tr>
              <a:tr h="572205">
                <a:tc>
                  <a:txBody>
                    <a:bodyPr/>
                    <a:lstStyle/>
                    <a:p>
                      <a:pPr algn="ctr"/>
                      <a:r>
                        <a:rPr lang="zh-CN" altLang="zh-CN" sz="1800" kern="1200" dirty="0">
                          <a:solidFill>
                            <a:schemeClr val="dk1"/>
                          </a:solidFill>
                          <a:effectLst/>
                          <a:latin typeface="微软雅黑" panose="020B0503020204020204" pitchFamily="34" charset="-122"/>
                          <a:ea typeface="微软雅黑" panose="020B0503020204020204" pitchFamily="34" charset="-122"/>
                        </a:rPr>
                        <a:t>徐晟</a:t>
                      </a:r>
                      <a:endParaRPr lang="zh-CN" altLang="en-US" dirty="0"/>
                    </a:p>
                  </a:txBody>
                  <a:tcPr anchor="ctr"/>
                </a:tc>
                <a:tc>
                  <a:txBody>
                    <a:bodyPr/>
                    <a:lstStyle/>
                    <a:p>
                      <a:pPr algn="ctr"/>
                      <a:r>
                        <a:rPr lang="zh-CN" altLang="zh-CN" sz="1800" kern="1200" dirty="0">
                          <a:solidFill>
                            <a:schemeClr val="dk1"/>
                          </a:solidFill>
                          <a:effectLst/>
                          <a:latin typeface="微软雅黑" panose="020B0503020204020204" pitchFamily="34" charset="-122"/>
                          <a:ea typeface="微软雅黑" panose="020B0503020204020204" pitchFamily="34" charset="-122"/>
                        </a:rPr>
                        <a:t>需求知识学习</a:t>
                      </a:r>
                      <a:r>
                        <a:rPr lang="zh-CN" altLang="en-US" sz="1800" kern="1200" dirty="0">
                          <a:solidFill>
                            <a:schemeClr val="dk1"/>
                          </a:solidFill>
                          <a:effectLst/>
                        </a:rPr>
                        <a:t>；</a:t>
                      </a:r>
                      <a:r>
                        <a:rPr lang="en-US" altLang="zh-CN" sz="1800" kern="1200" dirty="0">
                          <a:solidFill>
                            <a:schemeClr val="dk1"/>
                          </a:solidFill>
                          <a:effectLst/>
                        </a:rPr>
                        <a:t>UML</a:t>
                      </a:r>
                      <a:r>
                        <a:rPr lang="zh-CN" altLang="zh-CN" sz="1800" kern="1200" dirty="0">
                          <a:solidFill>
                            <a:schemeClr val="dk1"/>
                          </a:solidFill>
                          <a:effectLst/>
                        </a:rPr>
                        <a:t>翻转课堂</a:t>
                      </a:r>
                      <a:r>
                        <a:rPr lang="en-US" altLang="zh-CN" sz="1800" kern="1200" dirty="0">
                          <a:solidFill>
                            <a:schemeClr val="dk1"/>
                          </a:solidFill>
                          <a:effectLst/>
                        </a:rPr>
                        <a:t>ppt</a:t>
                      </a:r>
                      <a:r>
                        <a:rPr lang="zh-CN" altLang="en-US" sz="1800" kern="1200" dirty="0">
                          <a:solidFill>
                            <a:schemeClr val="dk1"/>
                          </a:solidFill>
                          <a:effectLst/>
                        </a:rPr>
                        <a:t>设计第</a:t>
                      </a:r>
                      <a:r>
                        <a:rPr lang="en-US" altLang="zh-CN" sz="1800" kern="1200" dirty="0">
                          <a:solidFill>
                            <a:schemeClr val="dk1"/>
                          </a:solidFill>
                          <a:effectLst/>
                        </a:rPr>
                        <a:t>4</a:t>
                      </a:r>
                      <a:r>
                        <a:rPr lang="zh-CN" altLang="en-US" sz="1800" kern="1200" dirty="0">
                          <a:solidFill>
                            <a:schemeClr val="dk1"/>
                          </a:solidFill>
                          <a:effectLst/>
                        </a:rPr>
                        <a:t>、</a:t>
                      </a:r>
                      <a:r>
                        <a:rPr lang="en-US" altLang="zh-CN" sz="1800" kern="1200" dirty="0">
                          <a:solidFill>
                            <a:schemeClr val="dk1"/>
                          </a:solidFill>
                          <a:effectLst/>
                        </a:rPr>
                        <a:t>5</a:t>
                      </a:r>
                      <a:r>
                        <a:rPr lang="zh-CN" altLang="en-US" sz="1800" kern="1200" dirty="0">
                          <a:solidFill>
                            <a:schemeClr val="dk1"/>
                          </a:solidFill>
                          <a:effectLst/>
                        </a:rPr>
                        <a:t>章及</a:t>
                      </a:r>
                      <a:r>
                        <a:rPr lang="en-US" altLang="zh-CN" sz="1800" kern="1200" dirty="0">
                          <a:solidFill>
                            <a:schemeClr val="dk1"/>
                          </a:solidFill>
                          <a:effectLst/>
                        </a:rPr>
                        <a:t>PPT</a:t>
                      </a:r>
                      <a:r>
                        <a:rPr lang="zh-CN" altLang="en-US" sz="1800" kern="1200" dirty="0">
                          <a:solidFill>
                            <a:schemeClr val="dk1"/>
                          </a:solidFill>
                          <a:effectLst/>
                        </a:rPr>
                        <a:t>整合</a:t>
                      </a:r>
                      <a:endParaRPr lang="zh-CN" altLang="en-US" dirty="0"/>
                    </a:p>
                  </a:txBody>
                  <a:tcPr anchor="ctr"/>
                </a:tc>
                <a:tc>
                  <a:txBody>
                    <a:bodyPr/>
                    <a:lstStyle/>
                    <a:p>
                      <a:pPr algn="ct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82.5</a:t>
                      </a:r>
                      <a:endParaRPr lang="zh-CN" sz="11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95578546"/>
                  </a:ext>
                </a:extLst>
              </a:tr>
              <a:tr h="572205">
                <a:tc>
                  <a:txBody>
                    <a:bodyPr/>
                    <a:lstStyle/>
                    <a:p>
                      <a:pPr algn="ctr"/>
                      <a:r>
                        <a:rPr lang="zh-CN" altLang="zh-CN" sz="1800" kern="1200" dirty="0">
                          <a:solidFill>
                            <a:schemeClr val="dk1"/>
                          </a:solidFill>
                          <a:effectLst/>
                          <a:latin typeface="微软雅黑" panose="020B0503020204020204" pitchFamily="34" charset="-122"/>
                          <a:ea typeface="微软雅黑" panose="020B0503020204020204" pitchFamily="34" charset="-122"/>
                        </a:rPr>
                        <a:t>邵云飞</a:t>
                      </a:r>
                      <a:endParaRPr lang="zh-CN" altLang="en-US" dirty="0"/>
                    </a:p>
                  </a:txBody>
                  <a:tcPr anchor="ctr"/>
                </a:tc>
                <a:tc>
                  <a:txBody>
                    <a:bodyPr/>
                    <a:lstStyle/>
                    <a:p>
                      <a:pPr algn="ctr"/>
                      <a:r>
                        <a:rPr lang="zh-CN" altLang="zh-CN" sz="1800" kern="1200" dirty="0">
                          <a:solidFill>
                            <a:schemeClr val="dk1"/>
                          </a:solidFill>
                          <a:effectLst/>
                          <a:latin typeface="微软雅黑" panose="020B0503020204020204" pitchFamily="34" charset="-122"/>
                          <a:ea typeface="微软雅黑" panose="020B0503020204020204" pitchFamily="34" charset="-122"/>
                        </a:rPr>
                        <a:t>需求知识学习</a:t>
                      </a:r>
                      <a:r>
                        <a:rPr lang="zh-CN" altLang="en-US" sz="1800" kern="1200" dirty="0">
                          <a:solidFill>
                            <a:schemeClr val="dk1"/>
                          </a:solidFill>
                          <a:effectLst/>
                        </a:rPr>
                        <a:t>；</a:t>
                      </a:r>
                      <a:r>
                        <a:rPr lang="en-US" altLang="zh-CN" sz="1800" kern="1200" dirty="0">
                          <a:solidFill>
                            <a:schemeClr val="dk1"/>
                          </a:solidFill>
                          <a:effectLst/>
                        </a:rPr>
                        <a:t>UML</a:t>
                      </a:r>
                      <a:r>
                        <a:rPr lang="zh-CN" altLang="zh-CN" sz="1800" kern="1200" dirty="0">
                          <a:solidFill>
                            <a:schemeClr val="dk1"/>
                          </a:solidFill>
                          <a:effectLst/>
                        </a:rPr>
                        <a:t>翻转课堂</a:t>
                      </a:r>
                      <a:r>
                        <a:rPr lang="en-US" altLang="zh-CN" sz="1800" kern="1200" dirty="0">
                          <a:solidFill>
                            <a:schemeClr val="dk1"/>
                          </a:solidFill>
                          <a:effectLst/>
                        </a:rPr>
                        <a:t>ppt</a:t>
                      </a:r>
                      <a:r>
                        <a:rPr lang="zh-CN" altLang="en-US" sz="1800" kern="1200" dirty="0">
                          <a:solidFill>
                            <a:schemeClr val="dk1"/>
                          </a:solidFill>
                          <a:effectLst/>
                        </a:rPr>
                        <a:t>设计第</a:t>
                      </a:r>
                      <a:r>
                        <a:rPr lang="en-US" altLang="zh-CN" sz="1800" kern="1200" dirty="0">
                          <a:solidFill>
                            <a:schemeClr val="dk1"/>
                          </a:solidFill>
                          <a:effectLst/>
                        </a:rPr>
                        <a:t>8</a:t>
                      </a:r>
                      <a:r>
                        <a:rPr lang="zh-CN" altLang="en-US" sz="1800" kern="1200" dirty="0">
                          <a:solidFill>
                            <a:schemeClr val="dk1"/>
                          </a:solidFill>
                          <a:effectLst/>
                        </a:rPr>
                        <a:t>章；</a:t>
                      </a:r>
                      <a:r>
                        <a:rPr lang="zh-CN" altLang="zh-CN" sz="1800" kern="1200" dirty="0">
                          <a:solidFill>
                            <a:schemeClr val="dk1"/>
                          </a:solidFill>
                          <a:effectLst/>
                          <a:latin typeface="+mn-lt"/>
                          <a:ea typeface="+mn-ea"/>
                          <a:cs typeface="+mn-cs"/>
                        </a:rPr>
                        <a:t>需求访谈文档完善</a:t>
                      </a:r>
                      <a:endParaRPr lang="zh-CN" altLang="en-US" dirty="0"/>
                    </a:p>
                  </a:txBody>
                  <a:tcPr anchor="ctr"/>
                </a:tc>
                <a:tc>
                  <a:txBody>
                    <a:bodyPr/>
                    <a:lstStyle/>
                    <a:p>
                      <a:pPr algn="ct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80</a:t>
                      </a:r>
                      <a:endParaRPr lang="zh-CN" sz="11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63175066"/>
                  </a:ext>
                </a:extLst>
              </a:tr>
            </a:tbl>
          </a:graphicData>
        </a:graphic>
      </p:graphicFrame>
    </p:spTree>
    <p:extLst>
      <p:ext uri="{BB962C8B-B14F-4D97-AF65-F5344CB8AC3E}">
        <p14:creationId xmlns:p14="http://schemas.microsoft.com/office/powerpoint/2010/main" val="47167955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F8F8FA"/>
        </a:solidFill>
        <a:effectLst/>
      </p:bgPr>
    </p:bg>
    <p:spTree>
      <p:nvGrpSpPr>
        <p:cNvPr id="1" name=""/>
        <p:cNvGrpSpPr/>
        <p:nvPr/>
      </p:nvGrpSpPr>
      <p:grpSpPr>
        <a:xfrm>
          <a:off x="0" y="0"/>
          <a:ext cx="0" cy="0"/>
          <a:chOff x="0" y="0"/>
          <a:chExt cx="0" cy="0"/>
        </a:xfrm>
      </p:grpSpPr>
      <p:sp>
        <p:nvSpPr>
          <p:cNvPr id="9" name="矩形 8"/>
          <p:cNvSpPr/>
          <p:nvPr/>
        </p:nvSpPr>
        <p:spPr>
          <a:xfrm>
            <a:off x="-137160" y="-71120"/>
            <a:ext cx="12466320" cy="3199765"/>
          </a:xfrm>
          <a:prstGeom prst="rect">
            <a:avLst/>
          </a:prstGeom>
          <a:solidFill>
            <a:srgbClr val="E9E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8" name="图片 7" descr="5a192e8449cf0"/>
          <p:cNvPicPr>
            <a:picLocks noChangeAspect="1"/>
          </p:cNvPicPr>
          <p:nvPr/>
        </p:nvPicPr>
        <p:blipFill>
          <a:blip r:embed="rId2"/>
          <a:srcRect b="6767"/>
          <a:stretch>
            <a:fillRect/>
          </a:stretch>
        </p:blipFill>
        <p:spPr>
          <a:xfrm flipH="1">
            <a:off x="-38100" y="1437640"/>
            <a:ext cx="12268200" cy="5473065"/>
          </a:xfrm>
          <a:prstGeom prst="rect">
            <a:avLst/>
          </a:prstGeom>
        </p:spPr>
      </p:pic>
      <p:sp>
        <p:nvSpPr>
          <p:cNvPr id="5" name="文本框 4"/>
          <p:cNvSpPr txBox="1"/>
          <p:nvPr/>
        </p:nvSpPr>
        <p:spPr>
          <a:xfrm>
            <a:off x="3969624" y="2423981"/>
            <a:ext cx="3839513" cy="1005019"/>
          </a:xfrm>
          <a:prstGeom prst="rect">
            <a:avLst/>
          </a:prstGeom>
          <a:noFill/>
        </p:spPr>
        <p:txBody>
          <a:bodyPr wrap="none" rtlCol="0" anchor="ctr">
            <a:spAutoFit/>
          </a:bodyPr>
          <a:lstStyle/>
          <a:p>
            <a:pPr>
              <a:lnSpc>
                <a:spcPct val="120000"/>
              </a:lnSpc>
            </a:pPr>
            <a:r>
              <a:rPr lang="zh-CN" altLang="en-US" sz="5400" spc="300" dirty="0">
                <a:solidFill>
                  <a:srgbClr val="212227"/>
                </a:solidFill>
                <a:latin typeface="汉仪南宫体简" panose="02010600000101010101" pitchFamily="2" charset="-122"/>
                <a:ea typeface="汉仪南宫体简" panose="02010600000101010101" pitchFamily="2" charset="-122"/>
              </a:rPr>
              <a:t>感谢观看！</a:t>
            </a:r>
          </a:p>
        </p:txBody>
      </p:sp>
      <p:sp>
        <p:nvSpPr>
          <p:cNvPr id="6" name="矩形 5"/>
          <p:cNvSpPr/>
          <p:nvPr/>
        </p:nvSpPr>
        <p:spPr>
          <a:xfrm>
            <a:off x="4567571" y="2551467"/>
            <a:ext cx="5896873" cy="307777"/>
          </a:xfrm>
          <a:prstGeom prst="rect">
            <a:avLst/>
          </a:prstGeom>
        </p:spPr>
        <p:txBody>
          <a:bodyPr wrap="square">
            <a:spAutoFit/>
          </a:bodyPr>
          <a:lstStyle/>
          <a:p>
            <a:r>
              <a:rPr lang="zh-CN" altLang="en-US" sz="1400" dirty="0">
                <a:solidFill>
                  <a:srgbClr val="212227"/>
                </a:solidFill>
                <a:latin typeface="汉仪南宫体简" panose="02010600000101010101" pitchFamily="2" charset="-122"/>
                <a:ea typeface="汉仪南宫体简" panose="02010600000101010101" pitchFamily="2"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a:xfrm>
            <a:off x="323850" y="365125"/>
            <a:ext cx="3914775" cy="1325563"/>
          </a:xfrm>
        </p:spPr>
        <p:txBody>
          <a:bodyPr/>
          <a:lstStyle/>
          <a:p>
            <a:r>
              <a:rPr lang="zh-CN" altLang="en-US" dirty="0"/>
              <a:t>用例描述模板</a:t>
            </a:r>
          </a:p>
        </p:txBody>
      </p:sp>
      <p:graphicFrame>
        <p:nvGraphicFramePr>
          <p:cNvPr id="3" name="表格 2">
            <a:extLst>
              <a:ext uri="{FF2B5EF4-FFF2-40B4-BE49-F238E27FC236}">
                <a16:creationId xmlns:a16="http://schemas.microsoft.com/office/drawing/2014/main" id="{892CA583-EEE0-4407-82ED-7ADE20A983C9}"/>
              </a:ext>
            </a:extLst>
          </p:cNvPr>
          <p:cNvGraphicFramePr>
            <a:graphicFrameLocks noGrp="1"/>
          </p:cNvGraphicFramePr>
          <p:nvPr>
            <p:extLst>
              <p:ext uri="{D42A27DB-BD31-4B8C-83A1-F6EECF244321}">
                <p14:modId xmlns:p14="http://schemas.microsoft.com/office/powerpoint/2010/main" val="51884854"/>
              </p:ext>
            </p:extLst>
          </p:nvPr>
        </p:nvGraphicFramePr>
        <p:xfrm>
          <a:off x="323850" y="1359891"/>
          <a:ext cx="11566686" cy="5498109"/>
        </p:xfrm>
        <a:graphic>
          <a:graphicData uri="http://schemas.openxmlformats.org/drawingml/2006/table">
            <a:tbl>
              <a:tblPr firstRow="1" firstCol="1" bandRow="1"/>
              <a:tblGrid>
                <a:gridCol w="2333002">
                  <a:extLst>
                    <a:ext uri="{9D8B030D-6E8A-4147-A177-3AD203B41FA5}">
                      <a16:colId xmlns:a16="http://schemas.microsoft.com/office/drawing/2014/main" val="52106360"/>
                    </a:ext>
                  </a:extLst>
                </a:gridCol>
                <a:gridCol w="4883291">
                  <a:extLst>
                    <a:ext uri="{9D8B030D-6E8A-4147-A177-3AD203B41FA5}">
                      <a16:colId xmlns:a16="http://schemas.microsoft.com/office/drawing/2014/main" val="25749046"/>
                    </a:ext>
                  </a:extLst>
                </a:gridCol>
                <a:gridCol w="4350393">
                  <a:extLst>
                    <a:ext uri="{9D8B030D-6E8A-4147-A177-3AD203B41FA5}">
                      <a16:colId xmlns:a16="http://schemas.microsoft.com/office/drawing/2014/main" val="142573049"/>
                    </a:ext>
                  </a:extLst>
                </a:gridCol>
              </a:tblGrid>
              <a:tr h="602875">
                <a:tc>
                  <a:txBody>
                    <a:bodyPr/>
                    <a:lstStyle/>
                    <a:p>
                      <a:pPr indent="114300" algn="ctr">
                        <a:lnSpc>
                          <a:spcPct val="100000"/>
                        </a:lnSpc>
                      </a:pPr>
                      <a:r>
                        <a:rPr lang="zh-TW" sz="1800" b="1" dirty="0">
                          <a:effectLst/>
                          <a:latin typeface="华文楷体" panose="02010600040101010101" pitchFamily="2" charset="-122"/>
                          <a:ea typeface="华文楷体" panose="02010600040101010101" pitchFamily="2" charset="-122"/>
                          <a:cs typeface="宋体" panose="02010600030101010101" pitchFamily="2" charset="-122"/>
                        </a:rPr>
                        <a:t>用例编号</a:t>
                      </a:r>
                      <a:endParaRPr lang="zh-CN" sz="24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indent="254000" algn="ctr">
                        <a:lnSpc>
                          <a:spcPct val="100000"/>
                        </a:lnSpc>
                      </a:pPr>
                      <a:r>
                        <a:rPr lang="zh-TW" sz="16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为用例制定一个唯一的编号，通常格式为</a:t>
                      </a:r>
                      <a:r>
                        <a:rPr lang="en-US" sz="1600" b="1" dirty="0" err="1">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UCxx</a:t>
                      </a:r>
                      <a:endParaRPr lang="zh-CN" sz="20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lnSpc>
                          <a:spcPct val="100000"/>
                        </a:lnSpc>
                      </a:pPr>
                      <a:endParaRPr lang="zh-CN" sz="2400" b="1" dirty="0">
                        <a:solidFill>
                          <a:srgbClr val="000000"/>
                        </a:solidFill>
                        <a:effectLst/>
                        <a:latin typeface="华文楷体" panose="02010600040101010101" pitchFamily="2" charset="-122"/>
                        <a:ea typeface="华文楷体" panose="0201060004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4136800897"/>
                  </a:ext>
                </a:extLst>
              </a:tr>
              <a:tr h="533056">
                <a:tc>
                  <a:txBody>
                    <a:bodyPr/>
                    <a:lstStyle/>
                    <a:p>
                      <a:pPr indent="254000" algn="ctr">
                        <a:lnSpc>
                          <a:spcPct val="100000"/>
                        </a:lnSpc>
                      </a:pPr>
                      <a:r>
                        <a:rPr lang="zh-TW" sz="18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用例名称</a:t>
                      </a:r>
                      <a:endParaRPr lang="zh-CN" sz="24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indent="254000" algn="ctr">
                        <a:lnSpc>
                          <a:spcPct val="100000"/>
                        </a:lnSpc>
                      </a:pPr>
                      <a:r>
                        <a:rPr lang="zh-TW" sz="16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让读者一目了然地知道用例的目标，应为一个动词短语</a:t>
                      </a:r>
                      <a:endParaRPr lang="zh-CN" sz="20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lnSpc>
                          <a:spcPct val="100000"/>
                        </a:lnSpc>
                      </a:pPr>
                      <a:endParaRPr lang="zh-CN" sz="2400" b="1" dirty="0">
                        <a:solidFill>
                          <a:srgbClr val="000000"/>
                        </a:solidFill>
                        <a:effectLst/>
                        <a:latin typeface="华文楷体" panose="02010600040101010101" pitchFamily="2" charset="-122"/>
                        <a:ea typeface="华文楷体" panose="0201060004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912795279"/>
                  </a:ext>
                </a:extLst>
              </a:tr>
              <a:tr h="297674">
                <a:tc>
                  <a:txBody>
                    <a:bodyPr/>
                    <a:lstStyle/>
                    <a:p>
                      <a:pPr indent="254000" algn="ctr">
                        <a:lnSpc>
                          <a:spcPct val="100000"/>
                        </a:lnSpc>
                      </a:pPr>
                      <a:r>
                        <a:rPr lang="zh-TW" sz="18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用例概述</a:t>
                      </a:r>
                      <a:endParaRPr lang="zh-CN" sz="24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indent="254000" algn="ctr">
                        <a:lnSpc>
                          <a:spcPct val="100000"/>
                        </a:lnSpc>
                      </a:pPr>
                      <a:r>
                        <a:rPr lang="zh-TW" sz="16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指用例的目标，对用例概要性的描述</a:t>
                      </a:r>
                      <a:endParaRPr lang="zh-CN" sz="20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lnSpc>
                          <a:spcPct val="100000"/>
                        </a:lnSpc>
                      </a:pPr>
                      <a:endParaRPr lang="zh-CN" sz="2400" b="1" dirty="0">
                        <a:solidFill>
                          <a:srgbClr val="000000"/>
                        </a:solidFill>
                        <a:effectLst/>
                        <a:latin typeface="华文楷体" panose="02010600040101010101" pitchFamily="2" charset="-122"/>
                        <a:ea typeface="华文楷体" panose="0201060004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4254115011"/>
                  </a:ext>
                </a:extLst>
              </a:tr>
              <a:tr h="297674">
                <a:tc>
                  <a:txBody>
                    <a:bodyPr/>
                    <a:lstStyle/>
                    <a:p>
                      <a:pPr indent="254000" algn="ctr">
                        <a:lnSpc>
                          <a:spcPct val="100000"/>
                        </a:lnSpc>
                      </a:pPr>
                      <a:r>
                        <a:rPr lang="zh-TW" sz="18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范围</a:t>
                      </a:r>
                      <a:endParaRPr lang="zh-CN" sz="24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indent="254000" algn="ctr">
                        <a:lnSpc>
                          <a:spcPct val="100000"/>
                        </a:lnSpc>
                      </a:pPr>
                      <a:r>
                        <a:rPr lang="zh-TW" sz="16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用例的设计范围</a:t>
                      </a:r>
                      <a:endParaRPr lang="zh-CN" sz="20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lnSpc>
                          <a:spcPct val="100000"/>
                        </a:lnSpc>
                      </a:pPr>
                      <a:endParaRPr lang="zh-CN" sz="2400" b="1" dirty="0">
                        <a:solidFill>
                          <a:srgbClr val="000000"/>
                        </a:solidFill>
                        <a:effectLst/>
                        <a:latin typeface="华文楷体" panose="02010600040101010101" pitchFamily="2" charset="-122"/>
                        <a:ea typeface="华文楷体" panose="0201060004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735981349"/>
                  </a:ext>
                </a:extLst>
              </a:tr>
              <a:tr h="825712">
                <a:tc>
                  <a:txBody>
                    <a:bodyPr/>
                    <a:lstStyle/>
                    <a:p>
                      <a:pPr indent="254000" algn="ctr">
                        <a:lnSpc>
                          <a:spcPct val="100000"/>
                        </a:lnSpc>
                      </a:pPr>
                      <a:r>
                        <a:rPr lang="zh-TW" sz="18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主参与者</a:t>
                      </a:r>
                      <a:endParaRPr lang="zh-CN" sz="24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indent="254000" algn="ctr">
                        <a:lnSpc>
                          <a:spcPct val="100000"/>
                        </a:lnSpc>
                      </a:pPr>
                      <a:r>
                        <a:rPr lang="zh-TW" sz="16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该用例的主要参与者，在此列出名称，并对其进行简要的描述</a:t>
                      </a:r>
                      <a:endParaRPr lang="zh-CN" sz="20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lnSpc>
                          <a:spcPct val="100000"/>
                        </a:lnSpc>
                      </a:pPr>
                      <a:endParaRPr lang="zh-CN" sz="2400" b="1" dirty="0">
                        <a:solidFill>
                          <a:srgbClr val="000000"/>
                        </a:solidFill>
                        <a:effectLst/>
                        <a:latin typeface="华文楷体" panose="02010600040101010101" pitchFamily="2" charset="-122"/>
                        <a:ea typeface="华文楷体" panose="0201060004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511413571"/>
                  </a:ext>
                </a:extLst>
              </a:tr>
              <a:tr h="825712">
                <a:tc>
                  <a:txBody>
                    <a:bodyPr/>
                    <a:lstStyle/>
                    <a:p>
                      <a:pPr indent="254000" algn="ctr">
                        <a:lnSpc>
                          <a:spcPct val="100000"/>
                        </a:lnSpc>
                      </a:pPr>
                      <a:r>
                        <a:rPr lang="zh-TW" sz="18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次要参与者</a:t>
                      </a:r>
                      <a:endParaRPr lang="zh-CN" sz="24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indent="254000" algn="ctr">
                        <a:lnSpc>
                          <a:spcPct val="100000"/>
                        </a:lnSpc>
                      </a:pPr>
                      <a:r>
                        <a:rPr lang="zh-TW" sz="16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该用例的次要参与者，在此列出名称，并对其进行简要的描述</a:t>
                      </a:r>
                      <a:endParaRPr lang="zh-CN" sz="20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lnSpc>
                          <a:spcPct val="100000"/>
                        </a:lnSpc>
                      </a:pPr>
                      <a:endParaRPr lang="zh-CN" sz="2400" b="1" dirty="0">
                        <a:solidFill>
                          <a:srgbClr val="000000"/>
                        </a:solidFill>
                        <a:effectLst/>
                        <a:latin typeface="华文楷体" panose="02010600040101010101" pitchFamily="2" charset="-122"/>
                        <a:ea typeface="华文楷体" panose="0201060004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726526353"/>
                  </a:ext>
                </a:extLst>
              </a:tr>
              <a:tr h="292140">
                <a:tc rowSpan="3">
                  <a:txBody>
                    <a:bodyPr/>
                    <a:lstStyle/>
                    <a:p>
                      <a:pPr indent="254000" algn="ctr">
                        <a:lnSpc>
                          <a:spcPct val="100000"/>
                        </a:lnSpc>
                      </a:pPr>
                      <a:r>
                        <a:rPr lang="zh-TW" sz="18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项目相关人利益说明</a:t>
                      </a:r>
                      <a:endParaRPr lang="zh-CN" sz="24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94606" marR="94606" marT="47303" marB="473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indent="254000" algn="ctr">
                        <a:lnSpc>
                          <a:spcPct val="100000"/>
                        </a:lnSpc>
                      </a:pPr>
                      <a:r>
                        <a:rPr lang="zh-TW" sz="16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项目相关人</a:t>
                      </a:r>
                      <a:endParaRPr lang="zh-CN" sz="20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indent="254000" algn="ctr">
                        <a:lnSpc>
                          <a:spcPct val="100000"/>
                        </a:lnSpc>
                      </a:pPr>
                      <a:r>
                        <a:rPr lang="zh-TW" sz="12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利益</a:t>
                      </a:r>
                      <a:endParaRPr lang="zh-CN" sz="16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155050506"/>
                  </a:ext>
                </a:extLst>
              </a:tr>
              <a:tr h="297674">
                <a:tc vMerge="1">
                  <a:txBody>
                    <a:bodyPr/>
                    <a:lstStyle/>
                    <a:p>
                      <a:endParaRPr lang="zh-CN" altLang="en-US"/>
                    </a:p>
                  </a:txBody>
                  <a:tcPr/>
                </a:tc>
                <a:tc>
                  <a:txBody>
                    <a:bodyPr/>
                    <a:lstStyle/>
                    <a:p>
                      <a:pPr indent="254000" algn="ctr">
                        <a:lnSpc>
                          <a:spcPct val="100000"/>
                        </a:lnSpc>
                      </a:pPr>
                      <a:r>
                        <a:rPr lang="zh-TW" sz="16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项目相关人员的名称</a:t>
                      </a:r>
                      <a:endParaRPr lang="zh-CN" sz="20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indent="254000" algn="ctr">
                        <a:lnSpc>
                          <a:spcPct val="100000"/>
                        </a:lnSpc>
                      </a:pPr>
                      <a:r>
                        <a:rPr lang="zh-TW" sz="12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从该用例获取的利益</a:t>
                      </a:r>
                      <a:endParaRPr lang="zh-CN" sz="16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26531419"/>
                  </a:ext>
                </a:extLst>
              </a:tr>
              <a:tr h="292140">
                <a:tc vMerge="1">
                  <a:txBody>
                    <a:bodyPr/>
                    <a:lstStyle/>
                    <a:p>
                      <a:endParaRPr lang="zh-CN" altLang="en-US"/>
                    </a:p>
                  </a:txBody>
                  <a:tcPr/>
                </a:tc>
                <a:tc>
                  <a:txBody>
                    <a:bodyPr/>
                    <a:lstStyle/>
                    <a:p>
                      <a:pPr indent="254000" algn="ctr">
                        <a:lnSpc>
                          <a:spcPct val="100000"/>
                        </a:lnSpc>
                        <a:tabLst>
                          <a:tab pos="201295" algn="l"/>
                        </a:tabLst>
                      </a:pPr>
                      <a:r>
                        <a:rPr lang="en-US" sz="1600" b="1">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	</a:t>
                      </a:r>
                      <a:endParaRPr lang="zh-CN" sz="2000" b="1">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indent="254000" algn="ctr">
                        <a:lnSpc>
                          <a:spcPct val="100000"/>
                        </a:lnSpc>
                        <a:tabLst>
                          <a:tab pos="204470" algn="l"/>
                        </a:tabLst>
                      </a:pPr>
                      <a:r>
                        <a:rPr lang="en-US" sz="12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	</a:t>
                      </a:r>
                      <a:endParaRPr lang="zh-CN" sz="16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17579495"/>
                  </a:ext>
                </a:extLst>
              </a:tr>
              <a:tr h="297674">
                <a:tc>
                  <a:txBody>
                    <a:bodyPr/>
                    <a:lstStyle/>
                    <a:p>
                      <a:pPr indent="254000" algn="ctr">
                        <a:lnSpc>
                          <a:spcPct val="100000"/>
                        </a:lnSpc>
                      </a:pPr>
                      <a:r>
                        <a:rPr lang="zh-TW" sz="18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前置条件</a:t>
                      </a:r>
                      <a:endParaRPr lang="zh-CN" sz="24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indent="254000" algn="ctr">
                        <a:lnSpc>
                          <a:spcPct val="100000"/>
                        </a:lnSpc>
                      </a:pPr>
                      <a:r>
                        <a:rPr lang="zh-TW" sz="16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指的是启动该用例应该满足的条件</a:t>
                      </a:r>
                      <a:endParaRPr lang="zh-CN" sz="20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lnSpc>
                          <a:spcPct val="100000"/>
                        </a:lnSpc>
                      </a:pPr>
                      <a:endParaRPr lang="zh-CN" sz="2400" b="1" dirty="0">
                        <a:solidFill>
                          <a:srgbClr val="000000"/>
                        </a:solidFill>
                        <a:effectLst/>
                        <a:latin typeface="华文楷体" panose="02010600040101010101" pitchFamily="2" charset="-122"/>
                        <a:ea typeface="华文楷体" panose="0201060004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2139905"/>
                  </a:ext>
                </a:extLst>
              </a:tr>
              <a:tr h="292140">
                <a:tc>
                  <a:txBody>
                    <a:bodyPr/>
                    <a:lstStyle/>
                    <a:p>
                      <a:pPr indent="254000" algn="ctr">
                        <a:lnSpc>
                          <a:spcPct val="100000"/>
                        </a:lnSpc>
                      </a:pPr>
                      <a:r>
                        <a:rPr lang="zh-TW" sz="18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后置条件</a:t>
                      </a:r>
                      <a:endParaRPr lang="zh-CN" sz="24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indent="254000" algn="ctr">
                        <a:lnSpc>
                          <a:spcPct val="100000"/>
                        </a:lnSpc>
                      </a:pPr>
                      <a:r>
                        <a:rPr lang="zh-TW" sz="16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指的是该用例完成之后，将执行什么动作</a:t>
                      </a:r>
                      <a:endParaRPr lang="zh-CN" sz="20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lnSpc>
                          <a:spcPct val="100000"/>
                        </a:lnSpc>
                      </a:pPr>
                      <a:endParaRPr lang="zh-CN" sz="2400" b="1" dirty="0">
                        <a:solidFill>
                          <a:srgbClr val="000000"/>
                        </a:solidFill>
                        <a:effectLst/>
                        <a:latin typeface="华文楷体" panose="02010600040101010101" pitchFamily="2" charset="-122"/>
                        <a:ea typeface="华文楷体" panose="0201060004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26295885"/>
                  </a:ext>
                </a:extLst>
              </a:tr>
              <a:tr h="292140">
                <a:tc>
                  <a:txBody>
                    <a:bodyPr/>
                    <a:lstStyle/>
                    <a:p>
                      <a:pPr indent="254000" algn="ctr">
                        <a:lnSpc>
                          <a:spcPct val="100000"/>
                        </a:lnSpc>
                      </a:pPr>
                      <a:r>
                        <a:rPr lang="zh-TW" sz="18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成功保证</a:t>
                      </a:r>
                      <a:endParaRPr lang="zh-CN" sz="24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indent="254000" algn="ctr">
                        <a:lnSpc>
                          <a:spcPct val="100000"/>
                        </a:lnSpc>
                      </a:pPr>
                      <a:r>
                        <a:rPr lang="zh-TW" sz="16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描述当前目标完成后，环境会发生什么变化</a:t>
                      </a:r>
                      <a:endParaRPr lang="zh-CN" sz="20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lnSpc>
                          <a:spcPct val="100000"/>
                        </a:lnSpc>
                      </a:pPr>
                      <a:endParaRPr lang="zh-CN" sz="2400" b="1" dirty="0">
                        <a:solidFill>
                          <a:srgbClr val="000000"/>
                        </a:solidFill>
                        <a:effectLst/>
                        <a:latin typeface="华文楷体" panose="02010600040101010101" pitchFamily="2" charset="-122"/>
                        <a:ea typeface="华文楷体" panose="0201060004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18135241"/>
                  </a:ext>
                </a:extLst>
              </a:tr>
            </a:tbl>
          </a:graphicData>
        </a:graphic>
      </p:graphicFrame>
    </p:spTree>
    <p:extLst>
      <p:ext uri="{BB962C8B-B14F-4D97-AF65-F5344CB8AC3E}">
        <p14:creationId xmlns:p14="http://schemas.microsoft.com/office/powerpoint/2010/main" val="3352151566"/>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a:xfrm>
            <a:off x="323850" y="365125"/>
            <a:ext cx="3914775" cy="1325563"/>
          </a:xfrm>
        </p:spPr>
        <p:txBody>
          <a:bodyPr/>
          <a:lstStyle/>
          <a:p>
            <a:r>
              <a:rPr lang="zh-CN" altLang="en-US" dirty="0"/>
              <a:t>用例描述模板</a:t>
            </a:r>
          </a:p>
        </p:txBody>
      </p:sp>
      <p:graphicFrame>
        <p:nvGraphicFramePr>
          <p:cNvPr id="12" name="内容占位符 11">
            <a:extLst>
              <a:ext uri="{FF2B5EF4-FFF2-40B4-BE49-F238E27FC236}">
                <a16:creationId xmlns:a16="http://schemas.microsoft.com/office/drawing/2014/main" id="{EADD1293-9FA9-4B78-AED8-60EAA8194C01}"/>
              </a:ext>
            </a:extLst>
          </p:cNvPr>
          <p:cNvGraphicFramePr>
            <a:graphicFrameLocks noGrp="1"/>
          </p:cNvGraphicFramePr>
          <p:nvPr>
            <p:ph idx="1"/>
            <p:extLst>
              <p:ext uri="{D42A27DB-BD31-4B8C-83A1-F6EECF244321}">
                <p14:modId xmlns:p14="http://schemas.microsoft.com/office/powerpoint/2010/main" val="164296920"/>
              </p:ext>
            </p:extLst>
          </p:nvPr>
        </p:nvGraphicFramePr>
        <p:xfrm>
          <a:off x="702063" y="1591656"/>
          <a:ext cx="10723223" cy="4984588"/>
        </p:xfrm>
        <a:graphic>
          <a:graphicData uri="http://schemas.openxmlformats.org/drawingml/2006/table">
            <a:tbl>
              <a:tblPr firstRow="1" firstCol="1" bandRow="1"/>
              <a:tblGrid>
                <a:gridCol w="2162876">
                  <a:extLst>
                    <a:ext uri="{9D8B030D-6E8A-4147-A177-3AD203B41FA5}">
                      <a16:colId xmlns:a16="http://schemas.microsoft.com/office/drawing/2014/main" val="2794318124"/>
                    </a:ext>
                  </a:extLst>
                </a:gridCol>
                <a:gridCol w="4527193">
                  <a:extLst>
                    <a:ext uri="{9D8B030D-6E8A-4147-A177-3AD203B41FA5}">
                      <a16:colId xmlns:a16="http://schemas.microsoft.com/office/drawing/2014/main" val="2375221338"/>
                    </a:ext>
                  </a:extLst>
                </a:gridCol>
                <a:gridCol w="4033154">
                  <a:extLst>
                    <a:ext uri="{9D8B030D-6E8A-4147-A177-3AD203B41FA5}">
                      <a16:colId xmlns:a16="http://schemas.microsoft.com/office/drawing/2014/main" val="3373990513"/>
                    </a:ext>
                  </a:extLst>
                </a:gridCol>
              </a:tblGrid>
              <a:tr h="271395">
                <a:tc rowSpan="3">
                  <a:txBody>
                    <a:bodyPr/>
                    <a:lstStyle/>
                    <a:p>
                      <a:pPr indent="254000" algn="ctr">
                        <a:lnSpc>
                          <a:spcPct val="100000"/>
                        </a:lnSpc>
                      </a:pPr>
                      <a:r>
                        <a:rPr lang="zh-TW" sz="18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基本事件流</a:t>
                      </a:r>
                      <a:endParaRPr lang="zh-CN" sz="24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94606" marR="94606" marT="47303" marB="47303"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indent="254000" algn="ctr">
                        <a:lnSpc>
                          <a:spcPct val="100000"/>
                        </a:lnSpc>
                      </a:pPr>
                      <a:r>
                        <a:rPr lang="zh-TW" sz="14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步骤</a:t>
                      </a:r>
                      <a:endParaRPr lang="zh-CN" sz="18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indent="254000" algn="ctr">
                        <a:lnSpc>
                          <a:spcPct val="100000"/>
                        </a:lnSpc>
                      </a:pPr>
                      <a:r>
                        <a:rPr lang="zh-TW" sz="14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活动</a:t>
                      </a:r>
                      <a:endParaRPr lang="zh-CN" sz="18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50491854"/>
                  </a:ext>
                </a:extLst>
              </a:tr>
              <a:tr h="752815">
                <a:tc vMerge="1">
                  <a:txBody>
                    <a:bodyPr/>
                    <a:lstStyle/>
                    <a:p>
                      <a:endParaRPr lang="zh-CN" altLang="en-US"/>
                    </a:p>
                  </a:txBody>
                  <a:tcPr/>
                </a:tc>
                <a:tc>
                  <a:txBody>
                    <a:bodyPr/>
                    <a:lstStyle/>
                    <a:p>
                      <a:pPr indent="254000" algn="ctr">
                        <a:lnSpc>
                          <a:spcPct val="100000"/>
                        </a:lnSpc>
                      </a:pPr>
                      <a:r>
                        <a:rPr lang="zh-TW" sz="14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1</a:t>
                      </a:r>
                      <a:endParaRPr lang="zh-CN" sz="18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indent="254000" algn="ctr">
                        <a:lnSpc>
                          <a:spcPct val="100000"/>
                        </a:lnSpc>
                      </a:pPr>
                      <a:r>
                        <a:rPr lang="zh-TW" sz="14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描述触发事件到目标完成以及清除的步骤</a:t>
                      </a:r>
                      <a:endParaRPr lang="zh-CN" sz="18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475434348"/>
                  </a:ext>
                </a:extLst>
              </a:tr>
              <a:tr h="752815">
                <a:tc vMerge="1">
                  <a:txBody>
                    <a:bodyPr/>
                    <a:lstStyle/>
                    <a:p>
                      <a:endParaRPr lang="zh-CN" altLang="en-US"/>
                    </a:p>
                  </a:txBody>
                  <a:tcPr/>
                </a:tc>
                <a:tc>
                  <a:txBody>
                    <a:bodyPr/>
                    <a:lstStyle/>
                    <a:p>
                      <a:pPr indent="254000" algn="ctr">
                        <a:lnSpc>
                          <a:spcPct val="100000"/>
                        </a:lnSpc>
                      </a:pPr>
                      <a:r>
                        <a:rPr lang="zh-TW" sz="14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2</a:t>
                      </a:r>
                      <a:endParaRPr lang="zh-CN" sz="18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indent="254000" algn="ctr">
                        <a:lnSpc>
                          <a:spcPct val="100000"/>
                        </a:lnSpc>
                      </a:pPr>
                      <a:r>
                        <a:rPr lang="zh-TW" sz="14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其中可以包含子事件流，以子事件流编号来表示</a:t>
                      </a:r>
                      <a:endParaRPr lang="zh-CN" sz="18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850748763"/>
                  </a:ext>
                </a:extLst>
              </a:tr>
              <a:tr h="808651">
                <a:tc rowSpan="2">
                  <a:txBody>
                    <a:bodyPr/>
                    <a:lstStyle/>
                    <a:p>
                      <a:pPr indent="254000" algn="ctr">
                        <a:lnSpc>
                          <a:spcPct val="100000"/>
                        </a:lnSpc>
                      </a:pPr>
                      <a:r>
                        <a:rPr lang="zh-TW" sz="18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扩展事件流</a:t>
                      </a:r>
                      <a:endParaRPr lang="zh-CN" sz="24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94606" marR="94606" marT="47303" marB="47303"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indent="254000" algn="ctr">
                        <a:lnSpc>
                          <a:spcPct val="100000"/>
                        </a:lnSpc>
                      </a:pPr>
                      <a:r>
                        <a:rPr lang="en-US" sz="14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la</a:t>
                      </a:r>
                      <a:endParaRPr lang="zh-CN" sz="18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indent="254000" algn="ctr">
                        <a:lnSpc>
                          <a:spcPct val="100000"/>
                        </a:lnSpc>
                      </a:pPr>
                      <a:r>
                        <a:rPr lang="en-US" sz="14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la</a:t>
                      </a:r>
                      <a:r>
                        <a:rPr lang="zh-TW" sz="14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表示是对1的扩展，其中应说明条件和活动</a:t>
                      </a:r>
                      <a:endParaRPr lang="zh-CN" sz="18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501388663"/>
                  </a:ext>
                </a:extLst>
              </a:tr>
              <a:tr h="752815">
                <a:tc vMerge="1">
                  <a:txBody>
                    <a:bodyPr/>
                    <a:lstStyle/>
                    <a:p>
                      <a:endParaRPr lang="zh-CN" altLang="en-US"/>
                    </a:p>
                  </a:txBody>
                  <a:tcPr/>
                </a:tc>
                <a:tc>
                  <a:txBody>
                    <a:bodyPr/>
                    <a:lstStyle/>
                    <a:p>
                      <a:pPr indent="254000" algn="ctr">
                        <a:lnSpc>
                          <a:spcPct val="100000"/>
                        </a:lnSpc>
                      </a:pPr>
                      <a:r>
                        <a:rPr lang="en-US" sz="1400" b="1" dirty="0" err="1">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lb</a:t>
                      </a:r>
                      <a:endParaRPr lang="zh-CN" sz="18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indent="254000" algn="ctr">
                        <a:lnSpc>
                          <a:spcPct val="100000"/>
                        </a:lnSpc>
                      </a:pPr>
                      <a:r>
                        <a:rPr lang="zh-TW" sz="14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其中可以包含子事件流，以子事件流编号来表示</a:t>
                      </a:r>
                      <a:endParaRPr lang="zh-CN" sz="18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301916253"/>
                  </a:ext>
                </a:extLst>
              </a:tr>
              <a:tr h="893282">
                <a:tc>
                  <a:txBody>
                    <a:bodyPr/>
                    <a:lstStyle/>
                    <a:p>
                      <a:pPr indent="254000" algn="ctr">
                        <a:lnSpc>
                          <a:spcPct val="100000"/>
                        </a:lnSpc>
                      </a:pPr>
                      <a:r>
                        <a:rPr lang="zh-TW" sz="18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子事件流</a:t>
                      </a:r>
                      <a:endParaRPr lang="zh-CN" sz="24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indent="254000" algn="ctr">
                        <a:lnSpc>
                          <a:spcPct val="100000"/>
                        </a:lnSpc>
                        <a:spcAft>
                          <a:spcPts val="300"/>
                        </a:spcAft>
                      </a:pPr>
                      <a:r>
                        <a:rPr lang="zh-TW" sz="14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对多次重复的事件流可以定义为子事件流，这</a:t>
                      </a:r>
                      <a:endParaRPr lang="zh-CN" sz="1800" b="1" dirty="0">
                        <a:effectLst/>
                        <a:latin typeface="华文楷体" panose="02010600040101010101" pitchFamily="2" charset="-122"/>
                        <a:ea typeface="华文楷体" panose="02010600040101010101" pitchFamily="2" charset="-122"/>
                        <a:cs typeface="宋体" panose="02010600030101010101" pitchFamily="2" charset="-122"/>
                      </a:endParaRPr>
                    </a:p>
                    <a:p>
                      <a:pPr indent="254000" algn="ctr">
                        <a:lnSpc>
                          <a:spcPct val="100000"/>
                        </a:lnSpc>
                      </a:pPr>
                      <a:r>
                        <a:rPr lang="zh-TW" sz="14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也是抽取被包含用例的地方</a:t>
                      </a:r>
                      <a:endParaRPr lang="zh-CN" sz="18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00000"/>
                        </a:lnSpc>
                      </a:pPr>
                      <a:endParaRPr lang="zh-CN" sz="2800" b="1" dirty="0">
                        <a:solidFill>
                          <a:srgbClr val="000000"/>
                        </a:solidFill>
                        <a:effectLst/>
                        <a:latin typeface="华文楷体" panose="02010600040101010101" pitchFamily="2" charset="-122"/>
                        <a:ea typeface="华文楷体" panose="02010600040101010101" pitchFamily="2" charset="-122"/>
                      </a:endParaRPr>
                    </a:p>
                  </a:txBody>
                  <a:tcPr marL="6959" marR="6959"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731222260"/>
                  </a:ext>
                </a:extLst>
              </a:tr>
              <a:tr h="752815">
                <a:tc>
                  <a:txBody>
                    <a:bodyPr/>
                    <a:lstStyle/>
                    <a:p>
                      <a:pPr indent="254000" algn="ctr">
                        <a:lnSpc>
                          <a:spcPct val="100000"/>
                        </a:lnSpc>
                      </a:pPr>
                      <a:r>
                        <a:rPr lang="zh-TW" sz="18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规则与约束</a:t>
                      </a:r>
                      <a:endParaRPr lang="zh-CN" sz="24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indent="254000" algn="ctr">
                        <a:lnSpc>
                          <a:spcPct val="100000"/>
                        </a:lnSpc>
                      </a:pPr>
                      <a:r>
                        <a:rPr lang="zh-TW" sz="14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对该用例实现时需要考虑的业务规则、非功能需求、设计约束等</a:t>
                      </a:r>
                      <a:endParaRPr lang="zh-CN" sz="18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00000"/>
                        </a:lnSpc>
                      </a:pPr>
                      <a:endParaRPr lang="zh-CN" sz="2800" b="1" dirty="0">
                        <a:solidFill>
                          <a:srgbClr val="000000"/>
                        </a:solidFill>
                        <a:effectLst/>
                        <a:latin typeface="华文楷体" panose="02010600040101010101" pitchFamily="2" charset="-122"/>
                        <a:ea typeface="华文楷体" panose="02010600040101010101" pitchFamily="2" charset="-122"/>
                      </a:endParaRPr>
                    </a:p>
                  </a:txBody>
                  <a:tcPr marL="6959" marR="6959"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452680594"/>
                  </a:ext>
                </a:extLst>
              </a:tr>
            </a:tbl>
          </a:graphicData>
        </a:graphic>
      </p:graphicFrame>
    </p:spTree>
    <p:extLst>
      <p:ext uri="{BB962C8B-B14F-4D97-AF65-F5344CB8AC3E}">
        <p14:creationId xmlns:p14="http://schemas.microsoft.com/office/powerpoint/2010/main" val="333486497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4.1.3</a:t>
            </a:r>
            <a:r>
              <a:rPr lang="zh-CN" altLang="en-US" dirty="0"/>
              <a:t>用例描述</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200" y="1825625"/>
            <a:ext cx="10515600" cy="3879850"/>
          </a:xfrm>
        </p:spPr>
        <p:style>
          <a:lnRef idx="1">
            <a:schemeClr val="accent3"/>
          </a:lnRef>
          <a:fillRef idx="2">
            <a:schemeClr val="accent3"/>
          </a:fillRef>
          <a:effectRef idx="1">
            <a:schemeClr val="accent3"/>
          </a:effectRef>
          <a:fontRef idx="minor">
            <a:schemeClr val="dk1"/>
          </a:fontRef>
        </p:style>
        <p:txBody>
          <a:bodyPr>
            <a:normAutofit/>
          </a:bodyPr>
          <a:lstStyle/>
          <a:p>
            <a:r>
              <a:rPr lang="zh-CN" altLang="en-US" dirty="0">
                <a:latin typeface="等线" panose="02010600030101010101" pitchFamily="2" charset="-122"/>
                <a:ea typeface="等线" panose="02010600030101010101" pitchFamily="2" charset="-122"/>
              </a:rPr>
              <a:t>理论上可以把一个系统的所有用例都画出来，但是在实际开发过程中，进行用例分析时只需要把那些重要的、交互过程复杂的用例找出来。用例并不是系统的全部需求，用例描述的只是</a:t>
            </a:r>
            <a:r>
              <a:rPr lang="zh-CN" altLang="en-US" dirty="0">
                <a:solidFill>
                  <a:srgbClr val="FF0000"/>
                </a:solidFill>
                <a:latin typeface="等线" panose="02010600030101010101" pitchFamily="2" charset="-122"/>
                <a:ea typeface="等线" panose="02010600030101010101" pitchFamily="2" charset="-122"/>
              </a:rPr>
              <a:t>功能性方面的需求</a:t>
            </a:r>
            <a:r>
              <a:rPr lang="zh-CN" altLang="en-US" dirty="0">
                <a:latin typeface="等线" panose="02010600030101010101" pitchFamily="2" charset="-122"/>
                <a:ea typeface="等线" panose="02010600030101010101" pitchFamily="2" charset="-122"/>
              </a:rPr>
              <a:t>。</a:t>
            </a:r>
          </a:p>
          <a:p>
            <a:r>
              <a:rPr lang="zh-CN" altLang="en-US" dirty="0">
                <a:latin typeface="等线" panose="02010600030101010101" pitchFamily="2" charset="-122"/>
                <a:ea typeface="等线" panose="02010600030101010101" pitchFamily="2" charset="-122"/>
              </a:rPr>
              <a:t>关联用于表示</a:t>
            </a:r>
            <a:r>
              <a:rPr lang="zh-CN" altLang="en-US" dirty="0">
                <a:solidFill>
                  <a:srgbClr val="FF0000"/>
                </a:solidFill>
                <a:latin typeface="等线" panose="02010600030101010101" pitchFamily="2" charset="-122"/>
                <a:ea typeface="等线" panose="02010600030101010101" pitchFamily="2" charset="-122"/>
              </a:rPr>
              <a:t>参与者和用例之间的对应关系</a:t>
            </a:r>
            <a:r>
              <a:rPr lang="zh-CN" altLang="en-US" dirty="0">
                <a:latin typeface="等线" panose="02010600030101010101" pitchFamily="2" charset="-122"/>
                <a:ea typeface="等线" panose="02010600030101010101" pitchFamily="2" charset="-122"/>
              </a:rPr>
              <a:t>，它表示参与者使用了系统中的哪些服务（用例），或者说系统所提供的服务（用例）是被哪些参与者所使用的</a:t>
            </a:r>
            <a:r>
              <a:rPr lang="zh-CN" altLang="en-US" dirty="0">
                <a:latin typeface="微软雅黑" panose="020B0503020204020204" pitchFamily="34" charset="-122"/>
                <a:ea typeface="微软雅黑" panose="020B0503020204020204" pitchFamily="34" charset="-122"/>
              </a:rPr>
              <a:t>。</a:t>
            </a:r>
          </a:p>
          <a:p>
            <a:pPr marL="0" indent="0">
              <a:buNone/>
            </a:pPr>
            <a:endParaRPr lang="zh-CN" altLang="en-US"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4E299605-7486-4E87-8A13-3C75E602211B}"/>
              </a:ext>
            </a:extLst>
          </p:cNvPr>
          <p:cNvPicPr>
            <a:picLocks noChangeAspect="1"/>
          </p:cNvPicPr>
          <p:nvPr/>
        </p:nvPicPr>
        <p:blipFill>
          <a:blip r:embed="rId2"/>
          <a:stretch>
            <a:fillRect/>
          </a:stretch>
        </p:blipFill>
        <p:spPr>
          <a:xfrm>
            <a:off x="5638800" y="4372816"/>
            <a:ext cx="6275588" cy="2319239"/>
          </a:xfrm>
          <a:prstGeom prst="rect">
            <a:avLst/>
          </a:prstGeom>
        </p:spPr>
      </p:pic>
    </p:spTree>
    <p:extLst>
      <p:ext uri="{BB962C8B-B14F-4D97-AF65-F5344CB8AC3E}">
        <p14:creationId xmlns:p14="http://schemas.microsoft.com/office/powerpoint/2010/main" val="2075730242"/>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BA7125-F522-4349-BC61-D322A1E8B320}"/>
              </a:ext>
            </a:extLst>
          </p:cNvPr>
          <p:cNvSpPr>
            <a:spLocks noGrp="1"/>
          </p:cNvSpPr>
          <p:nvPr>
            <p:ph type="title"/>
          </p:nvPr>
        </p:nvSpPr>
        <p:spPr/>
        <p:txBody>
          <a:bodyPr/>
          <a:lstStyle/>
          <a:p>
            <a:r>
              <a:rPr lang="zh-CN" altLang="en-US" dirty="0"/>
              <a:t>提问环节</a:t>
            </a:r>
          </a:p>
        </p:txBody>
      </p:sp>
      <p:sp>
        <p:nvSpPr>
          <p:cNvPr id="3" name="内容占位符 2">
            <a:extLst>
              <a:ext uri="{FF2B5EF4-FFF2-40B4-BE49-F238E27FC236}">
                <a16:creationId xmlns:a16="http://schemas.microsoft.com/office/drawing/2014/main" id="{35EF30D1-A3EF-493A-BD78-997B74CB2B33}"/>
              </a:ext>
            </a:extLst>
          </p:cNvPr>
          <p:cNvSpPr>
            <a:spLocks noGrp="1"/>
          </p:cNvSpPr>
          <p:nvPr>
            <p:ph idx="1"/>
          </p:nvPr>
        </p:nvSpPr>
        <p:spPr>
          <a:xfrm>
            <a:off x="838200" y="1825625"/>
            <a:ext cx="6307318" cy="851587"/>
          </a:xfrm>
        </p:spPr>
        <p:txBody>
          <a:bodyPr>
            <a:normAutofit/>
          </a:bodyPr>
          <a:lstStyle/>
          <a:p>
            <a:r>
              <a:rPr lang="en-US" altLang="zh-CN" sz="4000" dirty="0"/>
              <a:t>Q1</a:t>
            </a:r>
            <a:r>
              <a:rPr lang="zh-CN" altLang="en-US" sz="4000" dirty="0"/>
              <a:t>：用例图的元素组成？</a:t>
            </a:r>
          </a:p>
        </p:txBody>
      </p:sp>
      <p:sp>
        <p:nvSpPr>
          <p:cNvPr id="4" name="文本框 3">
            <a:extLst>
              <a:ext uri="{FF2B5EF4-FFF2-40B4-BE49-F238E27FC236}">
                <a16:creationId xmlns:a16="http://schemas.microsoft.com/office/drawing/2014/main" id="{67D818ED-C48F-4024-9F99-FB66904AB829}"/>
              </a:ext>
            </a:extLst>
          </p:cNvPr>
          <p:cNvSpPr txBox="1"/>
          <p:nvPr/>
        </p:nvSpPr>
        <p:spPr>
          <a:xfrm>
            <a:off x="1458011" y="3329349"/>
            <a:ext cx="4637989" cy="1200329"/>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R1:</a:t>
            </a:r>
            <a:r>
              <a:rPr lang="zh-CN" altLang="en-US" sz="3600" dirty="0">
                <a:latin typeface="微软雅黑" panose="020B0503020204020204" pitchFamily="34" charset="-122"/>
                <a:ea typeface="微软雅黑" panose="020B0503020204020204" pitchFamily="34" charset="-122"/>
              </a:rPr>
              <a:t>参与者、系统边界、     用例、关联</a:t>
            </a:r>
          </a:p>
        </p:txBody>
      </p:sp>
    </p:spTree>
    <p:extLst>
      <p:ext uri="{BB962C8B-B14F-4D97-AF65-F5344CB8AC3E}">
        <p14:creationId xmlns:p14="http://schemas.microsoft.com/office/powerpoint/2010/main" val="1600391962"/>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ctrTitle"/>
          </p:nvPr>
        </p:nvSpPr>
        <p:spPr/>
        <p:txBody>
          <a:bodyPr/>
          <a:lstStyle/>
          <a:p>
            <a:r>
              <a:rPr lang="en-US" altLang="zh-CN" dirty="0"/>
              <a:t>4.2</a:t>
            </a:r>
            <a:r>
              <a:rPr lang="zh-CN" altLang="en-US" dirty="0"/>
              <a:t>用例之间的可视化表示</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type="subTitle" idx="1"/>
          </p:nvPr>
        </p:nvSpPr>
        <p:spPr/>
        <p:txBody>
          <a:bodyPr/>
          <a:lstStyle/>
          <a:p>
            <a:r>
              <a:rPr lang="zh-CN" altLang="en-US" dirty="0"/>
              <a:t>用例除了与参与者有</a:t>
            </a:r>
            <a:r>
              <a:rPr lang="zh-CN" altLang="en-US" dirty="0">
                <a:solidFill>
                  <a:srgbClr val="FF0000"/>
                </a:solidFill>
              </a:rPr>
              <a:t>关联</a:t>
            </a:r>
            <a:r>
              <a:rPr lang="zh-CN" altLang="en-US" dirty="0"/>
              <a:t>关系外，用例之间也存在着一定的关系，如</a:t>
            </a:r>
            <a:r>
              <a:rPr lang="zh-CN" altLang="en-US" dirty="0">
                <a:solidFill>
                  <a:srgbClr val="FF0000"/>
                </a:solidFill>
              </a:rPr>
              <a:t>泛化</a:t>
            </a:r>
            <a:r>
              <a:rPr lang="zh-CN" altLang="en-US" dirty="0"/>
              <a:t>关系、</a:t>
            </a:r>
            <a:r>
              <a:rPr lang="zh-CN" altLang="en-US" dirty="0">
                <a:solidFill>
                  <a:srgbClr val="FF0000"/>
                </a:solidFill>
              </a:rPr>
              <a:t>包含</a:t>
            </a:r>
            <a:r>
              <a:rPr lang="zh-CN" altLang="en-US" dirty="0"/>
              <a:t>关系、</a:t>
            </a:r>
            <a:r>
              <a:rPr lang="zh-CN" altLang="en-US" dirty="0">
                <a:solidFill>
                  <a:srgbClr val="FF0000"/>
                </a:solidFill>
              </a:rPr>
              <a:t>扩展</a:t>
            </a:r>
            <a:r>
              <a:rPr lang="zh-CN" altLang="en-US" dirty="0"/>
              <a:t>关系等。</a:t>
            </a:r>
          </a:p>
        </p:txBody>
      </p:sp>
    </p:spTree>
    <p:extLst>
      <p:ext uri="{BB962C8B-B14F-4D97-AF65-F5344CB8AC3E}">
        <p14:creationId xmlns:p14="http://schemas.microsoft.com/office/powerpoint/2010/main" val="1972061856"/>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4.2.1</a:t>
            </a:r>
            <a:r>
              <a:rPr lang="zh-CN" altLang="en-US" dirty="0"/>
              <a:t>包含关系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200" y="1501775"/>
            <a:ext cx="10515600" cy="4351338"/>
          </a:xfrm>
        </p:spPr>
        <p:txBody>
          <a:bodyPr/>
          <a:lstStyle/>
          <a:p>
            <a:r>
              <a:rPr lang="zh-CN" altLang="en-US" dirty="0">
                <a:latin typeface="等线" panose="02010600030101010101" pitchFamily="2" charset="-122"/>
                <a:ea typeface="等线" panose="02010600030101010101" pitchFamily="2" charset="-122"/>
              </a:rPr>
              <a:t>包含关系指的是两个用例之间的关系，其中一个用例（称为基本用例，</a:t>
            </a:r>
            <a:r>
              <a:rPr lang="en-US" altLang="zh-CN" dirty="0" err="1">
                <a:latin typeface="等线" panose="02010600030101010101" pitchFamily="2" charset="-122"/>
                <a:ea typeface="等线" panose="02010600030101010101" pitchFamily="2" charset="-122"/>
              </a:rPr>
              <a:t>BaseUseCase</a:t>
            </a:r>
            <a:r>
              <a:rPr lang="zh-CN" altLang="en-US" dirty="0">
                <a:latin typeface="等线" panose="02010600030101010101" pitchFamily="2" charset="-122"/>
                <a:ea typeface="等线" panose="02010600030101010101" pitchFamily="2" charset="-122"/>
              </a:rPr>
              <a:t>）的行为包含另一个用例（称为包含用例，</a:t>
            </a:r>
            <a:r>
              <a:rPr lang="en-US" altLang="zh-CN" dirty="0" err="1">
                <a:latin typeface="等线" panose="02010600030101010101" pitchFamily="2" charset="-122"/>
                <a:ea typeface="等线" panose="02010600030101010101" pitchFamily="2" charset="-122"/>
              </a:rPr>
              <a:t>InclusionUseCase</a:t>
            </a:r>
            <a:r>
              <a:rPr lang="zh-CN" altLang="en-US" dirty="0">
                <a:latin typeface="等线" panose="02010600030101010101" pitchFamily="2" charset="-122"/>
                <a:ea typeface="等线" panose="02010600030101010101" pitchFamily="2" charset="-122"/>
              </a:rPr>
              <a:t>）的行为。也就是说基本用例会用到包含用例，表示基本用例中重用包含用例中的步骤。在</a:t>
            </a:r>
            <a:r>
              <a:rPr lang="en-US" altLang="zh-CN" dirty="0">
                <a:latin typeface="等线" panose="02010600030101010101" pitchFamily="2" charset="-122"/>
                <a:ea typeface="等线" panose="02010600030101010101" pitchFamily="2" charset="-122"/>
              </a:rPr>
              <a:t>UML</a:t>
            </a:r>
            <a:r>
              <a:rPr lang="zh-CN" altLang="en-US" dirty="0">
                <a:latin typeface="等线" panose="02010600030101010101" pitchFamily="2" charset="-122"/>
                <a:ea typeface="等线" panose="02010600030101010101" pitchFamily="2" charset="-122"/>
              </a:rPr>
              <a:t>图中，使用带虚线箭头表示，并在线上标有</a:t>
            </a:r>
            <a:r>
              <a:rPr lang="en-US" altLang="zh-CN" dirty="0">
                <a:latin typeface="等线" panose="02010600030101010101" pitchFamily="2" charset="-122"/>
                <a:ea typeface="等线" panose="02010600030101010101" pitchFamily="2" charset="-122"/>
              </a:rPr>
              <a:t>«include»,</a:t>
            </a:r>
            <a:r>
              <a:rPr lang="zh-CN" altLang="en-US" dirty="0">
                <a:latin typeface="等线" panose="02010600030101010101" pitchFamily="2" charset="-122"/>
                <a:ea typeface="等线" panose="02010600030101010101" pitchFamily="2" charset="-122"/>
              </a:rPr>
              <a:t>如图</a:t>
            </a:r>
            <a:r>
              <a:rPr lang="en-US" altLang="zh-CN" dirty="0">
                <a:latin typeface="等线" panose="02010600030101010101" pitchFamily="2" charset="-122"/>
                <a:ea typeface="等线" panose="02010600030101010101" pitchFamily="2" charset="-122"/>
              </a:rPr>
              <a:t>4.7</a:t>
            </a:r>
            <a:r>
              <a:rPr lang="zh-CN" altLang="en-US" dirty="0">
                <a:latin typeface="等线" panose="02010600030101010101" pitchFamily="2" charset="-122"/>
                <a:ea typeface="等线" panose="02010600030101010101" pitchFamily="2" charset="-122"/>
              </a:rPr>
              <a:t>所示。</a:t>
            </a:r>
          </a:p>
          <a:p>
            <a:r>
              <a:rPr lang="zh-CN" altLang="en-US" dirty="0">
                <a:latin typeface="等线" panose="02010600030101010101" pitchFamily="2" charset="-122"/>
                <a:ea typeface="等线" panose="02010600030101010101" pitchFamily="2" charset="-122"/>
              </a:rPr>
              <a:t>在包含关系中，箭头的方向是从基本用例到包含用例，也就是说，</a:t>
            </a:r>
            <a:r>
              <a:rPr lang="zh-CN" altLang="en-US" dirty="0">
                <a:solidFill>
                  <a:srgbClr val="FF0000"/>
                </a:solidFill>
                <a:latin typeface="等线" panose="02010600030101010101" pitchFamily="2" charset="-122"/>
                <a:ea typeface="等线" panose="02010600030101010101" pitchFamily="2" charset="-122"/>
              </a:rPr>
              <a:t>基本用例是依赖于包含用例</a:t>
            </a:r>
            <a:r>
              <a:rPr lang="zh-CN" altLang="en-US" dirty="0">
                <a:latin typeface="等线" panose="02010600030101010101" pitchFamily="2" charset="-122"/>
                <a:ea typeface="等线" panose="02010600030101010101" pitchFamily="2" charset="-122"/>
              </a:rPr>
              <a:t>的</a:t>
            </a:r>
            <a:r>
              <a:rPr lang="zh-CN" altLang="en-US" dirty="0"/>
              <a:t>。</a:t>
            </a:r>
          </a:p>
          <a:p>
            <a:endParaRPr lang="zh-CN" altLang="en-US" dirty="0"/>
          </a:p>
        </p:txBody>
      </p:sp>
      <p:pic>
        <p:nvPicPr>
          <p:cNvPr id="5" name="图片 4">
            <a:extLst>
              <a:ext uri="{FF2B5EF4-FFF2-40B4-BE49-F238E27FC236}">
                <a16:creationId xmlns:a16="http://schemas.microsoft.com/office/drawing/2014/main" id="{C7EEB70A-B60B-44BB-B788-021F9B515004}"/>
              </a:ext>
            </a:extLst>
          </p:cNvPr>
          <p:cNvPicPr>
            <a:picLocks noChangeAspect="1"/>
          </p:cNvPicPr>
          <p:nvPr/>
        </p:nvPicPr>
        <p:blipFill>
          <a:blip r:embed="rId2"/>
          <a:stretch>
            <a:fillRect/>
          </a:stretch>
        </p:blipFill>
        <p:spPr>
          <a:xfrm>
            <a:off x="2052637" y="4753650"/>
            <a:ext cx="8310563" cy="1990050"/>
          </a:xfrm>
          <a:prstGeom prst="rect">
            <a:avLst/>
          </a:prstGeom>
        </p:spPr>
      </p:pic>
    </p:spTree>
    <p:extLst>
      <p:ext uri="{BB962C8B-B14F-4D97-AF65-F5344CB8AC3E}">
        <p14:creationId xmlns:p14="http://schemas.microsoft.com/office/powerpoint/2010/main" val="14436679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C183D7F6-B498-43B3-948B-1728B52AA6E4}">
                <adec:decorative xmlns:adec="http://schemas.microsoft.com/office/drawing/2017/decorative" val="1"/>
              </a:ext>
            </a:extLst>
          </p:cNvPr>
          <p:cNvSpPr/>
          <p:nvPr/>
        </p:nvSpPr>
        <p:spPr>
          <a:xfrm>
            <a:off x="-137160" y="-74269"/>
            <a:ext cx="12466320" cy="3199765"/>
          </a:xfrm>
          <a:prstGeom prst="rect">
            <a:avLst/>
          </a:prstGeom>
          <a:solidFill>
            <a:srgbClr val="E9E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5" name="图片 4" descr="5a192e8449cf0"/>
          <p:cNvPicPr>
            <a:picLocks noChangeAspect="1"/>
          </p:cNvPicPr>
          <p:nvPr/>
        </p:nvPicPr>
        <p:blipFill>
          <a:blip r:embed="rId2"/>
          <a:stretch>
            <a:fillRect/>
          </a:stretch>
        </p:blipFill>
        <p:spPr>
          <a:xfrm>
            <a:off x="-137160" y="1666240"/>
            <a:ext cx="12466955" cy="5253355"/>
          </a:xfrm>
          <a:prstGeom prst="rect">
            <a:avLst/>
          </a:prstGeom>
        </p:spPr>
      </p:pic>
      <p:sp>
        <p:nvSpPr>
          <p:cNvPr id="27" name="椭圆 26">
            <a:extLst>
              <a:ext uri="{C183D7F6-B498-43B3-948B-1728B52AA6E4}">
                <adec:decorative xmlns:adec="http://schemas.microsoft.com/office/drawing/2017/decorative" val="1"/>
              </a:ext>
            </a:extLst>
          </p:cNvPr>
          <p:cNvSpPr/>
          <p:nvPr/>
        </p:nvSpPr>
        <p:spPr>
          <a:xfrm>
            <a:off x="8736330" y="603250"/>
            <a:ext cx="1350645" cy="1276350"/>
          </a:xfrm>
          <a:prstGeom prst="ellipse">
            <a:avLst/>
          </a:prstGeom>
          <a:gradFill>
            <a:gsLst>
              <a:gs pos="0">
                <a:srgbClr val="264D6E"/>
              </a:gs>
              <a:gs pos="100000">
                <a:srgbClr val="264D6E">
                  <a:alpha val="24000"/>
                </a:srgbClr>
              </a:gs>
            </a:gsLst>
            <a:lin ang="54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384030" y="1362710"/>
            <a:ext cx="611505" cy="1005840"/>
          </a:xfrm>
          <a:prstGeom prst="rect">
            <a:avLst/>
          </a:prstGeom>
          <a:noFill/>
        </p:spPr>
        <p:txBody>
          <a:bodyPr wrap="square" rtlCol="0">
            <a:spAutoFit/>
          </a:bodyPr>
          <a:lstStyle/>
          <a:p>
            <a:pPr algn="ctr"/>
            <a:r>
              <a:rPr lang="zh-CN" altLang="en-US" sz="6000">
                <a:solidFill>
                  <a:schemeClr val="tx1">
                    <a:lumMod val="65000"/>
                    <a:lumOff val="35000"/>
                  </a:schemeClr>
                </a:solidFill>
                <a:latin typeface="迷你简书魂" panose="02010609000101010101" charset="-122"/>
                <a:ea typeface="迷你简书魂" panose="02010609000101010101" charset="-122"/>
              </a:rPr>
              <a:t>目</a:t>
            </a:r>
          </a:p>
        </p:txBody>
      </p:sp>
      <p:sp>
        <p:nvSpPr>
          <p:cNvPr id="12" name="文本框 11"/>
          <p:cNvSpPr txBox="1"/>
          <p:nvPr/>
        </p:nvSpPr>
        <p:spPr>
          <a:xfrm>
            <a:off x="9995535" y="1879600"/>
            <a:ext cx="611505" cy="1005840"/>
          </a:xfrm>
          <a:prstGeom prst="rect">
            <a:avLst/>
          </a:prstGeom>
          <a:noFill/>
        </p:spPr>
        <p:txBody>
          <a:bodyPr wrap="square" rtlCol="0">
            <a:spAutoFit/>
          </a:bodyPr>
          <a:lstStyle/>
          <a:p>
            <a:pPr algn="ctr"/>
            <a:r>
              <a:rPr lang="zh-CN" altLang="en-US" sz="6000">
                <a:solidFill>
                  <a:schemeClr val="tx1">
                    <a:lumMod val="65000"/>
                    <a:lumOff val="35000"/>
                  </a:schemeClr>
                </a:solidFill>
                <a:latin typeface="迷你简书魂" panose="02010609000101010101" charset="-122"/>
                <a:ea typeface="迷你简书魂" panose="02010609000101010101" charset="-122"/>
              </a:rPr>
              <a:t>录</a:t>
            </a:r>
          </a:p>
        </p:txBody>
      </p:sp>
      <p:pic>
        <p:nvPicPr>
          <p:cNvPr id="13" name="图片 12" descr="印章"/>
          <p:cNvPicPr>
            <a:picLocks noChangeAspect="1"/>
          </p:cNvPicPr>
          <p:nvPr/>
        </p:nvPicPr>
        <p:blipFill>
          <a:blip r:embed="rId3"/>
          <a:stretch>
            <a:fillRect/>
          </a:stretch>
        </p:blipFill>
        <p:spPr>
          <a:xfrm>
            <a:off x="9479280" y="2229485"/>
            <a:ext cx="287655" cy="358775"/>
          </a:xfrm>
          <a:prstGeom prst="rect">
            <a:avLst/>
          </a:prstGeom>
        </p:spPr>
      </p:pic>
      <p:sp>
        <p:nvSpPr>
          <p:cNvPr id="15" name="文本框 14"/>
          <p:cNvSpPr txBox="1"/>
          <p:nvPr/>
        </p:nvSpPr>
        <p:spPr>
          <a:xfrm>
            <a:off x="9815830" y="2885440"/>
            <a:ext cx="457200" cy="3234690"/>
          </a:xfrm>
          <a:prstGeom prst="rect">
            <a:avLst/>
          </a:prstGeom>
          <a:noFill/>
        </p:spPr>
        <p:txBody>
          <a:bodyPr vert="eaVert" wrap="square" rtlCol="0">
            <a:spAutoFit/>
          </a:bodyPr>
          <a:lstStyle/>
          <a:p>
            <a:r>
              <a:rPr lang="zh-CN" altLang="en-US" dirty="0">
                <a:solidFill>
                  <a:schemeClr val="tx1">
                    <a:lumMod val="65000"/>
                    <a:lumOff val="35000"/>
                  </a:schemeClr>
                </a:solidFill>
                <a:latin typeface="方正魏碑简体" panose="03000509000000000000" charset="-122"/>
                <a:ea typeface="方正魏碑简体" panose="03000509000000000000" charset="-122"/>
              </a:rPr>
              <a:t>菩提本无树，明镜亦非台。</a:t>
            </a:r>
          </a:p>
        </p:txBody>
      </p:sp>
      <p:sp>
        <p:nvSpPr>
          <p:cNvPr id="16" name="文本框 15"/>
          <p:cNvSpPr txBox="1"/>
          <p:nvPr/>
        </p:nvSpPr>
        <p:spPr>
          <a:xfrm>
            <a:off x="9461500" y="2602865"/>
            <a:ext cx="457200" cy="3248025"/>
          </a:xfrm>
          <a:prstGeom prst="rect">
            <a:avLst/>
          </a:prstGeom>
          <a:noFill/>
        </p:spPr>
        <p:txBody>
          <a:bodyPr vert="eaVert" wrap="square" rtlCol="0">
            <a:spAutoFit/>
          </a:bodyPr>
          <a:lstStyle/>
          <a:p>
            <a:r>
              <a:rPr lang="zh-CN" altLang="en-US" dirty="0">
                <a:solidFill>
                  <a:schemeClr val="tx1">
                    <a:lumMod val="65000"/>
                    <a:lumOff val="35000"/>
                  </a:schemeClr>
                </a:solidFill>
                <a:latin typeface="方正魏碑简体" panose="03000509000000000000" charset="-122"/>
                <a:ea typeface="方正魏碑简体" panose="03000509000000000000" charset="-122"/>
              </a:rPr>
              <a:t>本来无一物，何处惹尘埃？</a:t>
            </a:r>
          </a:p>
        </p:txBody>
      </p:sp>
      <p:cxnSp>
        <p:nvCxnSpPr>
          <p:cNvPr id="20" name="直接连接符 19">
            <a:extLst>
              <a:ext uri="{C183D7F6-B498-43B3-948B-1728B52AA6E4}">
                <adec:decorative xmlns:adec="http://schemas.microsoft.com/office/drawing/2017/decorative" val="1"/>
              </a:ext>
            </a:extLst>
          </p:cNvPr>
          <p:cNvCxnSpPr/>
          <p:nvPr/>
        </p:nvCxnSpPr>
        <p:spPr>
          <a:xfrm>
            <a:off x="4929289" y="1578063"/>
            <a:ext cx="0" cy="3206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858679" y="1579333"/>
            <a:ext cx="0" cy="3206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2760129" y="1577428"/>
            <a:ext cx="0" cy="3206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文本框 24">
            <a:hlinkClick r:id="rId4" action="ppaction://hlinksldjump"/>
          </p:cNvPr>
          <p:cNvSpPr txBox="1"/>
          <p:nvPr/>
        </p:nvSpPr>
        <p:spPr>
          <a:xfrm>
            <a:off x="1837573" y="1579333"/>
            <a:ext cx="646331" cy="3207385"/>
          </a:xfrm>
          <a:prstGeom prst="rect">
            <a:avLst/>
          </a:prstGeom>
          <a:noFill/>
        </p:spPr>
        <p:txBody>
          <a:bodyPr vert="eaVert" wrap="square" rtlCol="0">
            <a:spAutoFit/>
          </a:bodyPr>
          <a:lstStyle/>
          <a:p>
            <a:r>
              <a:rPr lang="zh-CN" altLang="en-US" sz="3000" dirty="0">
                <a:solidFill>
                  <a:schemeClr val="tx1">
                    <a:lumMod val="65000"/>
                    <a:lumOff val="35000"/>
                  </a:schemeClr>
                </a:solidFill>
                <a:latin typeface="方正魏碑简体" panose="03000509000000000000" charset="-122"/>
                <a:ea typeface="方正魏碑简体" panose="03000509000000000000" charset="-122"/>
              </a:rPr>
              <a:t>壹</a:t>
            </a:r>
            <a:r>
              <a:rPr lang="zh-CN" altLang="en-US" sz="2800" dirty="0">
                <a:solidFill>
                  <a:schemeClr val="tx1">
                    <a:lumMod val="65000"/>
                    <a:lumOff val="35000"/>
                  </a:schemeClr>
                </a:solidFill>
                <a:latin typeface="华文新魏" panose="02010800040101010101" charset="-122"/>
                <a:ea typeface="华文新魏" panose="02010800040101010101" charset="-122"/>
              </a:rPr>
              <a:t>用例和用例图</a:t>
            </a:r>
          </a:p>
        </p:txBody>
      </p:sp>
      <p:sp>
        <p:nvSpPr>
          <p:cNvPr id="6" name="文本框 5">
            <a:hlinkClick r:id="rId5" action="ppaction://hlinksldjump"/>
          </p:cNvPr>
          <p:cNvSpPr txBox="1"/>
          <p:nvPr/>
        </p:nvSpPr>
        <p:spPr>
          <a:xfrm>
            <a:off x="2985018" y="1570443"/>
            <a:ext cx="646331" cy="3207385"/>
          </a:xfrm>
          <a:prstGeom prst="rect">
            <a:avLst/>
          </a:prstGeom>
          <a:noFill/>
        </p:spPr>
        <p:txBody>
          <a:bodyPr vert="eaVert" wrap="square" rtlCol="0">
            <a:spAutoFit/>
          </a:bodyPr>
          <a:lstStyle/>
          <a:p>
            <a:r>
              <a:rPr lang="zh-CN" altLang="en-US" sz="3000" dirty="0">
                <a:solidFill>
                  <a:schemeClr val="tx1">
                    <a:lumMod val="65000"/>
                    <a:lumOff val="35000"/>
                  </a:schemeClr>
                </a:solidFill>
                <a:latin typeface="方正魏碑简体" panose="03000509000000000000" charset="-122"/>
                <a:ea typeface="方正魏碑简体" panose="03000509000000000000" charset="-122"/>
              </a:rPr>
              <a:t>贰</a:t>
            </a:r>
            <a:r>
              <a:rPr lang="zh-CN" altLang="en-US" sz="2800" dirty="0">
                <a:solidFill>
                  <a:schemeClr val="tx1">
                    <a:lumMod val="65000"/>
                    <a:lumOff val="35000"/>
                  </a:schemeClr>
                </a:solidFill>
                <a:latin typeface="华文新魏" panose="02010800040101010101" charset="-122"/>
                <a:ea typeface="华文新魏" panose="02010800040101010101" charset="-122"/>
              </a:rPr>
              <a:t>类图和对象图</a:t>
            </a:r>
          </a:p>
        </p:txBody>
      </p:sp>
      <p:sp>
        <p:nvSpPr>
          <p:cNvPr id="8" name="文本框 7">
            <a:hlinkClick r:id="rId6" action="ppaction://hlinksldjump"/>
          </p:cNvPr>
          <p:cNvSpPr txBox="1"/>
          <p:nvPr/>
        </p:nvSpPr>
        <p:spPr>
          <a:xfrm>
            <a:off x="4069598" y="1570443"/>
            <a:ext cx="646331" cy="3207385"/>
          </a:xfrm>
          <a:prstGeom prst="rect">
            <a:avLst/>
          </a:prstGeom>
          <a:noFill/>
        </p:spPr>
        <p:txBody>
          <a:bodyPr vert="eaVert" wrap="square" rtlCol="0">
            <a:spAutoFit/>
          </a:bodyPr>
          <a:lstStyle/>
          <a:p>
            <a:r>
              <a:rPr lang="zh-CN" altLang="en-US" sz="3000" dirty="0">
                <a:solidFill>
                  <a:schemeClr val="tx1">
                    <a:lumMod val="65000"/>
                    <a:lumOff val="35000"/>
                  </a:schemeClr>
                </a:solidFill>
                <a:latin typeface="方正魏碑简体" panose="03000509000000000000" charset="-122"/>
                <a:ea typeface="方正魏碑简体" panose="03000509000000000000" charset="-122"/>
              </a:rPr>
              <a:t>叁</a:t>
            </a:r>
            <a:r>
              <a:rPr lang="zh-CN" altLang="en-US" sz="2800" dirty="0">
                <a:solidFill>
                  <a:schemeClr val="tx1">
                    <a:lumMod val="65000"/>
                    <a:lumOff val="35000"/>
                  </a:schemeClr>
                </a:solidFill>
                <a:latin typeface="华文新魏" panose="02010800040101010101" charset="-122"/>
                <a:ea typeface="华文新魏" panose="02010800040101010101" charset="-122"/>
              </a:rPr>
              <a:t>顺序图和通信图</a:t>
            </a:r>
          </a:p>
        </p:txBody>
      </p:sp>
      <p:sp>
        <p:nvSpPr>
          <p:cNvPr id="9" name="文本框 8">
            <a:hlinkClick r:id="rId7" action="ppaction://hlinksldjump"/>
          </p:cNvPr>
          <p:cNvSpPr txBox="1"/>
          <p:nvPr/>
        </p:nvSpPr>
        <p:spPr>
          <a:xfrm>
            <a:off x="5157890" y="1583022"/>
            <a:ext cx="646331" cy="3505321"/>
          </a:xfrm>
          <a:prstGeom prst="rect">
            <a:avLst/>
          </a:prstGeom>
          <a:noFill/>
        </p:spPr>
        <p:txBody>
          <a:bodyPr vert="eaVert" wrap="square" rtlCol="0">
            <a:spAutoFit/>
          </a:bodyPr>
          <a:lstStyle/>
          <a:p>
            <a:r>
              <a:rPr lang="zh-CN" altLang="en-US" sz="3000" dirty="0">
                <a:solidFill>
                  <a:schemeClr val="tx1">
                    <a:lumMod val="65000"/>
                    <a:lumOff val="35000"/>
                  </a:schemeClr>
                </a:solidFill>
                <a:latin typeface="方正魏碑简体" panose="03000509000000000000" charset="-122"/>
                <a:ea typeface="方正魏碑简体" panose="03000509000000000000" charset="-122"/>
              </a:rPr>
              <a:t>肆</a:t>
            </a:r>
            <a:r>
              <a:rPr lang="zh-CN" altLang="en-US" sz="2800" dirty="0">
                <a:solidFill>
                  <a:schemeClr val="tx1">
                    <a:lumMod val="65000"/>
                    <a:lumOff val="35000"/>
                  </a:schemeClr>
                </a:solidFill>
                <a:latin typeface="华文新魏" panose="02010800040101010101" charset="-122"/>
                <a:ea typeface="华文新魏" panose="02010800040101010101" charset="-122"/>
              </a:rPr>
              <a:t>状态机图和活动图</a:t>
            </a:r>
          </a:p>
        </p:txBody>
      </p:sp>
      <p:cxnSp>
        <p:nvCxnSpPr>
          <p:cNvPr id="17" name="直接连接符 16">
            <a:extLst>
              <a:ext uri="{FF2B5EF4-FFF2-40B4-BE49-F238E27FC236}">
                <a16:creationId xmlns:a16="http://schemas.microsoft.com/office/drawing/2014/main" id="{162B32F5-332A-4162-8499-A7766EA4D708}"/>
              </a:ext>
            </a:extLst>
          </p:cNvPr>
          <p:cNvCxnSpPr/>
          <p:nvPr/>
        </p:nvCxnSpPr>
        <p:spPr>
          <a:xfrm>
            <a:off x="5957387" y="1577428"/>
            <a:ext cx="0" cy="3206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文本框 18">
            <a:hlinkClick r:id="rId8" action="ppaction://hlinksldjump"/>
            <a:extLst>
              <a:ext uri="{FF2B5EF4-FFF2-40B4-BE49-F238E27FC236}">
                <a16:creationId xmlns:a16="http://schemas.microsoft.com/office/drawing/2014/main" id="{010E410D-3F1C-4033-9F10-480B9535B2DD}"/>
              </a:ext>
            </a:extLst>
          </p:cNvPr>
          <p:cNvSpPr txBox="1"/>
          <p:nvPr/>
        </p:nvSpPr>
        <p:spPr>
          <a:xfrm>
            <a:off x="6127527" y="1577428"/>
            <a:ext cx="646331" cy="3207385"/>
          </a:xfrm>
          <a:prstGeom prst="rect">
            <a:avLst/>
          </a:prstGeom>
          <a:noFill/>
        </p:spPr>
        <p:txBody>
          <a:bodyPr vert="eaVert" wrap="square" rtlCol="0">
            <a:spAutoFit/>
          </a:bodyPr>
          <a:lstStyle/>
          <a:p>
            <a:r>
              <a:rPr lang="zh-CN" altLang="en-US" sz="3000" dirty="0">
                <a:solidFill>
                  <a:schemeClr val="tx1">
                    <a:lumMod val="65000"/>
                    <a:lumOff val="35000"/>
                  </a:schemeClr>
                </a:solidFill>
                <a:latin typeface="方正魏碑简体" panose="03000509000000000000" charset="-122"/>
                <a:ea typeface="方正魏碑简体" panose="03000509000000000000" charset="-122"/>
              </a:rPr>
              <a:t>伍</a:t>
            </a:r>
            <a:r>
              <a:rPr lang="zh-CN" altLang="en-US" sz="2800" dirty="0">
                <a:solidFill>
                  <a:schemeClr val="tx1">
                    <a:lumMod val="65000"/>
                    <a:lumOff val="35000"/>
                  </a:schemeClr>
                </a:solidFill>
                <a:latin typeface="华文新魏" panose="02010800040101010101" charset="-122"/>
                <a:ea typeface="华文新魏" panose="02010800040101010101" charset="-122"/>
              </a:rPr>
              <a:t>构件图和部署图</a:t>
            </a:r>
          </a:p>
        </p:txBody>
      </p:sp>
      <p:cxnSp>
        <p:nvCxnSpPr>
          <p:cNvPr id="21" name="直接连接符 20">
            <a:extLst>
              <a:ext uri="{FF2B5EF4-FFF2-40B4-BE49-F238E27FC236}">
                <a16:creationId xmlns:a16="http://schemas.microsoft.com/office/drawing/2014/main" id="{F444D1A4-4E1E-45C2-B066-61DB1883DB5E}"/>
              </a:ext>
            </a:extLst>
          </p:cNvPr>
          <p:cNvCxnSpPr/>
          <p:nvPr/>
        </p:nvCxnSpPr>
        <p:spPr>
          <a:xfrm>
            <a:off x="7004840" y="1577428"/>
            <a:ext cx="0" cy="3206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文本框 22">
            <a:hlinkClick r:id="rId9" action="ppaction://hlinksldjump"/>
            <a:extLst>
              <a:ext uri="{FF2B5EF4-FFF2-40B4-BE49-F238E27FC236}">
                <a16:creationId xmlns:a16="http://schemas.microsoft.com/office/drawing/2014/main" id="{4175E312-3E23-45E2-89FD-C48BEB5E950D}"/>
              </a:ext>
            </a:extLst>
          </p:cNvPr>
          <p:cNvSpPr txBox="1"/>
          <p:nvPr/>
        </p:nvSpPr>
        <p:spPr>
          <a:xfrm>
            <a:off x="7212544" y="1577427"/>
            <a:ext cx="646331" cy="3852411"/>
          </a:xfrm>
          <a:prstGeom prst="rect">
            <a:avLst/>
          </a:prstGeom>
          <a:noFill/>
        </p:spPr>
        <p:txBody>
          <a:bodyPr vert="eaVert" wrap="square" rtlCol="0">
            <a:spAutoFit/>
          </a:bodyPr>
          <a:lstStyle/>
          <a:p>
            <a:r>
              <a:rPr lang="zh-CN" altLang="en-US" sz="3000" dirty="0">
                <a:solidFill>
                  <a:schemeClr val="tx1">
                    <a:lumMod val="65000"/>
                    <a:lumOff val="35000"/>
                  </a:schemeClr>
                </a:solidFill>
                <a:latin typeface="方正魏碑简体" panose="03000509000000000000" charset="-122"/>
                <a:ea typeface="方正魏碑简体" panose="03000509000000000000" charset="-122"/>
              </a:rPr>
              <a:t>陆</a:t>
            </a:r>
            <a:r>
              <a:rPr lang="zh-CN" altLang="en-US" sz="2800" dirty="0">
                <a:solidFill>
                  <a:schemeClr val="tx1">
                    <a:lumMod val="65000"/>
                    <a:lumOff val="35000"/>
                  </a:schemeClr>
                </a:solidFill>
                <a:latin typeface="华文新魏" panose="02010800040101010101" charset="-122"/>
                <a:ea typeface="华文新魏" panose="02010800040101010101" charset="-122"/>
              </a:rPr>
              <a:t>小组分工和参考文献</a:t>
            </a:r>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anim calcmode="lin" valueType="num">
                                      <p:cBhvr>
                                        <p:cTn id="13" dur="500" fill="hold"/>
                                        <p:tgtEl>
                                          <p:spTgt spid="12"/>
                                        </p:tgtEl>
                                        <p:attrNameLst>
                                          <p:attrName>ppt_x</p:attrName>
                                        </p:attrNameLst>
                                      </p:cBhvr>
                                      <p:tavLst>
                                        <p:tav tm="0">
                                          <p:val>
                                            <p:strVal val="#ppt_x"/>
                                          </p:val>
                                        </p:tav>
                                        <p:tav tm="100000">
                                          <p:val>
                                            <p:strVal val="#ppt_x"/>
                                          </p:val>
                                        </p:tav>
                                      </p:tavLst>
                                    </p:anim>
                                    <p:anim calcmode="lin" valueType="num">
                                      <p:cBhvr>
                                        <p:cTn id="14" dur="500" fill="hold"/>
                                        <p:tgtEl>
                                          <p:spTgt spid="12"/>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p:cTn id="18" dur="500" fill="hold"/>
                                        <p:tgtEl>
                                          <p:spTgt spid="13"/>
                                        </p:tgtEl>
                                        <p:attrNameLst>
                                          <p:attrName>ppt_w</p:attrName>
                                        </p:attrNameLst>
                                      </p:cBhvr>
                                      <p:tavLst>
                                        <p:tav tm="0">
                                          <p:val>
                                            <p:fltVal val="0"/>
                                          </p:val>
                                        </p:tav>
                                        <p:tav tm="100000">
                                          <p:val>
                                            <p:strVal val="#ppt_w"/>
                                          </p:val>
                                        </p:tav>
                                      </p:tavLst>
                                    </p:anim>
                                    <p:anim calcmode="lin" valueType="num">
                                      <p:cBhvr>
                                        <p:cTn id="19" dur="500" fill="hold"/>
                                        <p:tgtEl>
                                          <p:spTgt spid="13"/>
                                        </p:tgtEl>
                                        <p:attrNameLst>
                                          <p:attrName>ppt_h</p:attrName>
                                        </p:attrNameLst>
                                      </p:cBhvr>
                                      <p:tavLst>
                                        <p:tav tm="0">
                                          <p:val>
                                            <p:fltVal val="0"/>
                                          </p:val>
                                        </p:tav>
                                        <p:tav tm="100000">
                                          <p:val>
                                            <p:strVal val="#ppt_h"/>
                                          </p:val>
                                        </p:tav>
                                      </p:tavLst>
                                    </p:anim>
                                    <p:animEffect transition="in" filter="fade">
                                      <p:cBhvr>
                                        <p:cTn id="20" dur="500"/>
                                        <p:tgtEl>
                                          <p:spTgt spid="13"/>
                                        </p:tgtEl>
                                      </p:cBhvr>
                                    </p:animEffect>
                                  </p:childTnLst>
                                </p:cTn>
                              </p:par>
                            </p:childTnLst>
                          </p:cTn>
                        </p:par>
                        <p:par>
                          <p:cTn id="21" fill="hold">
                            <p:stCondLst>
                              <p:cond delay="1000"/>
                            </p:stCondLst>
                            <p:childTnLst>
                              <p:par>
                                <p:cTn id="22" presetID="22" presetClass="entr" presetSubtype="1"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up)">
                                      <p:cBhvr>
                                        <p:cTn id="24" dur="500"/>
                                        <p:tgtEl>
                                          <p:spTgt spid="15"/>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up)">
                                      <p:cBhvr>
                                        <p:cTn id="27" dur="500"/>
                                        <p:tgtEl>
                                          <p:spTgt spid="16"/>
                                        </p:tgtEl>
                                      </p:cBhvr>
                                    </p:animEffect>
                                  </p:childTnLst>
                                </p:cTn>
                              </p:par>
                            </p:childTnLst>
                          </p:cTn>
                        </p:par>
                        <p:par>
                          <p:cTn id="28" fill="hold">
                            <p:stCondLst>
                              <p:cond delay="1500"/>
                            </p:stCondLst>
                            <p:childTnLst>
                              <p:par>
                                <p:cTn id="29" presetID="22" presetClass="entr" presetSubtype="1"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up)">
                                      <p:cBhvr>
                                        <p:cTn id="31" dur="500"/>
                                        <p:tgtEl>
                                          <p:spTgt spid="24"/>
                                        </p:tgtEl>
                                      </p:cBhvr>
                                    </p:animEffect>
                                  </p:childTnLst>
                                </p:cTn>
                              </p:par>
                            </p:childTnLst>
                          </p:cTn>
                        </p:par>
                        <p:par>
                          <p:cTn id="32" fill="hold">
                            <p:stCondLst>
                              <p:cond delay="2000"/>
                            </p:stCondLst>
                            <p:childTnLst>
                              <p:par>
                                <p:cTn id="33" presetID="22" presetClass="entr" presetSubtype="1"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up)">
                                      <p:cBhvr>
                                        <p:cTn id="35" dur="500"/>
                                        <p:tgtEl>
                                          <p:spTgt spid="22"/>
                                        </p:tgtEl>
                                      </p:cBhvr>
                                    </p:animEffect>
                                  </p:childTnLst>
                                </p:cTn>
                              </p:par>
                            </p:childTnLst>
                          </p:cTn>
                        </p:par>
                        <p:par>
                          <p:cTn id="36" fill="hold">
                            <p:stCondLst>
                              <p:cond delay="2500"/>
                            </p:stCondLst>
                            <p:childTnLst>
                              <p:par>
                                <p:cTn id="37" presetID="22" presetClass="entr" presetSubtype="1" fill="hold"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up)">
                                      <p:cBhvr>
                                        <p:cTn id="39" dur="500"/>
                                        <p:tgtEl>
                                          <p:spTgt spid="20"/>
                                        </p:tgtEl>
                                      </p:cBhvr>
                                    </p:animEffect>
                                  </p:childTnLst>
                                </p:cTn>
                              </p:par>
                            </p:childTnLst>
                          </p:cTn>
                        </p:par>
                        <p:par>
                          <p:cTn id="40" fill="hold">
                            <p:stCondLst>
                              <p:cond delay="3000"/>
                            </p:stCondLst>
                            <p:childTnLst>
                              <p:par>
                                <p:cTn id="41" presetID="22" presetClass="entr" presetSubtype="1" fill="hold"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up)">
                                      <p:cBhvr>
                                        <p:cTn id="43" dur="500"/>
                                        <p:tgtEl>
                                          <p:spTgt spid="17"/>
                                        </p:tgtEl>
                                      </p:cBhvr>
                                    </p:animEffect>
                                  </p:childTnLst>
                                </p:cTn>
                              </p:par>
                            </p:childTnLst>
                          </p:cTn>
                        </p:par>
                        <p:par>
                          <p:cTn id="44" fill="hold">
                            <p:stCondLst>
                              <p:cond delay="3500"/>
                            </p:stCondLst>
                            <p:childTnLst>
                              <p:par>
                                <p:cTn id="45" presetID="22" presetClass="entr" presetSubtype="1" fill="hold"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up)">
                                      <p:cBhvr>
                                        <p:cTn id="47" dur="500"/>
                                        <p:tgtEl>
                                          <p:spTgt spid="21"/>
                                        </p:tgtEl>
                                      </p:cBhvr>
                                    </p:animEffect>
                                  </p:childTnLst>
                                </p:cTn>
                              </p:par>
                            </p:childTnLst>
                          </p:cTn>
                        </p:par>
                        <p:par>
                          <p:cTn id="48" fill="hold">
                            <p:stCondLst>
                              <p:cond delay="4000"/>
                            </p:stCondLst>
                            <p:childTnLst>
                              <p:par>
                                <p:cTn id="49" presetID="22" presetClass="entr" presetSubtype="1" fill="hold" grpId="0" nodeType="after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wipe(up)">
                                      <p:cBhvr>
                                        <p:cTn id="51" dur="500"/>
                                        <p:tgtEl>
                                          <p:spTgt spid="25"/>
                                        </p:tgtEl>
                                      </p:cBhvr>
                                    </p:animEffect>
                                  </p:childTnLst>
                                </p:cTn>
                              </p:par>
                            </p:childTnLst>
                          </p:cTn>
                        </p:par>
                        <p:par>
                          <p:cTn id="52" fill="hold">
                            <p:stCondLst>
                              <p:cond delay="4500"/>
                            </p:stCondLst>
                            <p:childTnLst>
                              <p:par>
                                <p:cTn id="53" presetID="22" presetClass="entr" presetSubtype="1" fill="hold" grpId="0"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ipe(up)">
                                      <p:cBhvr>
                                        <p:cTn id="55" dur="500"/>
                                        <p:tgtEl>
                                          <p:spTgt spid="6"/>
                                        </p:tgtEl>
                                      </p:cBhvr>
                                    </p:animEffect>
                                  </p:childTnLst>
                                </p:cTn>
                              </p:par>
                            </p:childTnLst>
                          </p:cTn>
                        </p:par>
                        <p:par>
                          <p:cTn id="56" fill="hold">
                            <p:stCondLst>
                              <p:cond delay="5000"/>
                            </p:stCondLst>
                            <p:childTnLst>
                              <p:par>
                                <p:cTn id="57" presetID="22" presetClass="entr" presetSubtype="1" fill="hold" grpId="0" nodeType="after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wipe(up)">
                                      <p:cBhvr>
                                        <p:cTn id="59" dur="500"/>
                                        <p:tgtEl>
                                          <p:spTgt spid="8"/>
                                        </p:tgtEl>
                                      </p:cBhvr>
                                    </p:animEffect>
                                  </p:childTnLst>
                                </p:cTn>
                              </p:par>
                            </p:childTnLst>
                          </p:cTn>
                        </p:par>
                        <p:par>
                          <p:cTn id="60" fill="hold">
                            <p:stCondLst>
                              <p:cond delay="5500"/>
                            </p:stCondLst>
                            <p:childTnLst>
                              <p:par>
                                <p:cTn id="61" presetID="22" presetClass="entr" presetSubtype="1" fill="hold" grpId="0" nodeType="after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wipe(up)">
                                      <p:cBhvr>
                                        <p:cTn id="63" dur="500"/>
                                        <p:tgtEl>
                                          <p:spTgt spid="9"/>
                                        </p:tgtEl>
                                      </p:cBhvr>
                                    </p:animEffect>
                                  </p:childTnLst>
                                </p:cTn>
                              </p:par>
                            </p:childTnLst>
                          </p:cTn>
                        </p:par>
                        <p:par>
                          <p:cTn id="64" fill="hold">
                            <p:stCondLst>
                              <p:cond delay="6000"/>
                            </p:stCondLst>
                            <p:childTnLst>
                              <p:par>
                                <p:cTn id="65" presetID="22" presetClass="entr" presetSubtype="1" fill="hold" grpId="0" nodeType="after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wipe(up)">
                                      <p:cBhvr>
                                        <p:cTn id="67" dur="500"/>
                                        <p:tgtEl>
                                          <p:spTgt spid="19"/>
                                        </p:tgtEl>
                                      </p:cBhvr>
                                    </p:animEffect>
                                  </p:childTnLst>
                                </p:cTn>
                              </p:par>
                            </p:childTnLst>
                          </p:cTn>
                        </p:par>
                        <p:par>
                          <p:cTn id="68" fill="hold">
                            <p:stCondLst>
                              <p:cond delay="6500"/>
                            </p:stCondLst>
                            <p:childTnLst>
                              <p:par>
                                <p:cTn id="69" presetID="22" presetClass="entr" presetSubtype="1" fill="hold" grpId="0" nodeType="after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wipe(up)">
                                      <p:cBhvr>
                                        <p:cTn id="7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5" grpId="0"/>
      <p:bldP spid="16" grpId="0"/>
      <p:bldP spid="25" grpId="0"/>
      <p:bldP spid="6" grpId="0"/>
      <p:bldP spid="8" grpId="0"/>
      <p:bldP spid="9" grpId="0"/>
      <p:bldP spid="19" grpId="0"/>
      <p:bldP spid="2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4.2.2</a:t>
            </a:r>
            <a:r>
              <a:rPr lang="zh-CN" altLang="en-US" dirty="0"/>
              <a:t>扩展关系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txBody>
          <a:bodyPr>
            <a:normAutofit/>
          </a:bodyPr>
          <a:lstStyle/>
          <a:p>
            <a:r>
              <a:rPr lang="zh-CN" altLang="en-US" b="1" dirty="0">
                <a:latin typeface="等线" panose="02010600030101010101" pitchFamily="2" charset="-122"/>
                <a:ea typeface="等线" panose="02010600030101010101" pitchFamily="2" charset="-122"/>
              </a:rPr>
              <a:t>扩展</a:t>
            </a:r>
            <a:r>
              <a:rPr lang="en-US" altLang="zh-CN" dirty="0">
                <a:latin typeface="等线" panose="02010600030101010101" pitchFamily="2" charset="-122"/>
                <a:ea typeface="等线" panose="02010600030101010101" pitchFamily="2" charset="-122"/>
              </a:rPr>
              <a:t>(extend)</a:t>
            </a:r>
            <a:r>
              <a:rPr lang="zh-CN" altLang="en-US" dirty="0">
                <a:latin typeface="等线" panose="02010600030101010101" pitchFamily="2" charset="-122"/>
                <a:ea typeface="等线" panose="02010600030101010101" pitchFamily="2" charset="-122"/>
              </a:rPr>
              <a:t>关系的基本含义与</a:t>
            </a:r>
            <a:r>
              <a:rPr lang="zh-CN" altLang="en-US" dirty="0">
                <a:solidFill>
                  <a:srgbClr val="FF0000"/>
                </a:solidFill>
                <a:latin typeface="等线" panose="02010600030101010101" pitchFamily="2" charset="-122"/>
                <a:ea typeface="等线" panose="02010600030101010101" pitchFamily="2" charset="-122"/>
              </a:rPr>
              <a:t>泛化</a:t>
            </a:r>
            <a:r>
              <a:rPr lang="zh-CN" altLang="en-US" dirty="0">
                <a:latin typeface="等线" panose="02010600030101010101" pitchFamily="2" charset="-122"/>
                <a:ea typeface="等线" panose="02010600030101010101" pitchFamily="2" charset="-122"/>
              </a:rPr>
              <a:t>关系类似。</a:t>
            </a:r>
            <a:r>
              <a:rPr lang="en-US" altLang="zh-CN" dirty="0">
                <a:latin typeface="等线" panose="02010600030101010101" pitchFamily="2" charset="-122"/>
                <a:ea typeface="等线" panose="02010600030101010101" pitchFamily="2" charset="-122"/>
              </a:rPr>
              <a:t>extend</a:t>
            </a:r>
            <a:r>
              <a:rPr lang="zh-CN" altLang="en-US" dirty="0">
                <a:latin typeface="等线" panose="02010600030101010101" pitchFamily="2" charset="-122"/>
                <a:ea typeface="等线" panose="02010600030101010101" pitchFamily="2" charset="-122"/>
              </a:rPr>
              <a:t>关系是对基本用例的扩展，基本用例是一个完整的用例，即使没有子用例的参与，也可以完成一个完整的功能。</a:t>
            </a:r>
            <a:r>
              <a:rPr lang="en-US" altLang="zh-CN" dirty="0">
                <a:latin typeface="等线" panose="02010600030101010101" pitchFamily="2" charset="-122"/>
                <a:ea typeface="等线" panose="02010600030101010101" pitchFamily="2" charset="-122"/>
              </a:rPr>
              <a:t>extend</a:t>
            </a:r>
            <a:r>
              <a:rPr lang="zh-CN" altLang="en-US" dirty="0">
                <a:latin typeface="等线" panose="02010600030101010101" pitchFamily="2" charset="-122"/>
                <a:ea typeface="等线" panose="02010600030101010101" pitchFamily="2" charset="-122"/>
              </a:rPr>
              <a:t>的基本用例中将存在一个扩展点，</a:t>
            </a:r>
            <a:r>
              <a:rPr lang="zh-CN" altLang="en-US" dirty="0">
                <a:solidFill>
                  <a:srgbClr val="FF0000"/>
                </a:solidFill>
                <a:latin typeface="等线" panose="02010600030101010101" pitchFamily="2" charset="-122"/>
                <a:ea typeface="等线" panose="02010600030101010101" pitchFamily="2" charset="-122"/>
              </a:rPr>
              <a:t>只有当扩展点被激活时，子用例才会被执行</a:t>
            </a:r>
            <a:r>
              <a:rPr lang="zh-CN" altLang="en-US" dirty="0">
                <a:latin typeface="等线" panose="02010600030101010101" pitchFamily="2" charset="-122"/>
                <a:ea typeface="等线" panose="02010600030101010101" pitchFamily="2" charset="-122"/>
              </a:rPr>
              <a:t>。</a:t>
            </a:r>
            <a:endParaRPr lang="en-US" altLang="zh-CN" dirty="0">
              <a:latin typeface="等线" panose="02010600030101010101" pitchFamily="2" charset="-122"/>
              <a:ea typeface="等线" panose="02010600030101010101" pitchFamily="2" charset="-122"/>
            </a:endParaRPr>
          </a:p>
          <a:p>
            <a:r>
              <a:rPr lang="zh-CN" altLang="en-US" dirty="0">
                <a:latin typeface="等线" panose="02010600030101010101" pitchFamily="2" charset="-122"/>
                <a:ea typeface="等线" panose="02010600030101010101" pitchFamily="2" charset="-122"/>
              </a:rPr>
              <a:t>在扩展关系中，对于扩展用例</a:t>
            </a:r>
            <a:r>
              <a:rPr lang="en-US" altLang="zh-CN" dirty="0">
                <a:latin typeface="等线" panose="02010600030101010101" pitchFamily="2" charset="-122"/>
                <a:ea typeface="等线" panose="02010600030101010101" pitchFamily="2" charset="-122"/>
              </a:rPr>
              <a:t>(</a:t>
            </a:r>
            <a:r>
              <a:rPr lang="en-US" altLang="zh-CN" dirty="0" err="1">
                <a:latin typeface="等线" panose="02010600030101010101" pitchFamily="2" charset="-122"/>
                <a:ea typeface="等线" panose="02010600030101010101" pitchFamily="2" charset="-122"/>
              </a:rPr>
              <a:t>ExtensionUseCase</a:t>
            </a:r>
            <a:r>
              <a:rPr lang="en-US" altLang="zh-CN" dirty="0">
                <a:latin typeface="等线" panose="02010600030101010101" pitchFamily="2" charset="-122"/>
                <a:ea typeface="等线" panose="02010600030101010101" pitchFamily="2" charset="-122"/>
              </a:rPr>
              <a:t>)</a:t>
            </a:r>
            <a:r>
              <a:rPr lang="zh-CN" altLang="en-US" dirty="0">
                <a:latin typeface="等线" panose="02010600030101010101" pitchFamily="2" charset="-122"/>
                <a:ea typeface="等线" panose="02010600030101010101" pitchFamily="2" charset="-122"/>
              </a:rPr>
              <a:t>有更多的规则限制，即基本用例必须声明若干“</a:t>
            </a:r>
            <a:r>
              <a:rPr lang="zh-CN" altLang="en-US" dirty="0">
                <a:solidFill>
                  <a:srgbClr val="FF0000"/>
                </a:solidFill>
                <a:latin typeface="等线" panose="02010600030101010101" pitchFamily="2" charset="-122"/>
                <a:ea typeface="等线" panose="02010600030101010101" pitchFamily="2" charset="-122"/>
              </a:rPr>
              <a:t>扩展点</a:t>
            </a:r>
            <a:r>
              <a:rPr lang="en-US" altLang="zh-CN" dirty="0">
                <a:latin typeface="等线" panose="02010600030101010101" pitchFamily="2" charset="-122"/>
                <a:ea typeface="等线" panose="02010600030101010101" pitchFamily="2" charset="-122"/>
              </a:rPr>
              <a:t>"(</a:t>
            </a:r>
            <a:r>
              <a:rPr lang="en-US" altLang="zh-CN" dirty="0" err="1">
                <a:latin typeface="等线" panose="02010600030101010101" pitchFamily="2" charset="-122"/>
                <a:ea typeface="等线" panose="02010600030101010101" pitchFamily="2" charset="-122"/>
              </a:rPr>
              <a:t>ExtensionPoint</a:t>
            </a:r>
            <a:r>
              <a:rPr lang="en-US" altLang="zh-CN" dirty="0">
                <a:latin typeface="等线" panose="02010600030101010101" pitchFamily="2" charset="-122"/>
                <a:ea typeface="等线" panose="02010600030101010101" pitchFamily="2" charset="-122"/>
              </a:rPr>
              <a:t>),</a:t>
            </a:r>
            <a:r>
              <a:rPr lang="zh-CN" altLang="en-US" dirty="0">
                <a:latin typeface="等线" panose="02010600030101010101" pitchFamily="2" charset="-122"/>
                <a:ea typeface="等线" panose="02010600030101010101" pitchFamily="2" charset="-122"/>
              </a:rPr>
              <a:t>而扩展用例</a:t>
            </a:r>
            <a:r>
              <a:rPr lang="zh-CN" altLang="en-US" dirty="0">
                <a:solidFill>
                  <a:srgbClr val="FF0000"/>
                </a:solidFill>
                <a:latin typeface="等线" panose="02010600030101010101" pitchFamily="2" charset="-122"/>
                <a:ea typeface="等线" panose="02010600030101010101" pitchFamily="2" charset="-122"/>
              </a:rPr>
              <a:t>只能在这些扩展点上增加新的行为和含义</a:t>
            </a:r>
            <a:r>
              <a:rPr lang="zh-CN" altLang="en-US" dirty="0">
                <a:latin typeface="等线" panose="02010600030101010101" pitchFamily="2" charset="-122"/>
                <a:ea typeface="等线" panose="02010600030101010101" pitchFamily="2" charset="-122"/>
              </a:rPr>
              <a:t>。扩展关系是从扩展用例到基本用例的关系，它说明扩展用例定义的行为如何插入到基本用例定义的行为中。也就是说</a:t>
            </a:r>
            <a:r>
              <a:rPr lang="en-US" altLang="zh-CN" dirty="0">
                <a:latin typeface="等线" panose="02010600030101010101" pitchFamily="2" charset="-122"/>
                <a:ea typeface="等线" panose="02010600030101010101" pitchFamily="2" charset="-122"/>
              </a:rPr>
              <a:t>,</a:t>
            </a:r>
            <a:r>
              <a:rPr lang="zh-CN" altLang="en-US" dirty="0">
                <a:latin typeface="等线" panose="02010600030101010101" pitchFamily="2" charset="-122"/>
                <a:ea typeface="等线" panose="02010600030101010101" pitchFamily="2" charset="-122"/>
              </a:rPr>
              <a:t>扩展用例并不在基本用例中显示。</a:t>
            </a:r>
          </a:p>
        </p:txBody>
      </p:sp>
    </p:spTree>
    <p:extLst>
      <p:ext uri="{BB962C8B-B14F-4D97-AF65-F5344CB8AC3E}">
        <p14:creationId xmlns:p14="http://schemas.microsoft.com/office/powerpoint/2010/main" val="693516726"/>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4.2.2</a:t>
            </a:r>
            <a:r>
              <a:rPr lang="zh-CN" altLang="en-US" dirty="0"/>
              <a:t>扩展关系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style>
          <a:lnRef idx="2">
            <a:schemeClr val="dk1"/>
          </a:lnRef>
          <a:fillRef idx="1">
            <a:schemeClr val="lt1"/>
          </a:fillRef>
          <a:effectRef idx="0">
            <a:schemeClr val="dk1"/>
          </a:effectRef>
          <a:fontRef idx="minor">
            <a:schemeClr val="dk1"/>
          </a:fontRef>
        </p:style>
        <p:txBody>
          <a:bodyPr>
            <a:normAutofit/>
          </a:bodyPr>
          <a:lstStyle/>
          <a:p>
            <a:r>
              <a:rPr lang="zh-CN" altLang="en-US" dirty="0">
                <a:latin typeface="等线" panose="02010600030101010101" pitchFamily="2" charset="-122"/>
                <a:ea typeface="等线" panose="02010600030101010101" pitchFamily="2" charset="-122"/>
              </a:rPr>
              <a:t>在以下几种情况下，可使用扩展用例。</a:t>
            </a:r>
          </a:p>
          <a:p>
            <a:pPr lvl="1"/>
            <a:r>
              <a:rPr lang="en-US" altLang="zh-CN" dirty="0">
                <a:latin typeface="等线" panose="02010600030101010101" pitchFamily="2" charset="-122"/>
                <a:ea typeface="等线" panose="02010600030101010101" pitchFamily="2" charset="-122"/>
              </a:rPr>
              <a:t>(1)</a:t>
            </a:r>
            <a:r>
              <a:rPr lang="zh-CN" altLang="en-US" dirty="0">
                <a:latin typeface="等线" panose="02010600030101010101" pitchFamily="2" charset="-122"/>
                <a:ea typeface="等线" panose="02010600030101010101" pitchFamily="2" charset="-122"/>
              </a:rPr>
              <a:t>表明用例的某一部分是可选的系统行为</a:t>
            </a:r>
            <a:r>
              <a:rPr lang="en-US" altLang="zh-CN" dirty="0">
                <a:latin typeface="等线" panose="02010600030101010101" pitchFamily="2" charset="-122"/>
                <a:ea typeface="等线" panose="02010600030101010101" pitchFamily="2" charset="-122"/>
              </a:rPr>
              <a:t>(</a:t>
            </a:r>
            <a:r>
              <a:rPr lang="zh-CN" altLang="en-US" dirty="0">
                <a:latin typeface="等线" panose="02010600030101010101" pitchFamily="2" charset="-122"/>
                <a:ea typeface="等线" panose="02010600030101010101" pitchFamily="2" charset="-122"/>
              </a:rPr>
              <a:t>这样，就可以将模型中的可选行为和必选行为分开</a:t>
            </a:r>
            <a:r>
              <a:rPr lang="en-US" altLang="zh-CN" dirty="0">
                <a:latin typeface="等线" panose="02010600030101010101" pitchFamily="2" charset="-122"/>
                <a:ea typeface="等线" panose="02010600030101010101" pitchFamily="2" charset="-122"/>
              </a:rPr>
              <a:t>)</a:t>
            </a:r>
            <a:r>
              <a:rPr lang="zh-CN" altLang="en-US" dirty="0">
                <a:latin typeface="等线" panose="02010600030101010101" pitchFamily="2" charset="-122"/>
                <a:ea typeface="等线" panose="02010600030101010101" pitchFamily="2" charset="-122"/>
              </a:rPr>
              <a:t>。</a:t>
            </a:r>
          </a:p>
          <a:p>
            <a:pPr lvl="1"/>
            <a:r>
              <a:rPr lang="en-US" altLang="zh-CN" dirty="0">
                <a:latin typeface="等线" panose="02010600030101010101" pitchFamily="2" charset="-122"/>
                <a:ea typeface="等线" panose="02010600030101010101" pitchFamily="2" charset="-122"/>
              </a:rPr>
              <a:t>(2)</a:t>
            </a:r>
            <a:r>
              <a:rPr lang="zh-CN" altLang="en-US" dirty="0">
                <a:latin typeface="等线" panose="02010600030101010101" pitchFamily="2" charset="-122"/>
                <a:ea typeface="等线" panose="02010600030101010101" pitchFamily="2" charset="-122"/>
              </a:rPr>
              <a:t>表明只在特定条件</a:t>
            </a:r>
            <a:r>
              <a:rPr lang="en-US" altLang="zh-CN" dirty="0">
                <a:latin typeface="等线" panose="02010600030101010101" pitchFamily="2" charset="-122"/>
                <a:ea typeface="等线" panose="02010600030101010101" pitchFamily="2" charset="-122"/>
              </a:rPr>
              <a:t>(</a:t>
            </a:r>
            <a:r>
              <a:rPr lang="zh-CN" altLang="en-US" dirty="0">
                <a:latin typeface="等线" panose="02010600030101010101" pitchFamily="2" charset="-122"/>
                <a:ea typeface="等线" panose="02010600030101010101" pitchFamily="2" charset="-122"/>
              </a:rPr>
              <a:t>如例外条件</a:t>
            </a:r>
            <a:r>
              <a:rPr lang="en-US" altLang="zh-CN" dirty="0">
                <a:latin typeface="等线" panose="02010600030101010101" pitchFamily="2" charset="-122"/>
                <a:ea typeface="等线" panose="02010600030101010101" pitchFamily="2" charset="-122"/>
              </a:rPr>
              <a:t>)</a:t>
            </a:r>
            <a:r>
              <a:rPr lang="zh-CN" altLang="en-US" dirty="0">
                <a:latin typeface="等线" panose="02010600030101010101" pitchFamily="2" charset="-122"/>
                <a:ea typeface="等线" panose="02010600030101010101" pitchFamily="2" charset="-122"/>
              </a:rPr>
              <a:t>下才执行的分支。</a:t>
            </a:r>
          </a:p>
          <a:p>
            <a:pPr lvl="1"/>
            <a:r>
              <a:rPr lang="en-US" altLang="zh-CN" dirty="0">
                <a:latin typeface="等线" panose="02010600030101010101" pitchFamily="2" charset="-122"/>
                <a:ea typeface="等线" panose="02010600030101010101" pitchFamily="2" charset="-122"/>
              </a:rPr>
              <a:t>(3)</a:t>
            </a:r>
            <a:r>
              <a:rPr lang="zh-CN" altLang="en-US" dirty="0">
                <a:latin typeface="等线" panose="02010600030101010101" pitchFamily="2" charset="-122"/>
                <a:ea typeface="等线" panose="02010600030101010101" pitchFamily="2" charset="-122"/>
              </a:rPr>
              <a:t>表明可能有一组行为，其中的一个或多个可以在基本用例中的扩展点处插入。所插入的行为和插入的顺序取决于在执行基本用例时与主角进行的交互。</a:t>
            </a:r>
          </a:p>
          <a:p>
            <a:endParaRPr lang="zh-CN" altLang="en-US"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E8E504CD-82A1-4B0F-B3D6-1662F4E47C2A}"/>
              </a:ext>
            </a:extLst>
          </p:cNvPr>
          <p:cNvPicPr>
            <a:picLocks noChangeAspect="1"/>
          </p:cNvPicPr>
          <p:nvPr/>
        </p:nvPicPr>
        <p:blipFill>
          <a:blip r:embed="rId2"/>
          <a:stretch>
            <a:fillRect/>
          </a:stretch>
        </p:blipFill>
        <p:spPr>
          <a:xfrm>
            <a:off x="3309937" y="4100513"/>
            <a:ext cx="7757131" cy="2273866"/>
          </a:xfrm>
          <a:prstGeom prst="rect">
            <a:avLst/>
          </a:prstGeom>
        </p:spPr>
      </p:pic>
      <p:sp>
        <p:nvSpPr>
          <p:cNvPr id="6" name="文本框 5">
            <a:extLst>
              <a:ext uri="{FF2B5EF4-FFF2-40B4-BE49-F238E27FC236}">
                <a16:creationId xmlns:a16="http://schemas.microsoft.com/office/drawing/2014/main" id="{9533216D-0D9C-471B-8EE3-86DC719ABDA6}"/>
              </a:ext>
            </a:extLst>
          </p:cNvPr>
          <p:cNvSpPr txBox="1"/>
          <p:nvPr/>
        </p:nvSpPr>
        <p:spPr>
          <a:xfrm>
            <a:off x="838200" y="4890676"/>
            <a:ext cx="2557462" cy="923330"/>
          </a:xfrm>
          <a:prstGeom prst="rect">
            <a:avLst/>
          </a:prstGeom>
          <a:noFill/>
        </p:spPr>
        <p:txBody>
          <a:bodyPr wrap="square" rtlCol="0">
            <a:spAutoFit/>
          </a:bodyPr>
          <a:lstStyle/>
          <a:p>
            <a:r>
              <a:rPr lang="en-US" altLang="zh-CN" sz="1800" dirty="0" err="1">
                <a:solidFill>
                  <a:srgbClr val="000000"/>
                </a:solidFill>
                <a:effectLst/>
                <a:latin typeface="Times New Roman" panose="02020603050405020304" pitchFamily="18" charset="0"/>
                <a:ea typeface="Times New Roman" panose="02020603050405020304" pitchFamily="18" charset="0"/>
              </a:rPr>
              <a:t>在UML图中，使用带虚线箭头表示，并在线上标有《extend》</a:t>
            </a:r>
            <a:r>
              <a:rPr lang="en-US" altLang="zh-CN" sz="1800" baseline="-25000" dirty="0" err="1">
                <a:solidFill>
                  <a:srgbClr val="000000"/>
                </a:solidFill>
                <a:effectLst/>
                <a:latin typeface="Times New Roman" panose="02020603050405020304" pitchFamily="18" charset="0"/>
                <a:ea typeface="Times New Roman" panose="02020603050405020304" pitchFamily="18" charset="0"/>
              </a:rPr>
              <a:t>o</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1980844"/>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4.2.3</a:t>
            </a:r>
            <a:r>
              <a:rPr lang="zh-CN" altLang="en-US" dirty="0"/>
              <a:t>泛化关系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txBody>
          <a:bodyPr/>
          <a:lstStyle/>
          <a:p>
            <a:r>
              <a:rPr lang="zh-CN" altLang="en-US" dirty="0">
                <a:latin typeface="等线" panose="02010600030101010101" pitchFamily="2" charset="-122"/>
                <a:ea typeface="等线" panose="02010600030101010101" pitchFamily="2" charset="-122"/>
              </a:rPr>
              <a:t>泛化关系指的是一般与特殊的关系。当多个用例共同拥有一种类似的结构和行为的时候，可以将它们的共性抽象成为父用例，其他的用例作为泛化关系中的子用例。在用例的泛化关系中，子用例是父用例的一种特殊形式，子用例继承了父用例所有的结构、行为和关系，用例之间的泛化关系如图所示</a:t>
            </a:r>
            <a:r>
              <a:rPr lang="zh-CN" altLang="en-US" dirty="0"/>
              <a:t>。</a:t>
            </a:r>
          </a:p>
        </p:txBody>
      </p:sp>
      <p:pic>
        <p:nvPicPr>
          <p:cNvPr id="5" name="图片 4">
            <a:extLst>
              <a:ext uri="{FF2B5EF4-FFF2-40B4-BE49-F238E27FC236}">
                <a16:creationId xmlns:a16="http://schemas.microsoft.com/office/drawing/2014/main" id="{5572F03E-3F0A-4968-BAEA-CDA7AD6A529E}"/>
              </a:ext>
            </a:extLst>
          </p:cNvPr>
          <p:cNvPicPr>
            <a:picLocks noChangeAspect="1"/>
          </p:cNvPicPr>
          <p:nvPr/>
        </p:nvPicPr>
        <p:blipFill>
          <a:blip r:embed="rId2"/>
          <a:stretch>
            <a:fillRect/>
          </a:stretch>
        </p:blipFill>
        <p:spPr>
          <a:xfrm>
            <a:off x="1704975" y="3991186"/>
            <a:ext cx="8229600" cy="2501689"/>
          </a:xfrm>
          <a:prstGeom prst="rect">
            <a:avLst/>
          </a:prstGeom>
        </p:spPr>
      </p:pic>
    </p:spTree>
    <p:extLst>
      <p:ext uri="{BB962C8B-B14F-4D97-AF65-F5344CB8AC3E}">
        <p14:creationId xmlns:p14="http://schemas.microsoft.com/office/powerpoint/2010/main" val="278891732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4.2.4</a:t>
            </a:r>
            <a:r>
              <a:rPr lang="zh-CN" altLang="en-US" dirty="0"/>
              <a:t>分组关系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200" y="1825625"/>
            <a:ext cx="10934700" cy="4351338"/>
          </a:xfrm>
        </p:spPr>
        <p:txBody>
          <a:bodyPr>
            <a:normAutofit/>
          </a:bodyPr>
          <a:lstStyle/>
          <a:p>
            <a:pPr>
              <a:lnSpc>
                <a:spcPct val="120000"/>
              </a:lnSpc>
            </a:pPr>
            <a:r>
              <a:rPr lang="zh-CN" altLang="en-US" dirty="0"/>
              <a:t>在一些用例图中，用例的数目可能很多，这时就需要把这些用例</a:t>
            </a:r>
            <a:r>
              <a:rPr lang="zh-CN" altLang="en-US" dirty="0">
                <a:solidFill>
                  <a:srgbClr val="FF0000"/>
                </a:solidFill>
              </a:rPr>
              <a:t>组织</a:t>
            </a:r>
            <a:r>
              <a:rPr lang="zh-CN" altLang="en-US" dirty="0"/>
              <a:t>起来。这种情况在一个系统包含很多子系统时就会出现。另一种可能就是，当你按顺序和用户会谈，收集系统需求时，每个需求必须用一个单独的用例来表达，这时就需要某种方式来对这些需求进行分类。最直接的方法就是把</a:t>
            </a:r>
            <a:r>
              <a:rPr lang="zh-CN" altLang="en-US" dirty="0">
                <a:solidFill>
                  <a:srgbClr val="FF0000"/>
                </a:solidFill>
              </a:rPr>
              <a:t>相关</a:t>
            </a:r>
            <a:r>
              <a:rPr lang="zh-CN" altLang="en-US" dirty="0"/>
              <a:t>的用例放在一个包中组织起来。一组用例可以放在一个文件夹中。</a:t>
            </a:r>
          </a:p>
          <a:p>
            <a:pPr>
              <a:lnSpc>
                <a:spcPct val="120000"/>
              </a:lnSpc>
            </a:pPr>
            <a:endParaRPr lang="zh-CN" altLang="en-US" dirty="0"/>
          </a:p>
        </p:txBody>
      </p:sp>
    </p:spTree>
    <p:extLst>
      <p:ext uri="{BB962C8B-B14F-4D97-AF65-F5344CB8AC3E}">
        <p14:creationId xmlns:p14="http://schemas.microsoft.com/office/powerpoint/2010/main" val="198619658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4.2</a:t>
            </a:r>
            <a:r>
              <a:rPr lang="zh-CN" altLang="en-US" dirty="0"/>
              <a:t>总结</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txBody>
          <a:bodyPr>
            <a:normAutofit fontScale="85000" lnSpcReduction="20000"/>
          </a:bodyPr>
          <a:lstStyle/>
          <a:p>
            <a:pPr>
              <a:lnSpc>
                <a:spcPct val="120000"/>
              </a:lnSpc>
            </a:pPr>
            <a:r>
              <a:rPr lang="zh-CN" altLang="en-US" dirty="0"/>
              <a:t>综上所述，用例之间存在着一定的关系，这些关系既有联系又有区别，在扩展关系中，基本用例是一个完整的用例，即是可以独立存在的用例。一个基本用例执行时，可以执行，也可以不执行扩展部分。</a:t>
            </a:r>
          </a:p>
          <a:p>
            <a:pPr>
              <a:lnSpc>
                <a:spcPct val="120000"/>
              </a:lnSpc>
            </a:pPr>
            <a:r>
              <a:rPr lang="zh-CN" altLang="en-US" dirty="0"/>
              <a:t>在包含关系中，基本用例可能是也可能不是一个完整的用例。在执行基本用例时，一定会执行包含用例</a:t>
            </a:r>
            <a:r>
              <a:rPr lang="en-US" altLang="zh-CN" dirty="0"/>
              <a:t>(</a:t>
            </a:r>
            <a:r>
              <a:rPr lang="en-US" altLang="zh-CN" dirty="0" err="1"/>
              <a:t>InclusionUseCase</a:t>
            </a:r>
            <a:r>
              <a:rPr lang="en-US" altLang="zh-CN" dirty="0"/>
              <a:t>)</a:t>
            </a:r>
            <a:r>
              <a:rPr lang="zh-CN" altLang="en-US" dirty="0"/>
              <a:t>部分。</a:t>
            </a:r>
          </a:p>
          <a:p>
            <a:pPr>
              <a:lnSpc>
                <a:spcPct val="120000"/>
              </a:lnSpc>
            </a:pPr>
            <a:r>
              <a:rPr lang="zh-CN" altLang="en-US" dirty="0"/>
              <a:t>如果需要重复处理</a:t>
            </a:r>
            <a:r>
              <a:rPr lang="zh-CN" altLang="en-US" dirty="0">
                <a:solidFill>
                  <a:srgbClr val="FF0000"/>
                </a:solidFill>
              </a:rPr>
              <a:t>两个或多个</a:t>
            </a:r>
            <a:r>
              <a:rPr lang="zh-CN" altLang="en-US" dirty="0"/>
              <a:t>用例时，可以考虑使用</a:t>
            </a:r>
            <a:r>
              <a:rPr lang="zh-CN" altLang="en-US" dirty="0">
                <a:solidFill>
                  <a:srgbClr val="FF0000"/>
                </a:solidFill>
              </a:rPr>
              <a:t>包含</a:t>
            </a:r>
            <a:r>
              <a:rPr lang="zh-CN" altLang="en-US" dirty="0"/>
              <a:t>关系，实现一个基本用例对另一个用例的引用。</a:t>
            </a:r>
          </a:p>
          <a:p>
            <a:pPr>
              <a:lnSpc>
                <a:spcPct val="120000"/>
              </a:lnSpc>
            </a:pPr>
            <a:r>
              <a:rPr lang="zh-CN" altLang="en-US" dirty="0"/>
              <a:t>当处理正常行为的变型而且只是</a:t>
            </a:r>
            <a:r>
              <a:rPr lang="zh-CN" altLang="en-US" dirty="0">
                <a:solidFill>
                  <a:srgbClr val="FF0000"/>
                </a:solidFill>
              </a:rPr>
              <a:t>偶尔描述</a:t>
            </a:r>
            <a:r>
              <a:rPr lang="zh-CN" altLang="en-US" dirty="0"/>
              <a:t>时，可以考虑</a:t>
            </a:r>
            <a:r>
              <a:rPr lang="zh-CN" altLang="en-US" dirty="0">
                <a:solidFill>
                  <a:srgbClr val="FF0000"/>
                </a:solidFill>
              </a:rPr>
              <a:t>只用泛化</a:t>
            </a:r>
            <a:r>
              <a:rPr lang="zh-CN" altLang="en-US" dirty="0"/>
              <a:t>关系。</a:t>
            </a:r>
          </a:p>
          <a:p>
            <a:pPr>
              <a:lnSpc>
                <a:spcPct val="120000"/>
              </a:lnSpc>
            </a:pPr>
            <a:r>
              <a:rPr lang="zh-CN" altLang="en-US" dirty="0"/>
              <a:t>当描述正常行为的变型而且希望采用更多的控制方式时，可以在基本用例中设置扩展点，使用扩展关系。</a:t>
            </a:r>
          </a:p>
          <a:p>
            <a:endParaRPr lang="zh-CN" altLang="en-US" dirty="0"/>
          </a:p>
        </p:txBody>
      </p:sp>
    </p:spTree>
    <p:extLst>
      <p:ext uri="{BB962C8B-B14F-4D97-AF65-F5344CB8AC3E}">
        <p14:creationId xmlns:p14="http://schemas.microsoft.com/office/powerpoint/2010/main" val="3155035811"/>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ctrTitle"/>
          </p:nvPr>
        </p:nvSpPr>
        <p:spPr/>
        <p:txBody>
          <a:bodyPr/>
          <a:lstStyle/>
          <a:p>
            <a:r>
              <a:rPr lang="en-US" altLang="zh-CN" dirty="0"/>
              <a:t>4.3</a:t>
            </a:r>
            <a:r>
              <a:rPr lang="zh-CN" altLang="en-US" dirty="0"/>
              <a:t>用例图建模技术及应用</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type="subTitle" idx="1"/>
          </p:nvPr>
        </p:nvSpPr>
        <p:spPr/>
        <p:txBody>
          <a:bodyPr>
            <a:normAutofit lnSpcReduction="10000"/>
          </a:bodyPr>
          <a:lstStyle/>
          <a:p>
            <a:r>
              <a:rPr lang="zh-CN" altLang="en-US" dirty="0"/>
              <a:t>创建用例图模型主要包括以下三部分内容。</a:t>
            </a:r>
          </a:p>
          <a:p>
            <a:r>
              <a:rPr lang="en-US" altLang="zh-CN" dirty="0"/>
              <a:t>(1)	</a:t>
            </a:r>
            <a:r>
              <a:rPr lang="zh-CN" altLang="en-US" dirty="0"/>
              <a:t>识别出系统中的角色和用例。</a:t>
            </a:r>
          </a:p>
          <a:p>
            <a:r>
              <a:rPr lang="en-US" altLang="zh-CN" dirty="0"/>
              <a:t>(2)	</a:t>
            </a:r>
            <a:r>
              <a:rPr lang="zh-CN" altLang="en-US" dirty="0"/>
              <a:t>区分用例之间的先后次序。</a:t>
            </a:r>
          </a:p>
          <a:p>
            <a:r>
              <a:rPr lang="en-US" altLang="zh-CN" dirty="0"/>
              <a:t>(3)	</a:t>
            </a:r>
            <a:r>
              <a:rPr lang="zh-CN" altLang="en-US" dirty="0"/>
              <a:t>创建用例图模型结构。</a:t>
            </a:r>
          </a:p>
          <a:p>
            <a:endParaRPr lang="zh-CN" altLang="en-US" dirty="0"/>
          </a:p>
        </p:txBody>
      </p:sp>
    </p:spTree>
    <p:extLst>
      <p:ext uri="{BB962C8B-B14F-4D97-AF65-F5344CB8AC3E}">
        <p14:creationId xmlns:p14="http://schemas.microsoft.com/office/powerpoint/2010/main" val="3513778430"/>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4.3.1.</a:t>
            </a:r>
            <a:r>
              <a:rPr lang="zh-CN" altLang="en-US" dirty="0"/>
              <a:t>识别出系统中的角色和用例</a:t>
            </a:r>
          </a:p>
        </p:txBody>
      </p:sp>
      <p:graphicFrame>
        <p:nvGraphicFramePr>
          <p:cNvPr id="6" name="内容占位符 5">
            <a:extLst>
              <a:ext uri="{FF2B5EF4-FFF2-40B4-BE49-F238E27FC236}">
                <a16:creationId xmlns:a16="http://schemas.microsoft.com/office/drawing/2014/main" id="{1399193D-3203-4C84-88EE-55CAB612C3D5}"/>
              </a:ext>
            </a:extLst>
          </p:cNvPr>
          <p:cNvGraphicFramePr>
            <a:graphicFrameLocks noGrp="1"/>
          </p:cNvGraphicFramePr>
          <p:nvPr>
            <p:ph idx="1"/>
            <p:extLst>
              <p:ext uri="{D42A27DB-BD31-4B8C-83A1-F6EECF244321}">
                <p14:modId xmlns:p14="http://schemas.microsoft.com/office/powerpoint/2010/main" val="2589762976"/>
              </p:ext>
            </p:extLst>
          </p:nvPr>
        </p:nvGraphicFramePr>
        <p:xfrm>
          <a:off x="438150" y="2374523"/>
          <a:ext cx="11601450" cy="40862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框 3">
            <a:extLst>
              <a:ext uri="{FF2B5EF4-FFF2-40B4-BE49-F238E27FC236}">
                <a16:creationId xmlns:a16="http://schemas.microsoft.com/office/drawing/2014/main" id="{EAA42A1D-D805-49F9-869A-ACA5D39CC883}"/>
              </a:ext>
            </a:extLst>
          </p:cNvPr>
          <p:cNvSpPr txBox="1"/>
          <p:nvPr/>
        </p:nvSpPr>
        <p:spPr>
          <a:xfrm>
            <a:off x="542925" y="1547813"/>
            <a:ext cx="11106150" cy="892552"/>
          </a:xfrm>
          <a:prstGeom prst="rect">
            <a:avLst/>
          </a:prstGeom>
          <a:noFill/>
        </p:spPr>
        <p:txBody>
          <a:bodyPr wrap="square" rtlCol="0">
            <a:spAutoFit/>
          </a:bodyPr>
          <a:lstStyle/>
          <a:p>
            <a:r>
              <a:rPr lang="zh-CN" altLang="en-US" sz="3200" dirty="0">
                <a:latin typeface="楷体" panose="02010609060101010101" pitchFamily="49" charset="-122"/>
                <a:ea typeface="楷体" panose="02010609060101010101" pitchFamily="49" charset="-122"/>
              </a:rPr>
              <a:t>创建用例图的第一项任务是要找出系统中的角色和用例。</a:t>
            </a:r>
          </a:p>
          <a:p>
            <a:endParaRPr lang="zh-CN" altLang="en-US" sz="20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13263338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4.3.1.</a:t>
            </a:r>
            <a:r>
              <a:rPr lang="zh-CN" altLang="en-US" dirty="0"/>
              <a:t>识别出系统中的角色和用例</a:t>
            </a:r>
          </a:p>
        </p:txBody>
      </p:sp>
      <p:graphicFrame>
        <p:nvGraphicFramePr>
          <p:cNvPr id="4" name="内容占位符 3">
            <a:extLst>
              <a:ext uri="{FF2B5EF4-FFF2-40B4-BE49-F238E27FC236}">
                <a16:creationId xmlns:a16="http://schemas.microsoft.com/office/drawing/2014/main" id="{B3FC4A4E-EED0-4928-9FA5-31D0E2E7C630}"/>
              </a:ext>
            </a:extLst>
          </p:cNvPr>
          <p:cNvGraphicFramePr>
            <a:graphicFrameLocks noGrp="1"/>
          </p:cNvGraphicFramePr>
          <p:nvPr>
            <p:ph idx="1"/>
            <p:extLst>
              <p:ext uri="{D42A27DB-BD31-4B8C-83A1-F6EECF244321}">
                <p14:modId xmlns:p14="http://schemas.microsoft.com/office/powerpoint/2010/main" val="358916288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032022"/>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4.3.2</a:t>
            </a:r>
            <a:r>
              <a:rPr lang="zh-CN" altLang="en-US" dirty="0"/>
              <a:t>区分用例优先次序</a:t>
            </a:r>
            <a:r>
              <a:rPr lang="en-US" altLang="zh-CN" dirty="0"/>
              <a:t>&amp;</a:t>
            </a:r>
            <a:br>
              <a:rPr lang="en-US" altLang="zh-CN" dirty="0"/>
            </a:br>
            <a:r>
              <a:rPr lang="en-US" altLang="zh-CN" dirty="0"/>
              <a:t>4.3.3</a:t>
            </a:r>
            <a:r>
              <a:rPr lang="zh-CN" altLang="en-US" dirty="0"/>
              <a:t>构建用例图模型</a:t>
            </a:r>
          </a:p>
        </p:txBody>
      </p:sp>
      <p:graphicFrame>
        <p:nvGraphicFramePr>
          <p:cNvPr id="4" name="内容占位符 3">
            <a:extLst>
              <a:ext uri="{FF2B5EF4-FFF2-40B4-BE49-F238E27FC236}">
                <a16:creationId xmlns:a16="http://schemas.microsoft.com/office/drawing/2014/main" id="{E5E47889-E313-4F07-BB92-B04EECA6D648}"/>
              </a:ext>
            </a:extLst>
          </p:cNvPr>
          <p:cNvGraphicFramePr>
            <a:graphicFrameLocks noGrp="1"/>
          </p:cNvGraphicFramePr>
          <p:nvPr>
            <p:ph idx="1"/>
            <p:extLst>
              <p:ext uri="{D42A27DB-BD31-4B8C-83A1-F6EECF244321}">
                <p14:modId xmlns:p14="http://schemas.microsoft.com/office/powerpoint/2010/main" val="320455174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4861376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37160" y="-71120"/>
            <a:ext cx="12466320" cy="3199765"/>
          </a:xfrm>
          <a:prstGeom prst="rect">
            <a:avLst/>
          </a:prstGeom>
          <a:solidFill>
            <a:srgbClr val="E9E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8" name="图片 7" descr="5a192e8449cf0"/>
          <p:cNvPicPr>
            <a:picLocks noChangeAspect="1"/>
          </p:cNvPicPr>
          <p:nvPr/>
        </p:nvPicPr>
        <p:blipFill>
          <a:blip r:embed="rId3"/>
          <a:srcRect b="6767"/>
          <a:stretch>
            <a:fillRect/>
          </a:stretch>
        </p:blipFill>
        <p:spPr>
          <a:xfrm flipH="1">
            <a:off x="-38100" y="1437640"/>
            <a:ext cx="12268200" cy="5473065"/>
          </a:xfrm>
          <a:prstGeom prst="rect">
            <a:avLst/>
          </a:prstGeom>
        </p:spPr>
      </p:pic>
      <p:pic>
        <p:nvPicPr>
          <p:cNvPr id="10" name="PA_图片 7" descr="5d80f4b3e78a9513d048aa2ccdf80f56"/>
          <p:cNvPicPr>
            <a:picLocks noChangeAspect="1"/>
          </p:cNvPicPr>
          <p:nvPr>
            <p:custDataLst>
              <p:tags r:id="rId1"/>
            </p:custDataLst>
          </p:nvPr>
        </p:nvPicPr>
        <p:blipFill rotWithShape="1">
          <a:blip r:embed="rId4"/>
          <a:srcRect l="65717" t="69541" r="16491"/>
          <a:stretch>
            <a:fillRect/>
          </a:stretch>
        </p:blipFill>
        <p:spPr>
          <a:xfrm>
            <a:off x="6110872" y="2037731"/>
            <a:ext cx="595086" cy="1419679"/>
          </a:xfrm>
          <a:prstGeom prst="rect">
            <a:avLst/>
          </a:prstGeom>
        </p:spPr>
      </p:pic>
      <p:sp>
        <p:nvSpPr>
          <p:cNvPr id="14" name="文本框 13"/>
          <p:cNvSpPr txBox="1"/>
          <p:nvPr/>
        </p:nvSpPr>
        <p:spPr>
          <a:xfrm>
            <a:off x="659484" y="2321004"/>
            <a:ext cx="5262979" cy="1107996"/>
          </a:xfrm>
          <a:prstGeom prst="rect">
            <a:avLst/>
          </a:prstGeom>
          <a:noFill/>
        </p:spPr>
        <p:txBody>
          <a:bodyPr wrap="none" rtlCol="0">
            <a:spAutoFit/>
          </a:bodyPr>
          <a:lstStyle/>
          <a:p>
            <a:r>
              <a:rPr lang="zh-CN" altLang="en-US" sz="6600" dirty="0">
                <a:latin typeface="楷体" panose="02010609060101010101" pitchFamily="49" charset="-122"/>
                <a:ea typeface="楷体" panose="02010609060101010101" pitchFamily="49" charset="-122"/>
              </a:rPr>
              <a:t>类图和对象图</a:t>
            </a:r>
          </a:p>
        </p:txBody>
      </p:sp>
      <p:sp>
        <p:nvSpPr>
          <p:cNvPr id="2" name="文本框 1"/>
          <p:cNvSpPr txBox="1"/>
          <p:nvPr/>
        </p:nvSpPr>
        <p:spPr>
          <a:xfrm>
            <a:off x="1853968" y="1511857"/>
            <a:ext cx="2874010" cy="706755"/>
          </a:xfrm>
          <a:prstGeom prst="rect">
            <a:avLst/>
          </a:prstGeom>
          <a:noFill/>
        </p:spPr>
        <p:txBody>
          <a:bodyPr wrap="square" rtlCol="0">
            <a:spAutoFit/>
          </a:bodyPr>
          <a:lstStyle/>
          <a:p>
            <a:pPr algn="ctr"/>
            <a:r>
              <a:rPr lang="zh-CN" altLang="en-US" sz="4000" dirty="0">
                <a:solidFill>
                  <a:srgbClr val="264D6E"/>
                </a:solidFill>
                <a:latin typeface="方正魏碑简体" panose="03000509000000000000" charset="-122"/>
                <a:ea typeface="方正魏碑简体" panose="03000509000000000000" charset="-122"/>
              </a:rPr>
              <a:t>第贰章</a:t>
            </a:r>
          </a:p>
        </p:txBody>
      </p:sp>
    </p:spTree>
    <p:extLst>
      <p:ext uri="{BB962C8B-B14F-4D97-AF65-F5344CB8AC3E}">
        <p14:creationId xmlns:p14="http://schemas.microsoft.com/office/powerpoint/2010/main" val="2179675850"/>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1"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p:tgtEl>
                                          <p:spTgt spid="14"/>
                                        </p:tgtEl>
                                        <p:attrNameLst>
                                          <p:attrName>ppt_y</p:attrName>
                                        </p:attrNameLst>
                                      </p:cBhvr>
                                      <p:tavLst>
                                        <p:tav tm="0">
                                          <p:val>
                                            <p:strVal val="#ppt_y-#ppt_h*1.125000"/>
                                          </p:val>
                                        </p:tav>
                                        <p:tav tm="100000">
                                          <p:val>
                                            <p:strVal val="#ppt_y"/>
                                          </p:val>
                                        </p:tav>
                                      </p:tavLst>
                                    </p:anim>
                                    <p:animEffect transition="in" filter="wipe(down)">
                                      <p:cBhvr>
                                        <p:cTn id="14" dur="1000"/>
                                        <p:tgtEl>
                                          <p:spTgt spid="14"/>
                                        </p:tgtEl>
                                      </p:cBhvr>
                                    </p:animEffect>
                                  </p:childTnLst>
                                </p:cTn>
                              </p:par>
                            </p:childTnLst>
                          </p:cTn>
                        </p:par>
                        <p:par>
                          <p:cTn id="15" fill="hold">
                            <p:stCondLst>
                              <p:cond delay="2000"/>
                            </p:stCondLst>
                            <p:childTnLst>
                              <p:par>
                                <p:cTn id="16" presetID="12" presetClass="entr" presetSubtype="4"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p:tgtEl>
                                          <p:spTgt spid="2"/>
                                        </p:tgtEl>
                                        <p:attrNameLst>
                                          <p:attrName>ppt_y</p:attrName>
                                        </p:attrNameLst>
                                      </p:cBhvr>
                                      <p:tavLst>
                                        <p:tav tm="0">
                                          <p:val>
                                            <p:strVal val="#ppt_y+#ppt_h*1.125000"/>
                                          </p:val>
                                        </p:tav>
                                        <p:tav tm="100000">
                                          <p:val>
                                            <p:strVal val="#ppt_y"/>
                                          </p:val>
                                        </p:tav>
                                      </p:tavLst>
                                    </p:anim>
                                    <p:animEffect transition="in" filter="wipe(up)">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37160" y="-71120"/>
            <a:ext cx="12466320" cy="3199765"/>
          </a:xfrm>
          <a:prstGeom prst="rect">
            <a:avLst/>
          </a:prstGeom>
          <a:solidFill>
            <a:srgbClr val="E9E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8" name="图片 7" descr="5a192e8449cf0"/>
          <p:cNvPicPr>
            <a:picLocks noChangeAspect="1"/>
          </p:cNvPicPr>
          <p:nvPr/>
        </p:nvPicPr>
        <p:blipFill>
          <a:blip r:embed="rId3"/>
          <a:srcRect b="6767"/>
          <a:stretch>
            <a:fillRect/>
          </a:stretch>
        </p:blipFill>
        <p:spPr>
          <a:xfrm flipH="1">
            <a:off x="-38100" y="1437640"/>
            <a:ext cx="12268200" cy="5473065"/>
          </a:xfrm>
          <a:prstGeom prst="rect">
            <a:avLst/>
          </a:prstGeom>
        </p:spPr>
      </p:pic>
      <p:pic>
        <p:nvPicPr>
          <p:cNvPr id="10" name="PA_图片 7" descr="5d80f4b3e78a9513d048aa2ccdf80f56"/>
          <p:cNvPicPr>
            <a:picLocks noChangeAspect="1"/>
          </p:cNvPicPr>
          <p:nvPr>
            <p:custDataLst>
              <p:tags r:id="rId1"/>
            </p:custDataLst>
          </p:nvPr>
        </p:nvPicPr>
        <p:blipFill rotWithShape="1">
          <a:blip r:embed="rId4"/>
          <a:srcRect l="65717" t="69541" r="16491"/>
          <a:stretch>
            <a:fillRect/>
          </a:stretch>
        </p:blipFill>
        <p:spPr>
          <a:xfrm>
            <a:off x="6110872" y="2037731"/>
            <a:ext cx="595086" cy="1419679"/>
          </a:xfrm>
          <a:prstGeom prst="rect">
            <a:avLst/>
          </a:prstGeom>
        </p:spPr>
      </p:pic>
      <p:sp>
        <p:nvSpPr>
          <p:cNvPr id="14" name="文本框 13"/>
          <p:cNvSpPr txBox="1"/>
          <p:nvPr/>
        </p:nvSpPr>
        <p:spPr>
          <a:xfrm>
            <a:off x="818150" y="2349414"/>
            <a:ext cx="5262979" cy="1107996"/>
          </a:xfrm>
          <a:prstGeom prst="rect">
            <a:avLst/>
          </a:prstGeom>
          <a:noFill/>
        </p:spPr>
        <p:txBody>
          <a:bodyPr wrap="none" rtlCol="0">
            <a:spAutoFit/>
          </a:bodyPr>
          <a:lstStyle/>
          <a:p>
            <a:r>
              <a:rPr lang="zh-CN" altLang="en-US" sz="6600" dirty="0">
                <a:latin typeface="楷体" panose="02010609060101010101" pitchFamily="49" charset="-122"/>
                <a:ea typeface="楷体" panose="02010609060101010101" pitchFamily="49" charset="-122"/>
              </a:rPr>
              <a:t>用例和用例图</a:t>
            </a:r>
          </a:p>
        </p:txBody>
      </p:sp>
      <p:sp>
        <p:nvSpPr>
          <p:cNvPr id="2" name="文本框 1"/>
          <p:cNvSpPr txBox="1"/>
          <p:nvPr/>
        </p:nvSpPr>
        <p:spPr>
          <a:xfrm>
            <a:off x="2012634" y="1437640"/>
            <a:ext cx="2874010" cy="706755"/>
          </a:xfrm>
          <a:prstGeom prst="rect">
            <a:avLst/>
          </a:prstGeom>
          <a:noFill/>
        </p:spPr>
        <p:txBody>
          <a:bodyPr wrap="square" rtlCol="0">
            <a:spAutoFit/>
          </a:bodyPr>
          <a:lstStyle/>
          <a:p>
            <a:pPr algn="ctr"/>
            <a:r>
              <a:rPr lang="zh-CN" altLang="en-US" sz="4000" dirty="0">
                <a:solidFill>
                  <a:srgbClr val="264D6E"/>
                </a:solidFill>
                <a:latin typeface="方正魏碑简体" panose="03000509000000000000" charset="-122"/>
                <a:ea typeface="方正魏碑简体" panose="03000509000000000000" charset="-122"/>
              </a:rPr>
              <a:t>第壹章</a:t>
            </a:r>
          </a:p>
        </p:txBody>
      </p:sp>
    </p:spTree>
    <p:extLst>
      <p:ext uri="{BB962C8B-B14F-4D97-AF65-F5344CB8AC3E}">
        <p14:creationId xmlns:p14="http://schemas.microsoft.com/office/powerpoint/2010/main" val="374870788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1"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p:tgtEl>
                                          <p:spTgt spid="14"/>
                                        </p:tgtEl>
                                        <p:attrNameLst>
                                          <p:attrName>ppt_y</p:attrName>
                                        </p:attrNameLst>
                                      </p:cBhvr>
                                      <p:tavLst>
                                        <p:tav tm="0">
                                          <p:val>
                                            <p:strVal val="#ppt_y-#ppt_h*1.125000"/>
                                          </p:val>
                                        </p:tav>
                                        <p:tav tm="100000">
                                          <p:val>
                                            <p:strVal val="#ppt_y"/>
                                          </p:val>
                                        </p:tav>
                                      </p:tavLst>
                                    </p:anim>
                                    <p:animEffect transition="in" filter="wipe(down)">
                                      <p:cBhvr>
                                        <p:cTn id="14" dur="1000"/>
                                        <p:tgtEl>
                                          <p:spTgt spid="14"/>
                                        </p:tgtEl>
                                      </p:cBhvr>
                                    </p:animEffect>
                                  </p:childTnLst>
                                </p:cTn>
                              </p:par>
                            </p:childTnLst>
                          </p:cTn>
                        </p:par>
                        <p:par>
                          <p:cTn id="15" fill="hold">
                            <p:stCondLst>
                              <p:cond delay="2000"/>
                            </p:stCondLst>
                            <p:childTnLst>
                              <p:par>
                                <p:cTn id="16" presetID="12" presetClass="entr" presetSubtype="4"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p:tgtEl>
                                          <p:spTgt spid="2"/>
                                        </p:tgtEl>
                                        <p:attrNameLst>
                                          <p:attrName>ppt_y</p:attrName>
                                        </p:attrNameLst>
                                      </p:cBhvr>
                                      <p:tavLst>
                                        <p:tav tm="0">
                                          <p:val>
                                            <p:strVal val="#ppt_y+#ppt_h*1.125000"/>
                                          </p:val>
                                        </p:tav>
                                        <p:tav tm="100000">
                                          <p:val>
                                            <p:strVal val="#ppt_y"/>
                                          </p:val>
                                        </p:tav>
                                      </p:tavLst>
                                    </p:anim>
                                    <p:animEffect transition="in" filter="wipe(up)">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FD1A113-4EF4-46EE-A2A7-C90D42FE724C}"/>
              </a:ext>
            </a:extLst>
          </p:cNvPr>
          <p:cNvSpPr>
            <a:spLocks noGrp="1"/>
          </p:cNvSpPr>
          <p:nvPr>
            <p:ph type="ctrTitle"/>
          </p:nvPr>
        </p:nvSpPr>
        <p:spPr>
          <a:xfrm>
            <a:off x="911258" y="717546"/>
            <a:ext cx="9144000" cy="2387600"/>
          </a:xfrm>
        </p:spPr>
        <p:txBody>
          <a:bodyPr/>
          <a:lstStyle/>
          <a:p>
            <a:r>
              <a:rPr lang="zh-CN" altLang="en-US" dirty="0"/>
              <a:t>类图</a:t>
            </a:r>
          </a:p>
        </p:txBody>
      </p:sp>
      <p:sp>
        <p:nvSpPr>
          <p:cNvPr id="5" name="副标题 4">
            <a:extLst>
              <a:ext uri="{FF2B5EF4-FFF2-40B4-BE49-F238E27FC236}">
                <a16:creationId xmlns:a16="http://schemas.microsoft.com/office/drawing/2014/main" id="{4A8510BF-5FF2-4E86-B981-5C8E9365BC5D}"/>
              </a:ext>
            </a:extLst>
          </p:cNvPr>
          <p:cNvSpPr>
            <a:spLocks noGrp="1"/>
          </p:cNvSpPr>
          <p:nvPr>
            <p:ph type="subTitle" idx="1"/>
          </p:nvPr>
        </p:nvSpPr>
        <p:spPr/>
        <p:txBody>
          <a:bodyPr/>
          <a:lstStyle/>
          <a:p>
            <a:pPr algn="l"/>
            <a:r>
              <a:rPr lang="zh-CN" altLang="en-US" dirty="0"/>
              <a:t>类图是用来显示系统中的类、接口及它们之间的静态结构和关系的一种静态模型，它用于描述系统的结构。类图的建模贯穿系统的分析和设计阶段的始终，通常从用户能够理解的用例开始建模，最终到系统开发小组能够完全理解的类。</a:t>
            </a:r>
          </a:p>
        </p:txBody>
      </p:sp>
      <p:pic>
        <p:nvPicPr>
          <p:cNvPr id="6" name="图片 5" descr="树枝">
            <a:extLst>
              <a:ext uri="{FF2B5EF4-FFF2-40B4-BE49-F238E27FC236}">
                <a16:creationId xmlns:a16="http://schemas.microsoft.com/office/drawing/2014/main" id="{914DD474-4457-4170-A74B-0862D19CC06F}"/>
              </a:ext>
            </a:extLst>
          </p:cNvPr>
          <p:cNvPicPr>
            <a:picLocks noChangeAspect="1"/>
          </p:cNvPicPr>
          <p:nvPr/>
        </p:nvPicPr>
        <p:blipFill>
          <a:blip r:embed="rId2"/>
          <a:stretch>
            <a:fillRect/>
          </a:stretch>
        </p:blipFill>
        <p:spPr>
          <a:xfrm>
            <a:off x="1196624" y="221928"/>
            <a:ext cx="1880235" cy="991235"/>
          </a:xfrm>
          <a:prstGeom prst="ellipse">
            <a:avLst/>
          </a:prstGeom>
        </p:spPr>
      </p:pic>
    </p:spTree>
    <p:extLst>
      <p:ext uri="{BB962C8B-B14F-4D97-AF65-F5344CB8AC3E}">
        <p14:creationId xmlns:p14="http://schemas.microsoft.com/office/powerpoint/2010/main" val="2794600778"/>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5.1.1</a:t>
            </a:r>
            <a:r>
              <a:rPr lang="zh-CN" altLang="en-US" dirty="0"/>
              <a:t>类图概述</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400050" y="1825625"/>
            <a:ext cx="6162675" cy="4351338"/>
          </a:xfrm>
        </p:spPr>
        <p:txBody>
          <a:bodyPr/>
          <a:lstStyle/>
          <a:p>
            <a:r>
              <a:rPr lang="zh-CN" altLang="en-US" dirty="0"/>
              <a:t>类是对一组具有相同属性、操作、关系和语义的对象的抽象。主要包括名称部分</a:t>
            </a:r>
            <a:r>
              <a:rPr lang="en-US" altLang="zh-CN" dirty="0"/>
              <a:t>(Name)</a:t>
            </a:r>
            <a:r>
              <a:rPr lang="zh-CN" altLang="en-US" dirty="0"/>
              <a:t>、属性部分</a:t>
            </a:r>
            <a:r>
              <a:rPr lang="en-US" altLang="zh-CN" dirty="0"/>
              <a:t>(Attribute)</a:t>
            </a:r>
            <a:r>
              <a:rPr lang="zh-CN" altLang="en-US" dirty="0"/>
              <a:t>和操作部分</a:t>
            </a:r>
            <a:r>
              <a:rPr lang="en-US" altLang="zh-CN" dirty="0"/>
              <a:t>(Operation)</a:t>
            </a:r>
            <a:r>
              <a:rPr lang="zh-CN" altLang="en-US" dirty="0"/>
              <a:t>。在</a:t>
            </a:r>
            <a:r>
              <a:rPr lang="en-US" altLang="zh-CN" dirty="0"/>
              <a:t>UML</a:t>
            </a:r>
            <a:r>
              <a:rPr lang="zh-CN" altLang="en-US" dirty="0"/>
              <a:t>中类用一个矩形框表示，它包含三个区域，最上面是类名、中间是类的属性、最下面是类的方法，如图所示。</a:t>
            </a:r>
          </a:p>
        </p:txBody>
      </p:sp>
      <p:pic>
        <p:nvPicPr>
          <p:cNvPr id="6" name="图片 5">
            <a:extLst>
              <a:ext uri="{FF2B5EF4-FFF2-40B4-BE49-F238E27FC236}">
                <a16:creationId xmlns:a16="http://schemas.microsoft.com/office/drawing/2014/main" id="{52759CC0-CD93-4C5E-889C-FA531FDD30FB}"/>
              </a:ext>
            </a:extLst>
          </p:cNvPr>
          <p:cNvPicPr>
            <a:picLocks noChangeAspect="1"/>
          </p:cNvPicPr>
          <p:nvPr/>
        </p:nvPicPr>
        <p:blipFill>
          <a:blip r:embed="rId2"/>
          <a:stretch>
            <a:fillRect/>
          </a:stretch>
        </p:blipFill>
        <p:spPr>
          <a:xfrm>
            <a:off x="6657975" y="816135"/>
            <a:ext cx="4905627" cy="5289390"/>
          </a:xfrm>
          <a:prstGeom prst="rect">
            <a:avLst/>
          </a:prstGeom>
        </p:spPr>
      </p:pic>
    </p:spTree>
    <p:extLst>
      <p:ext uri="{BB962C8B-B14F-4D97-AF65-F5344CB8AC3E}">
        <p14:creationId xmlns:p14="http://schemas.microsoft.com/office/powerpoint/2010/main" val="1027459333"/>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5.1.1</a:t>
            </a:r>
            <a:r>
              <a:rPr lang="zh-CN" altLang="en-US" dirty="0"/>
              <a:t>类图概述</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361950" y="1690688"/>
            <a:ext cx="7629525" cy="4351338"/>
          </a:xfrm>
        </p:spPr>
        <p:txBody>
          <a:bodyPr/>
          <a:lstStyle/>
          <a:p>
            <a:r>
              <a:rPr lang="en-US" altLang="zh-CN" dirty="0"/>
              <a:t>1.</a:t>
            </a:r>
            <a:r>
              <a:rPr lang="zh-CN" altLang="en-US" dirty="0"/>
              <a:t>名称</a:t>
            </a:r>
          </a:p>
          <a:p>
            <a:r>
              <a:rPr lang="zh-CN" altLang="en-US" dirty="0"/>
              <a:t>每个类都必须有一个能和其他类进行区分的名称，类的名称部分是不能省略的，其他组成部分可以省略。名称</a:t>
            </a:r>
            <a:r>
              <a:rPr lang="en-US" altLang="zh-CN" dirty="0"/>
              <a:t>(Name)</a:t>
            </a:r>
            <a:r>
              <a:rPr lang="zh-CN" altLang="en-US" dirty="0"/>
              <a:t>是一个文本串，类的命名要求为由字符、数字、下划线组成的唯一的字符串即可。表示方法有以下两种。</a:t>
            </a:r>
          </a:p>
          <a:p>
            <a:pPr lvl="1"/>
            <a:r>
              <a:rPr lang="en-US" altLang="zh-CN" dirty="0"/>
              <a:t>(1)</a:t>
            </a:r>
            <a:r>
              <a:rPr lang="zh-CN" altLang="en-US" dirty="0"/>
              <a:t>简单名：如图中的“课程”</a:t>
            </a:r>
            <a:r>
              <a:rPr lang="en-US" altLang="zh-CN" dirty="0"/>
              <a:t>,</a:t>
            </a:r>
            <a:r>
              <a:rPr lang="zh-CN" altLang="en-US" dirty="0"/>
              <a:t>它只是一个单独的名称。</a:t>
            </a:r>
          </a:p>
          <a:p>
            <a:pPr lvl="1"/>
            <a:r>
              <a:rPr lang="en-US" altLang="zh-CN" dirty="0"/>
              <a:t>(2)</a:t>
            </a:r>
            <a:r>
              <a:rPr lang="zh-CN" altLang="en-US" dirty="0"/>
              <a:t>全名：也称为路径名，就是在类名前面加上包的名称</a:t>
            </a:r>
            <a:endParaRPr lang="en-US" altLang="zh-CN" dirty="0"/>
          </a:p>
          <a:p>
            <a:endParaRPr lang="zh-CN" altLang="en-US" dirty="0"/>
          </a:p>
        </p:txBody>
      </p:sp>
      <p:pic>
        <p:nvPicPr>
          <p:cNvPr id="4" name="图片 3">
            <a:extLst>
              <a:ext uri="{FF2B5EF4-FFF2-40B4-BE49-F238E27FC236}">
                <a16:creationId xmlns:a16="http://schemas.microsoft.com/office/drawing/2014/main" id="{1831B71D-253A-4A8E-8429-FB21920153E6}"/>
              </a:ext>
            </a:extLst>
          </p:cNvPr>
          <p:cNvPicPr>
            <a:picLocks noChangeAspect="1"/>
          </p:cNvPicPr>
          <p:nvPr/>
        </p:nvPicPr>
        <p:blipFill>
          <a:blip r:embed="rId2"/>
          <a:stretch>
            <a:fillRect/>
          </a:stretch>
        </p:blipFill>
        <p:spPr>
          <a:xfrm>
            <a:off x="8011733" y="1595438"/>
            <a:ext cx="3818317" cy="4117021"/>
          </a:xfrm>
          <a:prstGeom prst="rect">
            <a:avLst/>
          </a:prstGeom>
        </p:spPr>
      </p:pic>
    </p:spTree>
    <p:extLst>
      <p:ext uri="{BB962C8B-B14F-4D97-AF65-F5344CB8AC3E}">
        <p14:creationId xmlns:p14="http://schemas.microsoft.com/office/powerpoint/2010/main" val="290041683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5.1.1</a:t>
            </a:r>
            <a:r>
              <a:rPr lang="zh-CN" altLang="en-US" dirty="0"/>
              <a:t>类图概述</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200" y="1825625"/>
            <a:ext cx="10515600" cy="3462812"/>
          </a:xfrm>
          <a:ln>
            <a:solidFill>
              <a:schemeClr val="tx1"/>
            </a:solidFill>
          </a:ln>
        </p:spPr>
        <p:txBody>
          <a:bodyPr/>
          <a:lstStyle/>
          <a:p>
            <a:r>
              <a:rPr lang="en-US" altLang="zh-CN" dirty="0"/>
              <a:t>2.</a:t>
            </a:r>
            <a:r>
              <a:rPr lang="zh-CN" altLang="en-US" dirty="0"/>
              <a:t>属性</a:t>
            </a:r>
            <a:endParaRPr lang="en-US" altLang="zh-CN" dirty="0"/>
          </a:p>
          <a:p>
            <a:r>
              <a:rPr lang="zh-CN" altLang="en-US" dirty="0"/>
              <a:t>属性描述了类在软件系统中代表的事物（即对象）所具备的特性。类可以有任意数目的属性，也可以没有属性。类如果有属性，则每一个属性都必须有一个名字，另外还可以有其他的描述信息，如可见性、数据类型、默认值等。</a:t>
            </a:r>
            <a:endParaRPr lang="en-US" altLang="zh-CN" dirty="0"/>
          </a:p>
          <a:p>
            <a:r>
              <a:rPr lang="zh-CN" altLang="en-US" dirty="0"/>
              <a:t>在</a:t>
            </a:r>
            <a:r>
              <a:rPr lang="en-US" altLang="zh-CN" dirty="0"/>
              <a:t>UML</a:t>
            </a:r>
            <a:r>
              <a:rPr lang="zh-CN" altLang="en-US" dirty="0"/>
              <a:t>中，</a:t>
            </a:r>
            <a:r>
              <a:rPr lang="zh-CN" altLang="en-US" dirty="0">
                <a:solidFill>
                  <a:srgbClr val="FF0000"/>
                </a:solidFill>
              </a:rPr>
              <a:t>类属性</a:t>
            </a:r>
            <a:r>
              <a:rPr lang="zh-CN" altLang="en-US" dirty="0"/>
              <a:t>的语法为：</a:t>
            </a:r>
            <a:endParaRPr lang="en-US" altLang="zh-CN" dirty="0"/>
          </a:p>
          <a:p>
            <a:pPr marL="0" indent="0">
              <a:buNone/>
            </a:pPr>
            <a:r>
              <a:rPr lang="en-US" altLang="zh-CN" dirty="0"/>
              <a:t>	</a:t>
            </a:r>
            <a:r>
              <a:rPr lang="en-US" altLang="zh-CN" dirty="0">
                <a:highlight>
                  <a:srgbClr val="FFFF00"/>
                </a:highlight>
              </a:rPr>
              <a:t>[</a:t>
            </a:r>
            <a:r>
              <a:rPr lang="zh-CN" altLang="en-US" dirty="0">
                <a:highlight>
                  <a:srgbClr val="FFFF00"/>
                </a:highlight>
              </a:rPr>
              <a:t>可见性</a:t>
            </a:r>
            <a:r>
              <a:rPr lang="en-US" altLang="zh-CN" dirty="0">
                <a:highlight>
                  <a:srgbClr val="FFFF00"/>
                </a:highlight>
              </a:rPr>
              <a:t>]</a:t>
            </a:r>
            <a:r>
              <a:rPr lang="zh-CN" altLang="en-US" dirty="0">
                <a:highlight>
                  <a:srgbClr val="FFFF00"/>
                </a:highlight>
              </a:rPr>
              <a:t>属性名</a:t>
            </a:r>
            <a:r>
              <a:rPr lang="en-US" altLang="zh-CN" dirty="0">
                <a:highlight>
                  <a:srgbClr val="FFFF00"/>
                </a:highlight>
              </a:rPr>
              <a:t>[:</a:t>
            </a:r>
            <a:r>
              <a:rPr lang="zh-CN" altLang="en-US" dirty="0">
                <a:highlight>
                  <a:srgbClr val="FFFF00"/>
                </a:highlight>
              </a:rPr>
              <a:t>类型</a:t>
            </a:r>
            <a:r>
              <a:rPr lang="en-US" altLang="zh-CN" dirty="0">
                <a:highlight>
                  <a:srgbClr val="FFFF00"/>
                </a:highlight>
              </a:rPr>
              <a:t>][=</a:t>
            </a:r>
            <a:r>
              <a:rPr lang="zh-CN" altLang="en-US" dirty="0">
                <a:highlight>
                  <a:srgbClr val="FFFF00"/>
                </a:highlight>
              </a:rPr>
              <a:t>初始值</a:t>
            </a:r>
            <a:r>
              <a:rPr lang="en-US" altLang="zh-CN" dirty="0">
                <a:highlight>
                  <a:srgbClr val="FFFF00"/>
                </a:highlight>
              </a:rPr>
              <a:t>][</a:t>
            </a:r>
            <a:r>
              <a:rPr lang="zh-CN" altLang="en-US" dirty="0">
                <a:highlight>
                  <a:srgbClr val="FFFF00"/>
                </a:highlight>
              </a:rPr>
              <a:t>｛属性字符串｝</a:t>
            </a:r>
            <a:r>
              <a:rPr lang="en-US" altLang="zh-CN" dirty="0">
                <a:highlight>
                  <a:srgbClr val="FFFF00"/>
                </a:highlight>
              </a:rPr>
              <a:t>]</a:t>
            </a:r>
            <a:endParaRPr lang="zh-CN" altLang="en-US" dirty="0">
              <a:highlight>
                <a:srgbClr val="FFFF00"/>
              </a:highlight>
            </a:endParaRPr>
          </a:p>
        </p:txBody>
      </p:sp>
    </p:spTree>
    <p:extLst>
      <p:ext uri="{BB962C8B-B14F-4D97-AF65-F5344CB8AC3E}">
        <p14:creationId xmlns:p14="http://schemas.microsoft.com/office/powerpoint/2010/main" val="677745411"/>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5.1.1</a:t>
            </a:r>
            <a:r>
              <a:rPr lang="zh-CN" altLang="en-US" dirty="0"/>
              <a:t>类图概述</a:t>
            </a:r>
            <a:r>
              <a:rPr lang="en-US" altLang="zh-CN" dirty="0"/>
              <a:t>——</a:t>
            </a:r>
            <a:r>
              <a:rPr lang="zh-CN" altLang="en-US" dirty="0">
                <a:solidFill>
                  <a:srgbClr val="FF0000"/>
                </a:solidFill>
              </a:rPr>
              <a:t>类属性</a:t>
            </a:r>
            <a:r>
              <a:rPr lang="zh-CN" altLang="en-US" dirty="0"/>
              <a:t>的语法</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ln>
            <a:solidFill>
              <a:schemeClr val="tx1"/>
            </a:solidFill>
          </a:ln>
        </p:spPr>
        <p:txBody>
          <a:bodyPr>
            <a:normAutofit fontScale="62500" lnSpcReduction="20000"/>
          </a:bodyPr>
          <a:lstStyle/>
          <a:p>
            <a:pPr>
              <a:lnSpc>
                <a:spcPct val="120000"/>
              </a:lnSpc>
            </a:pPr>
            <a:r>
              <a:rPr lang="en-US" altLang="zh-CN" dirty="0"/>
              <a:t>(1)	</a:t>
            </a:r>
            <a:r>
              <a:rPr lang="zh-CN" altLang="en-US" b="1" dirty="0"/>
              <a:t>可见性</a:t>
            </a:r>
            <a:r>
              <a:rPr lang="zh-CN" altLang="en-US" dirty="0"/>
              <a:t>：类中属性的可见性主要包括公有</a:t>
            </a:r>
            <a:r>
              <a:rPr lang="en-US" altLang="zh-CN" dirty="0"/>
              <a:t>(Public).</a:t>
            </a:r>
            <a:r>
              <a:rPr lang="zh-CN" altLang="en-US" dirty="0"/>
              <a:t>私有</a:t>
            </a:r>
            <a:r>
              <a:rPr lang="en-US" altLang="zh-CN" dirty="0"/>
              <a:t>(Private)</a:t>
            </a:r>
            <a:r>
              <a:rPr lang="zh-CN" altLang="en-US" dirty="0"/>
              <a:t>和受保护</a:t>
            </a:r>
            <a:r>
              <a:rPr lang="en-US" altLang="zh-CN" dirty="0"/>
              <a:t>(Protected),</a:t>
            </a:r>
            <a:r>
              <a:rPr lang="zh-CN" altLang="en-US" dirty="0"/>
              <a:t>在</a:t>
            </a:r>
            <a:r>
              <a:rPr lang="en-US" altLang="zh-CN" dirty="0"/>
              <a:t>UML</a:t>
            </a:r>
            <a:r>
              <a:rPr lang="zh-CN" altLang="en-US" dirty="0"/>
              <a:t>中，用“</a:t>
            </a:r>
            <a:r>
              <a:rPr lang="en-US" altLang="zh-CN" dirty="0"/>
              <a:t>+</a:t>
            </a:r>
            <a:r>
              <a:rPr lang="zh-CN" altLang="en-US" dirty="0"/>
              <a:t>”表达公有类型，用“</a:t>
            </a:r>
            <a:r>
              <a:rPr lang="en-US" altLang="zh-CN" dirty="0"/>
              <a:t>-</a:t>
            </a:r>
            <a:r>
              <a:rPr lang="zh-CN" altLang="en-US" dirty="0"/>
              <a:t>”表达私有类型，而用“</a:t>
            </a:r>
            <a:r>
              <a:rPr lang="en-US" altLang="zh-CN" dirty="0"/>
              <a:t>#</a:t>
            </a:r>
            <a:r>
              <a:rPr lang="zh-CN" altLang="en-US" dirty="0"/>
              <a:t>”表达受保护类型。</a:t>
            </a:r>
            <a:r>
              <a:rPr lang="en-US" altLang="zh-CN" dirty="0"/>
              <a:t>UML</a:t>
            </a:r>
            <a:r>
              <a:rPr lang="zh-CN" altLang="en-US" dirty="0"/>
              <a:t>的类中不存在默认的可见性，如果没有显示任何一种符号，就表示没有定义该属性的可见性。</a:t>
            </a:r>
          </a:p>
          <a:p>
            <a:pPr>
              <a:lnSpc>
                <a:spcPct val="120000"/>
              </a:lnSpc>
            </a:pPr>
            <a:r>
              <a:rPr lang="en-US" altLang="zh-CN" dirty="0"/>
              <a:t>(2)	</a:t>
            </a:r>
            <a:r>
              <a:rPr lang="zh-CN" altLang="en-US" b="1" dirty="0"/>
              <a:t>属性名</a:t>
            </a:r>
            <a:r>
              <a:rPr lang="zh-CN" altLang="en-US" dirty="0"/>
              <a:t>：每个属性都必须有一个名字以区别于类中的其他属性，是类的一个特性。属性名由描述所属类的特性的名词或名词短语组成。按照</a:t>
            </a:r>
            <a:r>
              <a:rPr lang="en-US" altLang="zh-CN" dirty="0"/>
              <a:t>UML</a:t>
            </a:r>
            <a:r>
              <a:rPr lang="zh-CN" altLang="en-US" dirty="0"/>
              <a:t>的约定，单字属性名小写。如果属性名包含多个单词，这些单词要合并，且除了第一个单词外其余单词的首字母要大写。</a:t>
            </a:r>
            <a:endParaRPr lang="en-US" altLang="zh-CN" dirty="0"/>
          </a:p>
          <a:p>
            <a:pPr>
              <a:lnSpc>
                <a:spcPct val="120000"/>
              </a:lnSpc>
            </a:pPr>
            <a:r>
              <a:rPr lang="en-US" altLang="zh-CN" dirty="0"/>
              <a:t>(3)	</a:t>
            </a:r>
            <a:r>
              <a:rPr lang="zh-CN" altLang="en-US" b="1" dirty="0"/>
              <a:t>类型</a:t>
            </a:r>
            <a:r>
              <a:rPr lang="zh-CN" altLang="en-US" dirty="0"/>
              <a:t>：说明属性的数据类型。在类的图标里，可以指定每个属性值的类型。可能的类型包括字符串</a:t>
            </a:r>
            <a:r>
              <a:rPr lang="en-US" altLang="zh-CN" dirty="0"/>
              <a:t>(string)</a:t>
            </a:r>
            <a:r>
              <a:rPr lang="zh-CN" altLang="en-US" dirty="0"/>
              <a:t>、浮点型</a:t>
            </a:r>
            <a:r>
              <a:rPr lang="en-US" altLang="zh-CN" dirty="0"/>
              <a:t>(float)</a:t>
            </a:r>
            <a:r>
              <a:rPr lang="zh-CN" altLang="en-US" dirty="0"/>
              <a:t>、整型</a:t>
            </a:r>
            <a:r>
              <a:rPr lang="en-US" altLang="zh-CN" dirty="0"/>
              <a:t>(int)</a:t>
            </a:r>
            <a:r>
              <a:rPr lang="zh-CN" altLang="en-US" dirty="0"/>
              <a:t>和布尔型</a:t>
            </a:r>
            <a:r>
              <a:rPr lang="en-US" altLang="zh-CN" dirty="0"/>
              <a:t>(</a:t>
            </a:r>
            <a:r>
              <a:rPr lang="en-US" altLang="zh-CN" dirty="0" err="1"/>
              <a:t>boolean</a:t>
            </a:r>
            <a:r>
              <a:rPr lang="en-US" altLang="zh-CN" dirty="0"/>
              <a:t>)(</a:t>
            </a:r>
            <a:r>
              <a:rPr lang="zh-CN" altLang="en-US" dirty="0"/>
              <a:t>以及其他的枚举类型</a:t>
            </a:r>
            <a:r>
              <a:rPr lang="en-US" altLang="zh-CN" dirty="0"/>
              <a:t>)</a:t>
            </a:r>
            <a:r>
              <a:rPr lang="zh-CN" altLang="en-US" dirty="0"/>
              <a:t>。指明类型时，需要在属性值后面加上类型名，中间用冒号隔开。还可以为属性指定一个默认值。</a:t>
            </a:r>
          </a:p>
          <a:p>
            <a:pPr>
              <a:lnSpc>
                <a:spcPct val="120000"/>
              </a:lnSpc>
            </a:pPr>
            <a:r>
              <a:rPr lang="en-US" altLang="zh-CN" dirty="0"/>
              <a:t>(4)	</a:t>
            </a:r>
            <a:r>
              <a:rPr lang="zh-CN" altLang="en-US" b="1" dirty="0"/>
              <a:t>初始值</a:t>
            </a:r>
            <a:r>
              <a:rPr lang="zh-CN" altLang="en-US" dirty="0"/>
              <a:t>：为了保护系统的完整性，防止漏掉取值或被非法的值破坏系统的完整性，可以设定属性的初始值。</a:t>
            </a:r>
            <a:endParaRPr lang="en-US" altLang="zh-CN" dirty="0"/>
          </a:p>
          <a:p>
            <a:pPr>
              <a:lnSpc>
                <a:spcPct val="120000"/>
              </a:lnSpc>
            </a:pPr>
            <a:r>
              <a:rPr lang="en-US" altLang="zh-CN" dirty="0"/>
              <a:t>(5)	</a:t>
            </a:r>
            <a:r>
              <a:rPr lang="zh-CN" altLang="en-US" b="1" dirty="0"/>
              <a:t>属性字符串</a:t>
            </a:r>
            <a:r>
              <a:rPr lang="zh-CN" altLang="en-US" dirty="0"/>
              <a:t>：属性字符串用来指定关于属性的其他信息，例如某个属性应该是永久的。任何希望添加在属性定义字符串值但又没有合适地方可以加入的规则，都可以放在属性字符串里。</a:t>
            </a:r>
          </a:p>
          <a:p>
            <a:pPr>
              <a:lnSpc>
                <a:spcPct val="120000"/>
              </a:lnSpc>
            </a:pPr>
            <a:endParaRPr lang="zh-CN" altLang="en-US" dirty="0"/>
          </a:p>
        </p:txBody>
      </p:sp>
    </p:spTree>
    <p:extLst>
      <p:ext uri="{BB962C8B-B14F-4D97-AF65-F5344CB8AC3E}">
        <p14:creationId xmlns:p14="http://schemas.microsoft.com/office/powerpoint/2010/main" val="31609294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5.1.1</a:t>
            </a:r>
            <a:r>
              <a:rPr lang="zh-CN" altLang="en-US" dirty="0"/>
              <a:t>类图概述</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200" y="1825625"/>
            <a:ext cx="10515600" cy="3519373"/>
          </a:xfrm>
          <a:ln>
            <a:solidFill>
              <a:schemeClr val="tx1"/>
            </a:solidFill>
          </a:ln>
        </p:spPr>
        <p:txBody>
          <a:bodyPr/>
          <a:lstStyle/>
          <a:p>
            <a:r>
              <a:rPr lang="en-US" altLang="zh-CN" dirty="0"/>
              <a:t>3.</a:t>
            </a:r>
            <a:r>
              <a:rPr lang="zh-CN" altLang="en-US" dirty="0"/>
              <a:t>操作</a:t>
            </a:r>
            <a:endParaRPr lang="en-US" altLang="zh-CN" dirty="0"/>
          </a:p>
          <a:p>
            <a:r>
              <a:rPr lang="zh-CN" altLang="en-US" dirty="0"/>
              <a:t>操作是对类的对象所能做的事务的一个抽象。一个类可以有任意数量的操作或者根本没有操作。类如果有操作，则每一个操作也都有一个名字，其他可选的信息包括可见性、参数的名字、参数类型、参数默认值和操作的返回值的类型等。</a:t>
            </a:r>
          </a:p>
          <a:p>
            <a:r>
              <a:rPr lang="zh-CN" altLang="en-US" dirty="0"/>
              <a:t>在</a:t>
            </a:r>
            <a:r>
              <a:rPr lang="en-US" altLang="zh-CN" dirty="0"/>
              <a:t>UML</a:t>
            </a:r>
            <a:r>
              <a:rPr lang="zh-CN" altLang="en-US" dirty="0"/>
              <a:t>中，</a:t>
            </a:r>
            <a:r>
              <a:rPr lang="zh-CN" altLang="en-US" dirty="0">
                <a:solidFill>
                  <a:srgbClr val="FF0000"/>
                </a:solidFill>
              </a:rPr>
              <a:t>类操作</a:t>
            </a:r>
            <a:r>
              <a:rPr lang="zh-CN" altLang="en-US" dirty="0"/>
              <a:t>的语法为：</a:t>
            </a:r>
          </a:p>
          <a:p>
            <a:pPr marL="0" indent="0">
              <a:buNone/>
            </a:pPr>
            <a:r>
              <a:rPr lang="en-US" altLang="zh-CN" dirty="0"/>
              <a:t>	</a:t>
            </a:r>
            <a:r>
              <a:rPr lang="en-US" altLang="zh-CN" dirty="0">
                <a:highlight>
                  <a:srgbClr val="FFFF00"/>
                </a:highlight>
              </a:rPr>
              <a:t>[</a:t>
            </a:r>
            <a:r>
              <a:rPr lang="zh-CN" altLang="en-US" dirty="0">
                <a:highlight>
                  <a:srgbClr val="FFFF00"/>
                </a:highlight>
              </a:rPr>
              <a:t>可见性</a:t>
            </a:r>
            <a:r>
              <a:rPr lang="en-US" altLang="zh-CN" dirty="0">
                <a:highlight>
                  <a:srgbClr val="FFFF00"/>
                </a:highlight>
              </a:rPr>
              <a:t>]</a:t>
            </a:r>
            <a:r>
              <a:rPr lang="zh-CN" altLang="en-US" dirty="0">
                <a:highlight>
                  <a:srgbClr val="FFFF00"/>
                </a:highlight>
              </a:rPr>
              <a:t>操作名</a:t>
            </a:r>
            <a:r>
              <a:rPr lang="en-US" altLang="zh-CN" dirty="0">
                <a:highlight>
                  <a:srgbClr val="FFFF00"/>
                </a:highlight>
              </a:rPr>
              <a:t>[(</a:t>
            </a:r>
            <a:r>
              <a:rPr lang="zh-CN" altLang="en-US" dirty="0">
                <a:highlight>
                  <a:srgbClr val="FFFF00"/>
                </a:highlight>
              </a:rPr>
              <a:t>参数表</a:t>
            </a:r>
            <a:r>
              <a:rPr lang="en-US" altLang="zh-CN" dirty="0">
                <a:highlight>
                  <a:srgbClr val="FFFF00"/>
                </a:highlight>
              </a:rPr>
              <a:t>)][:</a:t>
            </a:r>
            <a:r>
              <a:rPr lang="zh-CN" altLang="en-US" dirty="0">
                <a:highlight>
                  <a:srgbClr val="FFFF00"/>
                </a:highlight>
              </a:rPr>
              <a:t>返回类型</a:t>
            </a:r>
            <a:r>
              <a:rPr lang="en-US" altLang="zh-CN" dirty="0">
                <a:highlight>
                  <a:srgbClr val="FFFF00"/>
                </a:highlight>
              </a:rPr>
              <a:t>][</a:t>
            </a:r>
            <a:r>
              <a:rPr lang="zh-CN" altLang="en-US" dirty="0">
                <a:highlight>
                  <a:srgbClr val="FFFF00"/>
                </a:highlight>
              </a:rPr>
              <a:t>｛属性字符串｝</a:t>
            </a:r>
            <a:r>
              <a:rPr lang="en-US" altLang="zh-CN" dirty="0">
                <a:highlight>
                  <a:srgbClr val="FFFF00"/>
                </a:highlight>
              </a:rPr>
              <a:t>]</a:t>
            </a:r>
          </a:p>
          <a:p>
            <a:endParaRPr lang="zh-CN" altLang="en-US" dirty="0"/>
          </a:p>
        </p:txBody>
      </p:sp>
    </p:spTree>
    <p:extLst>
      <p:ext uri="{BB962C8B-B14F-4D97-AF65-F5344CB8AC3E}">
        <p14:creationId xmlns:p14="http://schemas.microsoft.com/office/powerpoint/2010/main" val="334936182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5.1.1</a:t>
            </a:r>
            <a:r>
              <a:rPr lang="zh-CN" altLang="en-US" dirty="0"/>
              <a:t>类图概述</a:t>
            </a:r>
            <a:r>
              <a:rPr lang="en-US" altLang="zh-CN" dirty="0"/>
              <a:t>——</a:t>
            </a:r>
            <a:r>
              <a:rPr lang="zh-CN" altLang="en-US" dirty="0">
                <a:solidFill>
                  <a:srgbClr val="FF0000"/>
                </a:solidFill>
              </a:rPr>
              <a:t>类操作</a:t>
            </a:r>
            <a:r>
              <a:rPr lang="zh-CN" altLang="en-US" dirty="0"/>
              <a:t>的语法</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199" y="1825626"/>
            <a:ext cx="10944225" cy="4169822"/>
          </a:xfrm>
          <a:ln>
            <a:solidFill>
              <a:schemeClr val="tx1"/>
            </a:solidFill>
          </a:ln>
        </p:spPr>
        <p:txBody>
          <a:bodyPr>
            <a:normAutofit fontScale="62500" lnSpcReduction="20000"/>
          </a:bodyPr>
          <a:lstStyle/>
          <a:p>
            <a:pPr>
              <a:lnSpc>
                <a:spcPct val="120000"/>
              </a:lnSpc>
            </a:pPr>
            <a:r>
              <a:rPr lang="en-US" altLang="zh-CN" dirty="0"/>
              <a:t>(1)	</a:t>
            </a:r>
            <a:r>
              <a:rPr lang="zh-CN" altLang="en-US" b="1" dirty="0"/>
              <a:t>可见性</a:t>
            </a:r>
            <a:r>
              <a:rPr lang="zh-CN" altLang="en-US" dirty="0"/>
              <a:t>：类中操作的可见性主要包括公有</a:t>
            </a:r>
            <a:r>
              <a:rPr lang="en-US" altLang="zh-CN" dirty="0"/>
              <a:t>(Public),</a:t>
            </a:r>
            <a:r>
              <a:rPr lang="zh-CN" altLang="en-US" dirty="0"/>
              <a:t>私有</a:t>
            </a:r>
            <a:r>
              <a:rPr lang="en-US" altLang="zh-CN" dirty="0"/>
              <a:t>(Private),</a:t>
            </a:r>
            <a:r>
              <a:rPr lang="zh-CN" altLang="en-US" dirty="0"/>
              <a:t>受保护</a:t>
            </a:r>
            <a:r>
              <a:rPr lang="en-US" altLang="zh-CN" dirty="0"/>
              <a:t>(Protected)</a:t>
            </a:r>
            <a:r>
              <a:rPr lang="zh-CN" altLang="en-US" dirty="0"/>
              <a:t>和包内公有</a:t>
            </a:r>
            <a:r>
              <a:rPr lang="en-US" altLang="zh-CN" dirty="0"/>
              <a:t>(Package)0</a:t>
            </a:r>
            <a:r>
              <a:rPr lang="zh-CN" altLang="en-US" dirty="0"/>
              <a:t>在</a:t>
            </a:r>
            <a:r>
              <a:rPr lang="en-US" altLang="zh-CN" dirty="0"/>
              <a:t>UML</a:t>
            </a:r>
            <a:r>
              <a:rPr lang="zh-CN" altLang="en-US" dirty="0"/>
              <a:t>中，公有类型用“</a:t>
            </a:r>
            <a:r>
              <a:rPr lang="en-US" altLang="zh-CN" dirty="0"/>
              <a:t>+”</a:t>
            </a:r>
            <a:r>
              <a:rPr lang="zh-CN" altLang="en-US" dirty="0"/>
              <a:t>表示，私有类型用“一”表示，受保护类型则用表示，而包内公有类型用“</a:t>
            </a:r>
            <a:r>
              <a:rPr lang="en-US" altLang="zh-CN" dirty="0"/>
              <a:t>〜”</a:t>
            </a:r>
            <a:r>
              <a:rPr lang="zh-CN" altLang="en-US" dirty="0"/>
              <a:t>表示。 </a:t>
            </a:r>
          </a:p>
          <a:p>
            <a:pPr>
              <a:lnSpc>
                <a:spcPct val="120000"/>
              </a:lnSpc>
            </a:pPr>
            <a:r>
              <a:rPr lang="en-US" altLang="zh-CN" dirty="0"/>
              <a:t>(2)	</a:t>
            </a:r>
            <a:r>
              <a:rPr lang="zh-CN" altLang="en-US" b="1" dirty="0"/>
              <a:t>操作名</a:t>
            </a:r>
            <a:r>
              <a:rPr lang="zh-CN" altLang="en-US" dirty="0"/>
              <a:t>：用来描述所属类的行为的动词或动词短语。</a:t>
            </a:r>
          </a:p>
          <a:p>
            <a:pPr>
              <a:lnSpc>
                <a:spcPct val="120000"/>
              </a:lnSpc>
            </a:pPr>
            <a:r>
              <a:rPr lang="en-US" altLang="zh-CN" dirty="0"/>
              <a:t>(3)	</a:t>
            </a:r>
            <a:r>
              <a:rPr lang="zh-CN" altLang="en-US" b="1" dirty="0"/>
              <a:t>参数表</a:t>
            </a:r>
            <a:r>
              <a:rPr lang="zh-CN" altLang="en-US" dirty="0"/>
              <a:t>：一些按顺序排列的属性定义了操作的输入。是可选的，即操作不一定必须有参数才行。参数的定义方式：“名称：类型气若存在多个参数，将各个参数用逗号隔开。参数可以具有默认值。</a:t>
            </a:r>
          </a:p>
          <a:p>
            <a:pPr>
              <a:lnSpc>
                <a:spcPct val="120000"/>
              </a:lnSpc>
            </a:pPr>
            <a:r>
              <a:rPr lang="en-US" altLang="zh-CN" dirty="0"/>
              <a:t>(4)	</a:t>
            </a:r>
            <a:r>
              <a:rPr lang="zh-CN" altLang="en-US" b="1" dirty="0"/>
              <a:t>返回类型</a:t>
            </a:r>
            <a:r>
              <a:rPr lang="zh-CN" altLang="en-US" dirty="0"/>
              <a:t>：是可选的，即操作不一定必须有返回类型。绝大部分编程语言只支持一个返回值。具体的编程语言一般要加一个关键字</a:t>
            </a:r>
            <a:r>
              <a:rPr lang="en-US" altLang="zh-CN" dirty="0"/>
              <a:t>void</a:t>
            </a:r>
            <a:r>
              <a:rPr lang="zh-CN" altLang="en-US" dirty="0"/>
              <a:t>来表示无返回值。</a:t>
            </a:r>
          </a:p>
          <a:p>
            <a:pPr>
              <a:lnSpc>
                <a:spcPct val="120000"/>
              </a:lnSpc>
            </a:pPr>
            <a:r>
              <a:rPr lang="en-US" altLang="zh-CN" dirty="0"/>
              <a:t>(5)	</a:t>
            </a:r>
            <a:r>
              <a:rPr lang="zh-CN" altLang="en-US" b="1" dirty="0"/>
              <a:t>属性字符串</a:t>
            </a:r>
            <a:r>
              <a:rPr lang="zh-CN" altLang="en-US" dirty="0"/>
              <a:t>：在操作的定义中加入一些除了预定义元素之外的信息。</a:t>
            </a:r>
          </a:p>
          <a:p>
            <a:pPr>
              <a:lnSpc>
                <a:spcPct val="120000"/>
              </a:lnSpc>
            </a:pPr>
            <a:r>
              <a:rPr lang="zh-CN" altLang="en-US" dirty="0"/>
              <a:t>像前面给类的属性指定附加信息一样，也可以给操作指定附加信息。在操作名后面的括号中可以说明操作所需要的参数和参数的类型。有一种操作叫</a:t>
            </a:r>
            <a:r>
              <a:rPr lang="zh-CN" altLang="en-US" dirty="0">
                <a:solidFill>
                  <a:srgbClr val="FF0000"/>
                </a:solidFill>
              </a:rPr>
              <a:t>函数</a:t>
            </a:r>
            <a:r>
              <a:rPr lang="en-US" altLang="zh-CN" dirty="0"/>
              <a:t>(Function),</a:t>
            </a:r>
            <a:r>
              <a:rPr lang="zh-CN" altLang="en-US" dirty="0"/>
              <a:t>它在完成操作后要返回一个返回值。可以指明函数的返回值及返回值的类型。</a:t>
            </a:r>
          </a:p>
          <a:p>
            <a:pPr>
              <a:lnSpc>
                <a:spcPct val="120000"/>
              </a:lnSpc>
            </a:pPr>
            <a:endParaRPr lang="zh-CN" altLang="en-US" dirty="0"/>
          </a:p>
        </p:txBody>
      </p:sp>
    </p:spTree>
    <p:extLst>
      <p:ext uri="{BB962C8B-B14F-4D97-AF65-F5344CB8AC3E}">
        <p14:creationId xmlns:p14="http://schemas.microsoft.com/office/powerpoint/2010/main" val="284930166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5.1.1</a:t>
            </a:r>
            <a:r>
              <a:rPr lang="zh-CN" altLang="en-US" dirty="0"/>
              <a:t>类图概述</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txBody>
          <a:bodyPr>
            <a:normAutofit/>
          </a:bodyPr>
          <a:lstStyle/>
          <a:p>
            <a:r>
              <a:rPr lang="en-US" altLang="zh-CN" dirty="0"/>
              <a:t>4.	</a:t>
            </a:r>
            <a:r>
              <a:rPr lang="zh-CN" altLang="en-US" dirty="0"/>
              <a:t>职责</a:t>
            </a:r>
          </a:p>
          <a:p>
            <a:r>
              <a:rPr lang="zh-CN" altLang="en-US" dirty="0"/>
              <a:t>在操作列表框下面的区域，可以用来说明类的职责。职责位于操作部分下面的区域，可以用来说明类要做什么或说明另一个类的信息。类的职责可以是一个短语或一个句子。在</a:t>
            </a:r>
            <a:r>
              <a:rPr lang="en-US" altLang="zh-CN" dirty="0"/>
              <a:t>UML</a:t>
            </a:r>
            <a:r>
              <a:rPr lang="zh-CN" altLang="en-US" dirty="0"/>
              <a:t>中，把职责列在类图底部的分隔栏中。</a:t>
            </a:r>
            <a:endParaRPr lang="en-US" altLang="zh-CN" dirty="0"/>
          </a:p>
          <a:p>
            <a:r>
              <a:rPr lang="en-US" altLang="zh-CN" dirty="0"/>
              <a:t>5.	</a:t>
            </a:r>
            <a:r>
              <a:rPr lang="zh-CN" altLang="en-US" dirty="0"/>
              <a:t>约束</a:t>
            </a:r>
          </a:p>
          <a:p>
            <a:r>
              <a:rPr lang="zh-CN" altLang="en-US" dirty="0"/>
              <a:t>说明类的职责是消除二义性的一种非形式化的方法，形式化的方法是使用约束。约束指定了该类所要满足的一个或多个规则。在</a:t>
            </a:r>
            <a:r>
              <a:rPr lang="en-US" altLang="zh-CN" dirty="0"/>
              <a:t>UML</a:t>
            </a:r>
            <a:r>
              <a:rPr lang="zh-CN" altLang="en-US" dirty="0"/>
              <a:t>中，约束是用</a:t>
            </a:r>
            <a:r>
              <a:rPr lang="en-US" altLang="zh-CN" dirty="0"/>
              <a:t>{}</a:t>
            </a:r>
            <a:r>
              <a:rPr lang="zh-CN" altLang="en-US" dirty="0"/>
              <a:t>的格式写在类的边上，指定个别属性的取值范围。括号中的文本指定了该类所要满足的一个或者多个规则。</a:t>
            </a:r>
          </a:p>
          <a:p>
            <a:endParaRPr lang="zh-CN" altLang="en-US" dirty="0"/>
          </a:p>
        </p:txBody>
      </p:sp>
    </p:spTree>
    <p:extLst>
      <p:ext uri="{BB962C8B-B14F-4D97-AF65-F5344CB8AC3E}">
        <p14:creationId xmlns:p14="http://schemas.microsoft.com/office/powerpoint/2010/main" val="1113512208"/>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5.1.2</a:t>
            </a:r>
            <a:r>
              <a:rPr lang="zh-CN" altLang="en-US" dirty="0"/>
              <a:t>对象图概述</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txBody>
          <a:bodyPr>
            <a:normAutofit fontScale="92500" lnSpcReduction="10000"/>
          </a:bodyPr>
          <a:lstStyle/>
          <a:p>
            <a:pPr marL="0" indent="0">
              <a:buNone/>
            </a:pPr>
            <a:r>
              <a:rPr lang="en-US" altLang="zh-CN" dirty="0"/>
              <a:t>1.	</a:t>
            </a:r>
            <a:r>
              <a:rPr lang="zh-CN" altLang="en-US" b="1" dirty="0"/>
              <a:t>什么是对象</a:t>
            </a:r>
          </a:p>
          <a:p>
            <a:r>
              <a:rPr lang="zh-CN" altLang="en-US" dirty="0"/>
              <a:t>对象指的是一个单独的、可确认的物体、单元或实体，它可以是具体的也可以是抽象的，在问题领域里有确切定义的角色。换句话说，对象是边界非常清楚的任何事物。</a:t>
            </a:r>
            <a:endParaRPr lang="en-US" altLang="zh-CN" dirty="0"/>
          </a:p>
          <a:p>
            <a:r>
              <a:rPr lang="zh-CN" altLang="en-US" dirty="0"/>
              <a:t>一个对象通常包含以下几部分。</a:t>
            </a:r>
          </a:p>
          <a:p>
            <a:pPr lvl="1"/>
            <a:r>
              <a:rPr lang="zh-CN" altLang="en-US" dirty="0">
                <a:solidFill>
                  <a:srgbClr val="FF0000"/>
                </a:solidFill>
              </a:rPr>
              <a:t>标识</a:t>
            </a:r>
            <a:r>
              <a:rPr lang="zh-CN" altLang="en-US" dirty="0"/>
              <a:t>（名字）：为了将一个对象与其他的对象区分开，通常会给对象起一个“标识”，也就是“对象名”。</a:t>
            </a:r>
          </a:p>
          <a:p>
            <a:pPr lvl="1"/>
            <a:r>
              <a:rPr lang="zh-CN" altLang="en-US" dirty="0">
                <a:solidFill>
                  <a:srgbClr val="FF0000"/>
                </a:solidFill>
              </a:rPr>
              <a:t>状态</a:t>
            </a:r>
            <a:r>
              <a:rPr lang="zh-CN" altLang="en-US" dirty="0"/>
              <a:t>（属性）：对象的状态包括对象的所有属性（通常是静态的）和这些属性的当前值（通常是动态的）。</a:t>
            </a:r>
          </a:p>
          <a:p>
            <a:pPr lvl="1"/>
            <a:r>
              <a:rPr lang="zh-CN" altLang="en-US" dirty="0">
                <a:solidFill>
                  <a:srgbClr val="FF0000"/>
                </a:solidFill>
              </a:rPr>
              <a:t>行为</a:t>
            </a:r>
            <a:r>
              <a:rPr lang="zh-CN" altLang="en-US" dirty="0"/>
              <a:t>（方法，事件）：没有一个对象是孤立存在的，对象可以被操作，也可以操作别的对象。而行为就是一个对象根据它的状态改变和消息传送所釆取的行动和所做出的反应。</a:t>
            </a:r>
          </a:p>
          <a:p>
            <a:endParaRPr lang="zh-CN" altLang="en-US" dirty="0"/>
          </a:p>
        </p:txBody>
      </p:sp>
    </p:spTree>
    <p:extLst>
      <p:ext uri="{BB962C8B-B14F-4D97-AF65-F5344CB8AC3E}">
        <p14:creationId xmlns:p14="http://schemas.microsoft.com/office/powerpoint/2010/main" val="210713344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5.1.2</a:t>
            </a:r>
            <a:r>
              <a:rPr lang="zh-CN" altLang="en-US" dirty="0"/>
              <a:t>对象图概述</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txBody>
          <a:bodyPr/>
          <a:lstStyle/>
          <a:p>
            <a:r>
              <a:rPr lang="zh-CN" altLang="en-US" dirty="0"/>
              <a:t>类与对象的</a:t>
            </a:r>
            <a:r>
              <a:rPr lang="zh-CN" altLang="en-US" b="1" dirty="0"/>
              <a:t>区别</a:t>
            </a:r>
            <a:r>
              <a:rPr lang="zh-CN" altLang="en-US" dirty="0"/>
              <a:t>：</a:t>
            </a:r>
            <a:endParaRPr lang="en-US" altLang="zh-CN" dirty="0"/>
          </a:p>
          <a:p>
            <a:pPr lvl="1"/>
            <a:r>
              <a:rPr lang="zh-CN" altLang="en-US" dirty="0"/>
              <a:t>（</a:t>
            </a:r>
            <a:r>
              <a:rPr lang="en-US" altLang="zh-CN" dirty="0"/>
              <a:t>1</a:t>
            </a:r>
            <a:r>
              <a:rPr lang="zh-CN" altLang="en-US" dirty="0"/>
              <a:t>）</a:t>
            </a:r>
            <a:r>
              <a:rPr lang="en-US" altLang="zh-CN" dirty="0"/>
              <a:t>	</a:t>
            </a:r>
            <a:r>
              <a:rPr lang="zh-CN" altLang="en-US" dirty="0"/>
              <a:t>对象是一个存在于时间和空间中的具体实体，而类仅代表一个抽象，抽象出对象的“本质”。</a:t>
            </a:r>
            <a:endParaRPr lang="en-US" altLang="zh-CN" dirty="0"/>
          </a:p>
          <a:p>
            <a:pPr lvl="1"/>
            <a:r>
              <a:rPr lang="zh-CN" altLang="en-US" dirty="0"/>
              <a:t>（</a:t>
            </a:r>
            <a:r>
              <a:rPr lang="en-US" altLang="zh-CN" dirty="0"/>
              <a:t>2</a:t>
            </a:r>
            <a:r>
              <a:rPr lang="zh-CN" altLang="en-US" dirty="0"/>
              <a:t>）	类是共享一个公用结构和一个公共行为对象集合。</a:t>
            </a:r>
          </a:p>
          <a:p>
            <a:pPr lvl="1"/>
            <a:r>
              <a:rPr lang="zh-CN" altLang="en-US" dirty="0"/>
              <a:t>（</a:t>
            </a:r>
            <a:r>
              <a:rPr lang="en-US" altLang="zh-CN" dirty="0"/>
              <a:t>3</a:t>
            </a:r>
            <a:r>
              <a:rPr lang="zh-CN" altLang="en-US" dirty="0"/>
              <a:t>）	类是</a:t>
            </a:r>
            <a:r>
              <a:rPr lang="zh-CN" altLang="en-US" b="1" dirty="0"/>
              <a:t>静态</a:t>
            </a:r>
            <a:r>
              <a:rPr lang="zh-CN" altLang="en-US" dirty="0"/>
              <a:t>的，对象是</a:t>
            </a:r>
            <a:r>
              <a:rPr lang="zh-CN" altLang="en-US" b="1" dirty="0"/>
              <a:t>动态</a:t>
            </a:r>
            <a:r>
              <a:rPr lang="zh-CN" altLang="en-US" dirty="0"/>
              <a:t>的；</a:t>
            </a:r>
            <a:endParaRPr lang="en-US" altLang="zh-CN" dirty="0"/>
          </a:p>
          <a:p>
            <a:pPr marL="457200" lvl="1" indent="0">
              <a:buNone/>
            </a:pPr>
            <a:r>
              <a:rPr lang="en-US" altLang="zh-CN" dirty="0"/>
              <a:t>               </a:t>
            </a:r>
            <a:r>
              <a:rPr lang="zh-CN" altLang="en-US" dirty="0"/>
              <a:t>类是</a:t>
            </a:r>
            <a:r>
              <a:rPr lang="zh-CN" altLang="en-US" b="1" dirty="0"/>
              <a:t>一般化</a:t>
            </a:r>
            <a:r>
              <a:rPr lang="zh-CN" altLang="en-US" dirty="0"/>
              <a:t>，对象是</a:t>
            </a:r>
            <a:r>
              <a:rPr lang="zh-CN" altLang="en-US" b="1" dirty="0"/>
              <a:t>个性化</a:t>
            </a:r>
            <a:r>
              <a:rPr lang="zh-CN" altLang="en-US" dirty="0"/>
              <a:t>；</a:t>
            </a:r>
            <a:endParaRPr lang="en-US" altLang="zh-CN" dirty="0"/>
          </a:p>
          <a:p>
            <a:pPr marL="457200" lvl="1" indent="0">
              <a:buNone/>
            </a:pPr>
            <a:r>
              <a:rPr lang="en-US" altLang="zh-CN" dirty="0"/>
              <a:t>		</a:t>
            </a:r>
            <a:r>
              <a:rPr lang="zh-CN" altLang="en-US" dirty="0"/>
              <a:t>类是</a:t>
            </a:r>
            <a:r>
              <a:rPr lang="zh-CN" altLang="en-US" b="1" dirty="0"/>
              <a:t>定义</a:t>
            </a:r>
            <a:r>
              <a:rPr lang="zh-CN" altLang="en-US" dirty="0"/>
              <a:t>，对象是</a:t>
            </a:r>
            <a:r>
              <a:rPr lang="zh-CN" altLang="en-US" b="1" dirty="0"/>
              <a:t>实例</a:t>
            </a:r>
            <a:r>
              <a:rPr lang="zh-CN" altLang="en-US" dirty="0"/>
              <a:t>；</a:t>
            </a:r>
            <a:endParaRPr lang="en-US" altLang="zh-CN" dirty="0"/>
          </a:p>
          <a:p>
            <a:pPr marL="457200" lvl="1" indent="0">
              <a:buNone/>
            </a:pPr>
            <a:r>
              <a:rPr lang="en-US" altLang="zh-CN" dirty="0"/>
              <a:t>		</a:t>
            </a:r>
            <a:r>
              <a:rPr lang="zh-CN" altLang="en-US" dirty="0"/>
              <a:t>类是</a:t>
            </a:r>
            <a:r>
              <a:rPr lang="zh-CN" altLang="en-US" b="1" dirty="0"/>
              <a:t>抽象</a:t>
            </a:r>
            <a:r>
              <a:rPr lang="zh-CN" altLang="en-US" dirty="0"/>
              <a:t>、对象是</a:t>
            </a:r>
            <a:r>
              <a:rPr lang="zh-CN" altLang="en-US" b="1" dirty="0"/>
              <a:t>具体</a:t>
            </a:r>
            <a:r>
              <a:rPr lang="zh-CN" altLang="en-US" dirty="0"/>
              <a:t>。</a:t>
            </a:r>
          </a:p>
          <a:p>
            <a:pPr lvl="1"/>
            <a:endParaRPr lang="zh-CN" altLang="en-US" dirty="0"/>
          </a:p>
        </p:txBody>
      </p:sp>
      <p:pic>
        <p:nvPicPr>
          <p:cNvPr id="4" name="图片 3" descr="树枝">
            <a:extLst>
              <a:ext uri="{FF2B5EF4-FFF2-40B4-BE49-F238E27FC236}">
                <a16:creationId xmlns:a16="http://schemas.microsoft.com/office/drawing/2014/main" id="{1ABCC59E-BEB3-4C50-B5B4-731BFC303B31}"/>
              </a:ext>
            </a:extLst>
          </p:cNvPr>
          <p:cNvPicPr>
            <a:picLocks noChangeAspect="1"/>
          </p:cNvPicPr>
          <p:nvPr/>
        </p:nvPicPr>
        <p:blipFill>
          <a:blip r:embed="rId2"/>
          <a:stretch>
            <a:fillRect/>
          </a:stretch>
        </p:blipFill>
        <p:spPr>
          <a:xfrm>
            <a:off x="5155882" y="365125"/>
            <a:ext cx="1880235" cy="991235"/>
          </a:xfrm>
          <a:prstGeom prst="ellipse">
            <a:avLst/>
          </a:prstGeom>
        </p:spPr>
      </p:pic>
    </p:spTree>
    <p:extLst>
      <p:ext uri="{BB962C8B-B14F-4D97-AF65-F5344CB8AC3E}">
        <p14:creationId xmlns:p14="http://schemas.microsoft.com/office/powerpoint/2010/main" val="65414701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91A31-049A-4569-B707-AFA14F28A383}"/>
              </a:ext>
            </a:extLst>
          </p:cNvPr>
          <p:cNvSpPr>
            <a:spLocks noGrp="1"/>
          </p:cNvSpPr>
          <p:nvPr>
            <p:ph type="title"/>
          </p:nvPr>
        </p:nvSpPr>
        <p:spPr/>
        <p:txBody>
          <a:bodyPr/>
          <a:lstStyle/>
          <a:p>
            <a:r>
              <a:rPr lang="zh-CN" altLang="en-US" dirty="0"/>
              <a:t>用例的概念</a:t>
            </a:r>
          </a:p>
        </p:txBody>
      </p:sp>
      <p:sp>
        <p:nvSpPr>
          <p:cNvPr id="3" name="内容占位符 2">
            <a:extLst>
              <a:ext uri="{FF2B5EF4-FFF2-40B4-BE49-F238E27FC236}">
                <a16:creationId xmlns:a16="http://schemas.microsoft.com/office/drawing/2014/main" id="{60BC27CA-7475-4590-BCE5-FE556589D22D}"/>
              </a:ext>
            </a:extLst>
          </p:cNvPr>
          <p:cNvSpPr>
            <a:spLocks noGrp="1"/>
          </p:cNvSpPr>
          <p:nvPr>
            <p:ph idx="1"/>
          </p:nvPr>
        </p:nvSpPr>
        <p:spPr/>
        <p:style>
          <a:lnRef idx="1">
            <a:schemeClr val="accent3"/>
          </a:lnRef>
          <a:fillRef idx="2">
            <a:schemeClr val="accent3"/>
          </a:fillRef>
          <a:effectRef idx="1">
            <a:schemeClr val="accent3"/>
          </a:effectRef>
          <a:fontRef idx="minor">
            <a:schemeClr val="dk1"/>
          </a:fontRef>
        </p:style>
        <p:txBody>
          <a:bodyPr>
            <a:normAutofit/>
          </a:bodyPr>
          <a:lstStyle/>
          <a:p>
            <a:r>
              <a:rPr lang="zh-CN" altLang="en-US" dirty="0">
                <a:latin typeface="等线" panose="02010600030101010101" pitchFamily="2" charset="-122"/>
                <a:ea typeface="等线" panose="02010600030101010101" pitchFamily="2" charset="-122"/>
              </a:rPr>
              <a:t>用例模型的基本组成部分有</a:t>
            </a:r>
            <a:r>
              <a:rPr lang="zh-CN" altLang="en-US" dirty="0">
                <a:solidFill>
                  <a:srgbClr val="FF0000"/>
                </a:solidFill>
                <a:latin typeface="等线" panose="02010600030101010101" pitchFamily="2" charset="-122"/>
                <a:ea typeface="等线" panose="02010600030101010101" pitchFamily="2" charset="-122"/>
              </a:rPr>
              <a:t>用例、角色（或参与者）和系统</a:t>
            </a:r>
            <a:r>
              <a:rPr lang="zh-CN" altLang="en-US" dirty="0">
                <a:latin typeface="等线" panose="02010600030101010101" pitchFamily="2" charset="-122"/>
                <a:ea typeface="等线" panose="02010600030101010101" pitchFamily="2" charset="-122"/>
              </a:rPr>
              <a:t>。</a:t>
            </a:r>
            <a:endParaRPr lang="en-US" altLang="zh-CN" dirty="0">
              <a:latin typeface="等线" panose="02010600030101010101" pitchFamily="2" charset="-122"/>
              <a:ea typeface="等线" panose="02010600030101010101" pitchFamily="2" charset="-122"/>
            </a:endParaRPr>
          </a:p>
          <a:p>
            <a:r>
              <a:rPr lang="zh-CN" altLang="en-US" dirty="0">
                <a:latin typeface="等线" panose="02010600030101010101" pitchFamily="2" charset="-122"/>
                <a:ea typeface="等线" panose="02010600030101010101" pitchFamily="2" charset="-122"/>
              </a:rPr>
              <a:t>用例用于描述系统的功能，也就是从用户的角度来说，系统具体应包含哪些功能，帮助分析人员理解系统的行为，它是对系统功能的</a:t>
            </a:r>
            <a:r>
              <a:rPr lang="zh-CN" altLang="en-US" dirty="0">
                <a:solidFill>
                  <a:srgbClr val="FF0000"/>
                </a:solidFill>
                <a:latin typeface="等线" panose="02010600030101010101" pitchFamily="2" charset="-122"/>
                <a:ea typeface="等线" panose="02010600030101010101" pitchFamily="2" charset="-122"/>
              </a:rPr>
              <a:t>宏观的、整体的描述</a:t>
            </a:r>
            <a:r>
              <a:rPr lang="zh-CN" altLang="en-US" dirty="0">
                <a:latin typeface="等线" panose="02010600030101010101" pitchFamily="2" charset="-122"/>
                <a:ea typeface="等线" panose="02010600030101010101" pitchFamily="2" charset="-122"/>
              </a:rPr>
              <a:t>，</a:t>
            </a:r>
            <a:r>
              <a:rPr lang="zh-CN" altLang="en-US" u="sng" dirty="0">
                <a:latin typeface="等线" panose="02010600030101010101" pitchFamily="2" charset="-122"/>
                <a:ea typeface="等线" panose="02010600030101010101" pitchFamily="2" charset="-122"/>
              </a:rPr>
              <a:t>一个完整的系统通常包含许多用例，每个用例具体说明应完成的功能</a:t>
            </a:r>
            <a:r>
              <a:rPr lang="zh-CN" altLang="en-US" dirty="0">
                <a:latin typeface="等线" panose="02010600030101010101" pitchFamily="2" charset="-122"/>
                <a:ea typeface="等线" panose="02010600030101010101" pitchFamily="2" charset="-122"/>
              </a:rPr>
              <a:t>；</a:t>
            </a:r>
            <a:endParaRPr lang="en-US" altLang="zh-CN" dirty="0">
              <a:latin typeface="等线" panose="02010600030101010101" pitchFamily="2" charset="-122"/>
              <a:ea typeface="等线" panose="02010600030101010101" pitchFamily="2" charset="-122"/>
            </a:endParaRPr>
          </a:p>
          <a:p>
            <a:r>
              <a:rPr lang="zh-CN" altLang="en-US" dirty="0">
                <a:latin typeface="等线" panose="02010600030101010101" pitchFamily="2" charset="-122"/>
                <a:ea typeface="等线" panose="02010600030101010101" pitchFamily="2" charset="-122"/>
              </a:rPr>
              <a:t>参与者是指那些与系统进行交互的</a:t>
            </a:r>
            <a:r>
              <a:rPr lang="zh-CN" altLang="en-US" dirty="0">
                <a:solidFill>
                  <a:srgbClr val="FF0000"/>
                </a:solidFill>
                <a:latin typeface="等线" panose="02010600030101010101" pitchFamily="2" charset="-122"/>
                <a:ea typeface="等线" panose="02010600030101010101" pitchFamily="2" charset="-122"/>
              </a:rPr>
              <a:t>外部实体</a:t>
            </a:r>
            <a:r>
              <a:rPr lang="zh-CN" altLang="en-US" dirty="0">
                <a:latin typeface="等线" panose="02010600030101010101" pitchFamily="2" charset="-122"/>
                <a:ea typeface="等线" panose="02010600030101010101" pitchFamily="2" charset="-122"/>
              </a:rPr>
              <a:t>，通常它是系统的一个用户，但它也可以是其他系统或硬件设备，总之凡是需要与系统进行交互的任何实体都可以称作参与者，用例往往必须向参与者传递一些数值</a:t>
            </a:r>
            <a:r>
              <a:rPr lang="en-US" altLang="zh-CN" dirty="0">
                <a:latin typeface="等线" panose="02010600030101010101" pitchFamily="2" charset="-122"/>
                <a:ea typeface="等线" panose="02010600030101010101" pitchFamily="2" charset="-122"/>
              </a:rPr>
              <a:t>.</a:t>
            </a:r>
            <a:r>
              <a:rPr lang="zh-CN" altLang="en-US" dirty="0">
                <a:latin typeface="等线" panose="02010600030101010101" pitchFamily="2" charset="-122"/>
                <a:ea typeface="等线" panose="02010600030101010101" pitchFamily="2" charset="-122"/>
              </a:rPr>
              <a:t>这些数值是参与者在系统中获得的信息。</a:t>
            </a:r>
          </a:p>
        </p:txBody>
      </p:sp>
    </p:spTree>
    <p:extLst>
      <p:ext uri="{BB962C8B-B14F-4D97-AF65-F5344CB8AC3E}">
        <p14:creationId xmlns:p14="http://schemas.microsoft.com/office/powerpoint/2010/main" val="3235268016"/>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5.1.2</a:t>
            </a:r>
            <a:r>
              <a:rPr lang="zh-CN" altLang="en-US" dirty="0"/>
              <a:t>对象图概述</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200" y="1825625"/>
            <a:ext cx="7810500" cy="4351338"/>
          </a:xfrm>
        </p:spPr>
        <p:txBody>
          <a:bodyPr>
            <a:normAutofit fontScale="92500" lnSpcReduction="10000"/>
          </a:bodyPr>
          <a:lstStyle/>
          <a:p>
            <a:r>
              <a:rPr lang="en-US" altLang="zh-CN" dirty="0"/>
              <a:t>2.	</a:t>
            </a:r>
            <a:r>
              <a:rPr lang="zh-CN" altLang="en-US" dirty="0"/>
              <a:t>对象图</a:t>
            </a:r>
          </a:p>
          <a:p>
            <a:r>
              <a:rPr lang="zh-CN" altLang="en-US" dirty="0"/>
              <a:t>对象图（</a:t>
            </a:r>
            <a:r>
              <a:rPr lang="en-US" altLang="zh-CN" dirty="0" err="1"/>
              <a:t>ObjectDiagram</a:t>
            </a:r>
            <a:r>
              <a:rPr lang="zh-CN" altLang="en-US" dirty="0"/>
              <a:t>）描述的是参与交互的各个对象在交互过程中某一时刻的状态。对象图可以被看作是类图在某一时刻的实例。在</a:t>
            </a:r>
            <a:r>
              <a:rPr lang="en-US" altLang="zh-CN" dirty="0"/>
              <a:t>UML</a:t>
            </a:r>
            <a:r>
              <a:rPr lang="zh-CN" altLang="en-US" dirty="0"/>
              <a:t>中，对象图使用的是与类图相同的符号和关系，因为对象就是类的实例，如图所示。</a:t>
            </a:r>
          </a:p>
          <a:p>
            <a:r>
              <a:rPr lang="zh-CN" altLang="en-US" dirty="0"/>
              <a:t>对象图主要包括以下几部分。</a:t>
            </a:r>
          </a:p>
          <a:p>
            <a:pPr lvl="1"/>
            <a:r>
              <a:rPr lang="zh-CN" altLang="en-US" dirty="0">
                <a:solidFill>
                  <a:srgbClr val="FF0000"/>
                </a:solidFill>
              </a:rPr>
              <a:t>对象名</a:t>
            </a:r>
            <a:r>
              <a:rPr lang="zh-CN" altLang="en-US" dirty="0"/>
              <a:t>：由于对象是一个类的实例，因此其名称的格式是“对象名：类名”，这两个部分是可选的，但如果是包含类名，则必须加上**：”，另外为了和类名区分，还必须加上下划线。</a:t>
            </a:r>
          </a:p>
          <a:p>
            <a:pPr lvl="1"/>
            <a:r>
              <a:rPr lang="zh-CN" altLang="en-US" dirty="0">
                <a:solidFill>
                  <a:srgbClr val="FF0000"/>
                </a:solidFill>
              </a:rPr>
              <a:t>属性</a:t>
            </a:r>
            <a:r>
              <a:rPr lang="zh-CN" altLang="en-US" dirty="0"/>
              <a:t>：由于对象是一个具体的事物，因此所有的属性值都已经确定，因此通常会在属性的后面列出其值。</a:t>
            </a:r>
          </a:p>
          <a:p>
            <a:endParaRPr lang="zh-CN" altLang="en-US" dirty="0"/>
          </a:p>
        </p:txBody>
      </p:sp>
      <p:pic>
        <p:nvPicPr>
          <p:cNvPr id="5" name="图片 4">
            <a:extLst>
              <a:ext uri="{FF2B5EF4-FFF2-40B4-BE49-F238E27FC236}">
                <a16:creationId xmlns:a16="http://schemas.microsoft.com/office/drawing/2014/main" id="{92A1DB85-4925-4B96-BBEF-F1FA9043A543}"/>
              </a:ext>
            </a:extLst>
          </p:cNvPr>
          <p:cNvPicPr>
            <a:picLocks noChangeAspect="1"/>
          </p:cNvPicPr>
          <p:nvPr/>
        </p:nvPicPr>
        <p:blipFill>
          <a:blip r:embed="rId2"/>
          <a:stretch>
            <a:fillRect/>
          </a:stretch>
        </p:blipFill>
        <p:spPr>
          <a:xfrm>
            <a:off x="8458199" y="2819400"/>
            <a:ext cx="3526971" cy="2057400"/>
          </a:xfrm>
          <a:prstGeom prst="rect">
            <a:avLst/>
          </a:prstGeom>
        </p:spPr>
      </p:pic>
    </p:spTree>
    <p:extLst>
      <p:ext uri="{BB962C8B-B14F-4D97-AF65-F5344CB8AC3E}">
        <p14:creationId xmlns:p14="http://schemas.microsoft.com/office/powerpoint/2010/main" val="1508984714"/>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5.1.2</a:t>
            </a:r>
            <a:r>
              <a:rPr lang="zh-CN" altLang="en-US" dirty="0"/>
              <a:t>对象图概述</a:t>
            </a:r>
            <a:r>
              <a:rPr lang="en-US" altLang="zh-CN" dirty="0"/>
              <a:t>——</a:t>
            </a:r>
            <a:r>
              <a:rPr lang="zh-CN" altLang="en-US" dirty="0"/>
              <a:t>类图与对象图</a:t>
            </a:r>
          </a:p>
        </p:txBody>
      </p:sp>
      <p:sp>
        <p:nvSpPr>
          <p:cNvPr id="4" name="文本占位符 3">
            <a:extLst>
              <a:ext uri="{FF2B5EF4-FFF2-40B4-BE49-F238E27FC236}">
                <a16:creationId xmlns:a16="http://schemas.microsoft.com/office/drawing/2014/main" id="{65B33725-4CC9-4DF0-91D6-E468DE4FE4E5}"/>
              </a:ext>
            </a:extLst>
          </p:cNvPr>
          <p:cNvSpPr>
            <a:spLocks noGrp="1"/>
          </p:cNvSpPr>
          <p:nvPr>
            <p:ph type="body" idx="1"/>
          </p:nvPr>
        </p:nvSpPr>
        <p:spPr/>
        <p:txBody>
          <a:bodyPr/>
          <a:lstStyle/>
          <a:p>
            <a:r>
              <a:rPr lang="zh-CN" altLang="en-US" dirty="0"/>
              <a:t>类图</a:t>
            </a:r>
          </a:p>
        </p:txBody>
      </p:sp>
      <p:sp>
        <p:nvSpPr>
          <p:cNvPr id="5" name="内容占位符 4">
            <a:extLst>
              <a:ext uri="{FF2B5EF4-FFF2-40B4-BE49-F238E27FC236}">
                <a16:creationId xmlns:a16="http://schemas.microsoft.com/office/drawing/2014/main" id="{A41D903F-7E28-47C1-AA5B-5B41B86B8EA0}"/>
              </a:ext>
            </a:extLst>
          </p:cNvPr>
          <p:cNvSpPr>
            <a:spLocks noGrp="1"/>
          </p:cNvSpPr>
          <p:nvPr>
            <p:ph sz="half" idx="2"/>
          </p:nvPr>
        </p:nvSpPr>
        <p:spPr>
          <a:ln>
            <a:solidFill>
              <a:schemeClr val="tx1"/>
            </a:solidFill>
          </a:ln>
        </p:spPr>
        <p:txBody>
          <a:bodyPr>
            <a:normAutofit fontScale="62500" lnSpcReduction="20000"/>
          </a:bodyPr>
          <a:lstStyle/>
          <a:p>
            <a:pPr>
              <a:lnSpc>
                <a:spcPct val="120000"/>
              </a:lnSpc>
            </a:pPr>
            <a:r>
              <a:rPr lang="zh-CN" altLang="en-US" dirty="0"/>
              <a:t>类具有三个分栏：名称、属性和操作</a:t>
            </a:r>
            <a:endParaRPr lang="en-US" altLang="zh-CN" dirty="0"/>
          </a:p>
          <a:p>
            <a:pPr>
              <a:lnSpc>
                <a:spcPct val="120000"/>
              </a:lnSpc>
            </a:pPr>
            <a:r>
              <a:rPr lang="zh-CN" altLang="en-US" dirty="0"/>
              <a:t>在类的名称分栏中只有类名</a:t>
            </a:r>
            <a:endParaRPr lang="en-US" altLang="zh-CN" dirty="0"/>
          </a:p>
          <a:p>
            <a:pPr>
              <a:lnSpc>
                <a:spcPct val="120000"/>
              </a:lnSpc>
            </a:pPr>
            <a:r>
              <a:rPr lang="zh-CN" altLang="en-US" dirty="0"/>
              <a:t>类的属性分栏定义了所有属性的特征</a:t>
            </a:r>
            <a:endParaRPr lang="en-US" altLang="zh-CN" dirty="0"/>
          </a:p>
          <a:p>
            <a:pPr>
              <a:lnSpc>
                <a:spcPct val="120000"/>
              </a:lnSpc>
            </a:pPr>
            <a:r>
              <a:rPr lang="zh-CN" altLang="en-US" dirty="0"/>
              <a:t>类中列出了操作</a:t>
            </a:r>
            <a:endParaRPr lang="en-US" altLang="zh-CN" dirty="0"/>
          </a:p>
          <a:p>
            <a:pPr>
              <a:lnSpc>
                <a:spcPct val="120000"/>
              </a:lnSpc>
            </a:pPr>
            <a:r>
              <a:rPr lang="zh-CN" altLang="en-US" dirty="0"/>
              <a:t>类使用关联连接、关联使用名称、角色、多重性及约束等特征定义。类代表的是对对象的分类所以必须说明可以参与关联的对象的数目</a:t>
            </a:r>
          </a:p>
        </p:txBody>
      </p:sp>
      <p:sp>
        <p:nvSpPr>
          <p:cNvPr id="6" name="文本占位符 5">
            <a:extLst>
              <a:ext uri="{FF2B5EF4-FFF2-40B4-BE49-F238E27FC236}">
                <a16:creationId xmlns:a16="http://schemas.microsoft.com/office/drawing/2014/main" id="{E7B3133E-DC9D-4514-A5E1-2AF2F986D0EB}"/>
              </a:ext>
            </a:extLst>
          </p:cNvPr>
          <p:cNvSpPr>
            <a:spLocks noGrp="1"/>
          </p:cNvSpPr>
          <p:nvPr>
            <p:ph type="body" sz="quarter" idx="3"/>
          </p:nvPr>
        </p:nvSpPr>
        <p:spPr/>
        <p:txBody>
          <a:bodyPr/>
          <a:lstStyle/>
          <a:p>
            <a:r>
              <a:rPr lang="zh-CN" altLang="en-US" dirty="0"/>
              <a:t>对象图</a:t>
            </a:r>
          </a:p>
        </p:txBody>
      </p:sp>
      <p:sp>
        <p:nvSpPr>
          <p:cNvPr id="7" name="内容占位符 6">
            <a:extLst>
              <a:ext uri="{FF2B5EF4-FFF2-40B4-BE49-F238E27FC236}">
                <a16:creationId xmlns:a16="http://schemas.microsoft.com/office/drawing/2014/main" id="{42DC5DAA-EA83-4F32-A127-55633C583332}"/>
              </a:ext>
            </a:extLst>
          </p:cNvPr>
          <p:cNvSpPr>
            <a:spLocks noGrp="1"/>
          </p:cNvSpPr>
          <p:nvPr>
            <p:ph sz="quarter" idx="4"/>
          </p:nvPr>
        </p:nvSpPr>
        <p:spPr>
          <a:ln>
            <a:solidFill>
              <a:schemeClr val="tx1"/>
            </a:solidFill>
          </a:ln>
        </p:spPr>
        <p:txBody>
          <a:bodyPr>
            <a:normAutofit fontScale="62500" lnSpcReduction="20000"/>
          </a:bodyPr>
          <a:lstStyle/>
          <a:p>
            <a:pPr>
              <a:lnSpc>
                <a:spcPct val="120000"/>
              </a:lnSpc>
            </a:pPr>
            <a:r>
              <a:rPr lang="zh-CN" altLang="en-US" dirty="0"/>
              <a:t>对象只有两个分栏：名称和属性</a:t>
            </a:r>
            <a:endParaRPr lang="en-US" altLang="zh-CN" dirty="0"/>
          </a:p>
          <a:p>
            <a:pPr>
              <a:lnSpc>
                <a:spcPct val="120000"/>
              </a:lnSpc>
            </a:pPr>
            <a:r>
              <a:rPr lang="zh-CN" altLang="en-US" dirty="0"/>
              <a:t>对象的名称形式为“对象名：类名”，置名对象的名称形式为“：类名”</a:t>
            </a:r>
            <a:endParaRPr lang="en-US" altLang="zh-CN" dirty="0"/>
          </a:p>
          <a:p>
            <a:pPr>
              <a:lnSpc>
                <a:spcPct val="120000"/>
              </a:lnSpc>
            </a:pPr>
            <a:r>
              <a:rPr lang="zh-CN" altLang="en-US" dirty="0"/>
              <a:t>对象则只定义了属性的当前值，以便用于测试用例对象图中不包括操作，因为对于属于同一个类的对象而言，其操作是相同的</a:t>
            </a:r>
            <a:endParaRPr lang="en-US" altLang="zh-CN" dirty="0"/>
          </a:p>
          <a:p>
            <a:pPr>
              <a:lnSpc>
                <a:spcPct val="120000"/>
              </a:lnSpc>
            </a:pPr>
            <a:r>
              <a:rPr lang="zh-CN" altLang="en-US" dirty="0"/>
              <a:t>对象使用链连接，链拥有名称、角色，但是没有多重性。对象代表的是单独的实体，所有的链都是一对一的，因此不涉及多重性</a:t>
            </a:r>
          </a:p>
        </p:txBody>
      </p:sp>
    </p:spTree>
    <p:extLst>
      <p:ext uri="{BB962C8B-B14F-4D97-AF65-F5344CB8AC3E}">
        <p14:creationId xmlns:p14="http://schemas.microsoft.com/office/powerpoint/2010/main" val="1305936263"/>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5.1.3</a:t>
            </a:r>
            <a:r>
              <a:rPr lang="zh-CN" altLang="en-US" dirty="0"/>
              <a:t>接口</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714375" y="2936875"/>
            <a:ext cx="10934700" cy="3556000"/>
          </a:xfrm>
        </p:spPr>
        <p:style>
          <a:lnRef idx="1">
            <a:schemeClr val="accent3"/>
          </a:lnRef>
          <a:fillRef idx="2">
            <a:schemeClr val="accent3"/>
          </a:fillRef>
          <a:effectRef idx="1">
            <a:schemeClr val="accent3"/>
          </a:effectRef>
          <a:fontRef idx="minor">
            <a:schemeClr val="dk1"/>
          </a:fontRef>
        </p:style>
        <p:txBody>
          <a:bodyPr>
            <a:normAutofit lnSpcReduction="10000"/>
          </a:bodyPr>
          <a:lstStyle/>
          <a:p>
            <a:r>
              <a:rPr lang="zh-CN" altLang="en-US" dirty="0">
                <a:latin typeface="Arial Unicode MS" panose="020B0604020202020204" pitchFamily="34" charset="-122"/>
                <a:ea typeface="Arial Unicode MS" panose="020B0604020202020204" pitchFamily="34" charset="-122"/>
              </a:rPr>
              <a:t>接口</a:t>
            </a:r>
            <a:r>
              <a:rPr lang="en-US" altLang="zh-CN" dirty="0">
                <a:latin typeface="Arial Unicode MS" panose="020B0604020202020204" pitchFamily="34" charset="-122"/>
                <a:ea typeface="Arial Unicode MS" panose="020B0604020202020204" pitchFamily="34" charset="-122"/>
              </a:rPr>
              <a:t>(Interface)</a:t>
            </a:r>
            <a:r>
              <a:rPr lang="zh-CN" altLang="en-US" dirty="0">
                <a:latin typeface="Arial Unicode MS" panose="020B0604020202020204" pitchFamily="34" charset="-122"/>
                <a:ea typeface="Arial Unicode MS" panose="020B0604020202020204" pitchFamily="34" charset="-122"/>
              </a:rPr>
              <a:t>是描述类的部分行为的一组操作，它也是一个类提供给另一个类的一组操作。通常接口被描述为</a:t>
            </a:r>
            <a:r>
              <a:rPr lang="zh-CN" altLang="en-US" dirty="0">
                <a:solidFill>
                  <a:srgbClr val="FF0000"/>
                </a:solidFill>
                <a:latin typeface="Arial Unicode MS" panose="020B0604020202020204" pitchFamily="34" charset="-122"/>
                <a:ea typeface="Arial Unicode MS" panose="020B0604020202020204" pitchFamily="34" charset="-122"/>
              </a:rPr>
              <a:t>抽象操作</a:t>
            </a:r>
            <a:r>
              <a:rPr lang="zh-CN" altLang="en-US" dirty="0">
                <a:latin typeface="Arial Unicode MS" panose="020B0604020202020204" pitchFamily="34" charset="-122"/>
                <a:ea typeface="Arial Unicode MS" panose="020B0604020202020204" pitchFamily="34" charset="-122"/>
              </a:rPr>
              <a:t>，也就是只用</a:t>
            </a:r>
            <a:r>
              <a:rPr lang="zh-CN" altLang="en-US" dirty="0">
                <a:solidFill>
                  <a:srgbClr val="FF0000"/>
                </a:solidFill>
                <a:latin typeface="Arial Unicode MS" panose="020B0604020202020204" pitchFamily="34" charset="-122"/>
                <a:ea typeface="Arial Unicode MS" panose="020B0604020202020204" pitchFamily="34" charset="-122"/>
              </a:rPr>
              <a:t>标识</a:t>
            </a:r>
            <a:r>
              <a:rPr lang="en-US" altLang="zh-CN" dirty="0">
                <a:latin typeface="Arial Unicode MS" panose="020B0604020202020204" pitchFamily="34" charset="-122"/>
                <a:ea typeface="Arial Unicode MS" panose="020B0604020202020204" pitchFamily="34" charset="-122"/>
              </a:rPr>
              <a:t>(</a:t>
            </a:r>
            <a:r>
              <a:rPr lang="zh-CN" altLang="en-US" dirty="0">
                <a:latin typeface="Arial Unicode MS" panose="020B0604020202020204" pitchFamily="34" charset="-122"/>
                <a:ea typeface="Arial Unicode MS" panose="020B0604020202020204" pitchFamily="34" charset="-122"/>
              </a:rPr>
              <a:t>返回值、操作名称、参数表</a:t>
            </a:r>
            <a:r>
              <a:rPr lang="en-US" altLang="zh-CN" dirty="0">
                <a:latin typeface="Arial Unicode MS" panose="020B0604020202020204" pitchFamily="34" charset="-122"/>
                <a:ea typeface="Arial Unicode MS" panose="020B0604020202020204" pitchFamily="34" charset="-122"/>
              </a:rPr>
              <a:t>)</a:t>
            </a:r>
            <a:r>
              <a:rPr lang="zh-CN" altLang="en-US" dirty="0">
                <a:latin typeface="Arial Unicode MS" panose="020B0604020202020204" pitchFamily="34" charset="-122"/>
                <a:ea typeface="Arial Unicode MS" panose="020B0604020202020204" pitchFamily="34" charset="-122"/>
              </a:rPr>
              <a:t>说明它的行为，而真正实现部分放在使用该接口的对象中，也就是说接口只负责定义操作而不具体地实现。</a:t>
            </a:r>
          </a:p>
          <a:p>
            <a:r>
              <a:rPr lang="zh-CN" altLang="en-US" dirty="0">
                <a:latin typeface="Arial Unicode MS" panose="020B0604020202020204" pitchFamily="34" charset="-122"/>
                <a:ea typeface="Arial Unicode MS" panose="020B0604020202020204" pitchFamily="34" charset="-122"/>
              </a:rPr>
              <a:t>接口的模型表示法和类大致相同，都是用一个矩形图标来代表。和类的不同之处在于，接口只是一组操作，没有属性。在</a:t>
            </a:r>
            <a:r>
              <a:rPr lang="en-US" altLang="zh-CN" dirty="0">
                <a:latin typeface="Arial Unicode MS" panose="020B0604020202020204" pitchFamily="34" charset="-122"/>
                <a:ea typeface="Arial Unicode MS" panose="020B0604020202020204" pitchFamily="34" charset="-122"/>
              </a:rPr>
              <a:t>UML</a:t>
            </a:r>
            <a:r>
              <a:rPr lang="zh-CN" altLang="en-US" dirty="0">
                <a:latin typeface="Arial Unicode MS" panose="020B0604020202020204" pitchFamily="34" charset="-122"/>
                <a:ea typeface="Arial Unicode MS" panose="020B0604020202020204" pitchFamily="34" charset="-122"/>
              </a:rPr>
              <a:t>图形上，接口的表示和类图的表示类似，只是在最上面的一层类名前加描述</a:t>
            </a:r>
            <a:r>
              <a:rPr lang="en-US" altLang="zh-CN" dirty="0">
                <a:latin typeface="Arial Unicode MS" panose="020B0604020202020204" pitchFamily="34" charset="-122"/>
                <a:ea typeface="Arial Unicode MS" panose="020B0604020202020204" pitchFamily="34" charset="-122"/>
              </a:rPr>
              <a:t>《interface》</a:t>
            </a:r>
            <a:r>
              <a:rPr lang="zh-CN" altLang="en-US" dirty="0">
                <a:latin typeface="Arial Unicode MS" panose="020B0604020202020204" pitchFamily="34" charset="-122"/>
                <a:ea typeface="Arial Unicode MS" panose="020B0604020202020204" pitchFamily="34" charset="-122"/>
              </a:rPr>
              <a:t>，或是简化表示，用一个圆圈表示，如图所示。</a:t>
            </a:r>
          </a:p>
          <a:p>
            <a:endParaRPr lang="zh-CN" altLang="en-US" dirty="0">
              <a:latin typeface="Arial Unicode MS" panose="020B0604020202020204" pitchFamily="34" charset="-122"/>
              <a:ea typeface="Arial Unicode MS" panose="020B0604020202020204" pitchFamily="34" charset="-122"/>
            </a:endParaRPr>
          </a:p>
        </p:txBody>
      </p:sp>
      <p:pic>
        <p:nvPicPr>
          <p:cNvPr id="5" name="图片 4">
            <a:extLst>
              <a:ext uri="{FF2B5EF4-FFF2-40B4-BE49-F238E27FC236}">
                <a16:creationId xmlns:a16="http://schemas.microsoft.com/office/drawing/2014/main" id="{9C62139D-6D8F-4D30-B207-01DA0F11FABE}"/>
              </a:ext>
            </a:extLst>
          </p:cNvPr>
          <p:cNvPicPr>
            <a:picLocks noChangeAspect="1"/>
          </p:cNvPicPr>
          <p:nvPr/>
        </p:nvPicPr>
        <p:blipFill>
          <a:blip r:embed="rId2"/>
          <a:stretch>
            <a:fillRect/>
          </a:stretch>
        </p:blipFill>
        <p:spPr>
          <a:xfrm>
            <a:off x="3995737" y="266699"/>
            <a:ext cx="5158897" cy="2409825"/>
          </a:xfrm>
          <a:prstGeom prst="rect">
            <a:avLst/>
          </a:prstGeom>
        </p:spPr>
      </p:pic>
    </p:spTree>
    <p:extLst>
      <p:ext uri="{BB962C8B-B14F-4D97-AF65-F5344CB8AC3E}">
        <p14:creationId xmlns:p14="http://schemas.microsoft.com/office/powerpoint/2010/main" val="495480543"/>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5.1.4</a:t>
            </a:r>
            <a:r>
              <a:rPr lang="zh-CN" altLang="en-US" dirty="0"/>
              <a:t>抽象类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200" y="1825625"/>
            <a:ext cx="10744200" cy="4889500"/>
          </a:xfrm>
        </p:spPr>
        <p:style>
          <a:lnRef idx="1">
            <a:schemeClr val="accent3"/>
          </a:lnRef>
          <a:fillRef idx="2">
            <a:schemeClr val="accent3"/>
          </a:fillRef>
          <a:effectRef idx="1">
            <a:schemeClr val="accent3"/>
          </a:effectRef>
          <a:fontRef idx="minor">
            <a:schemeClr val="dk1"/>
          </a:fontRef>
        </p:style>
        <p:txBody>
          <a:bodyPr>
            <a:normAutofit fontScale="77500" lnSpcReduction="20000"/>
          </a:bodyPr>
          <a:lstStyle/>
          <a:p>
            <a:pPr>
              <a:lnSpc>
                <a:spcPct val="120000"/>
              </a:lnSpc>
            </a:pPr>
            <a:r>
              <a:rPr lang="zh-CN" altLang="en-US" dirty="0">
                <a:solidFill>
                  <a:srgbClr val="FF0000"/>
                </a:solidFill>
                <a:latin typeface="Arial Unicode MS" panose="020B0604020202020204" pitchFamily="34" charset="-122"/>
                <a:ea typeface="Arial Unicode MS" panose="020B0604020202020204" pitchFamily="34" charset="-122"/>
              </a:rPr>
              <a:t>抽象类</a:t>
            </a:r>
            <a:r>
              <a:rPr lang="zh-CN" altLang="en-US" dirty="0">
                <a:latin typeface="Arial Unicode MS" panose="020B0604020202020204" pitchFamily="34" charset="-122"/>
                <a:ea typeface="Arial Unicode MS" panose="020B0604020202020204" pitchFamily="34" charset="-122"/>
              </a:rPr>
              <a:t>是包含一种或多种抽象方法的类，它本身</a:t>
            </a:r>
            <a:r>
              <a:rPr lang="zh-CN" altLang="en-US" b="1" dirty="0">
                <a:latin typeface="Arial Unicode MS" panose="020B0604020202020204" pitchFamily="34" charset="-122"/>
                <a:ea typeface="Arial Unicode MS" panose="020B0604020202020204" pitchFamily="34" charset="-122"/>
              </a:rPr>
              <a:t>不需要构造实例</a:t>
            </a:r>
            <a:r>
              <a:rPr lang="zh-CN" altLang="en-US" dirty="0">
                <a:latin typeface="Arial Unicode MS" panose="020B0604020202020204" pitchFamily="34" charset="-122"/>
                <a:ea typeface="Arial Unicode MS" panose="020B0604020202020204" pitchFamily="34" charset="-122"/>
              </a:rPr>
              <a:t>。定义抽象类后，其他类可以对它进行扩充并且通过实现其中的抽象方法，使抽象类具体化。在</a:t>
            </a:r>
            <a:r>
              <a:rPr lang="en-US" altLang="zh-CN" dirty="0">
                <a:latin typeface="Arial Unicode MS" panose="020B0604020202020204" pitchFamily="34" charset="-122"/>
                <a:ea typeface="Arial Unicode MS" panose="020B0604020202020204" pitchFamily="34" charset="-122"/>
              </a:rPr>
              <a:t>UML</a:t>
            </a:r>
            <a:r>
              <a:rPr lang="zh-CN" altLang="en-US" dirty="0">
                <a:latin typeface="Arial Unicode MS" panose="020B0604020202020204" pitchFamily="34" charset="-122"/>
                <a:ea typeface="Arial Unicode MS" panose="020B0604020202020204" pitchFamily="34" charset="-122"/>
              </a:rPr>
              <a:t>中抽象类的图形表示和类图一样，只是在最上面一层的类名前加描述</a:t>
            </a:r>
            <a:r>
              <a:rPr lang="en-US" altLang="zh-CN" dirty="0">
                <a:latin typeface="Arial Unicode MS" panose="020B0604020202020204" pitchFamily="34" charset="-122"/>
                <a:ea typeface="Arial Unicode MS" panose="020B0604020202020204" pitchFamily="34" charset="-122"/>
              </a:rPr>
              <a:t>《abstract》</a:t>
            </a:r>
            <a:r>
              <a:rPr lang="zh-CN" altLang="en-US" dirty="0">
                <a:latin typeface="Arial Unicode MS" panose="020B0604020202020204" pitchFamily="34" charset="-122"/>
                <a:ea typeface="Arial Unicode MS" panose="020B0604020202020204" pitchFamily="34" charset="-122"/>
              </a:rPr>
              <a:t>或是在类的属性描述上设置该类为抽象类，抽象类的类名用斜体表示。</a:t>
            </a:r>
          </a:p>
          <a:p>
            <a:pPr>
              <a:lnSpc>
                <a:spcPct val="120000"/>
              </a:lnSpc>
            </a:pPr>
            <a:r>
              <a:rPr lang="zh-CN" altLang="en-US" dirty="0">
                <a:latin typeface="Arial Unicode MS" panose="020B0604020202020204" pitchFamily="34" charset="-122"/>
                <a:ea typeface="Arial Unicode MS" panose="020B0604020202020204" pitchFamily="34" charset="-122"/>
              </a:rPr>
              <a:t>接口与抽象类非常相似，例如，两者都不能产生实例对象，都可以作为一种定义使用。但接口和抽象类仍有本质的不同，这些不同包括以下几个方面。</a:t>
            </a:r>
          </a:p>
          <a:p>
            <a:pPr lvl="1">
              <a:lnSpc>
                <a:spcPct val="120000"/>
              </a:lnSpc>
            </a:pPr>
            <a:r>
              <a:rPr lang="zh-CN" altLang="en-US" dirty="0">
                <a:latin typeface="Arial Unicode MS" panose="020B0604020202020204" pitchFamily="34" charset="-122"/>
                <a:ea typeface="Arial Unicode MS" panose="020B0604020202020204" pitchFamily="34" charset="-122"/>
              </a:rPr>
              <a:t>抽象类可以包含某些实现代码，但接口没有任何实现部分；</a:t>
            </a:r>
          </a:p>
          <a:p>
            <a:pPr lvl="1">
              <a:lnSpc>
                <a:spcPct val="120000"/>
              </a:lnSpc>
            </a:pPr>
            <a:r>
              <a:rPr lang="zh-CN" altLang="en-US" dirty="0">
                <a:latin typeface="Arial Unicode MS" panose="020B0604020202020204" pitchFamily="34" charset="-122"/>
                <a:ea typeface="Arial Unicode MS" panose="020B0604020202020204" pitchFamily="34" charset="-122"/>
              </a:rPr>
              <a:t>抽象类可以包含属性而接口没有；</a:t>
            </a:r>
          </a:p>
          <a:p>
            <a:pPr lvl="1">
              <a:lnSpc>
                <a:spcPct val="120000"/>
              </a:lnSpc>
            </a:pPr>
            <a:r>
              <a:rPr lang="zh-CN" altLang="en-US" dirty="0">
                <a:latin typeface="Arial Unicode MS" panose="020B0604020202020204" pitchFamily="34" charset="-122"/>
                <a:ea typeface="Arial Unicode MS" panose="020B0604020202020204" pitchFamily="34" charset="-122"/>
              </a:rPr>
              <a:t>接口可以被结构继承，但抽象类不行；</a:t>
            </a:r>
          </a:p>
          <a:p>
            <a:pPr lvl="1">
              <a:lnSpc>
                <a:spcPct val="120000"/>
              </a:lnSpc>
            </a:pPr>
            <a:r>
              <a:rPr lang="zh-CN" altLang="en-US" dirty="0">
                <a:latin typeface="Arial Unicode MS" panose="020B0604020202020204" pitchFamily="34" charset="-122"/>
                <a:ea typeface="Arial Unicode MS" panose="020B0604020202020204" pitchFamily="34" charset="-122"/>
              </a:rPr>
              <a:t>抽象类可以有构造函数和析构函数，而接口都没有；</a:t>
            </a:r>
            <a:endParaRPr lang="en-US" altLang="zh-CN" dirty="0">
              <a:latin typeface="Arial Unicode MS" panose="020B0604020202020204" pitchFamily="34" charset="-122"/>
              <a:ea typeface="Arial Unicode MS" panose="020B0604020202020204" pitchFamily="34" charset="-122"/>
            </a:endParaRPr>
          </a:p>
          <a:p>
            <a:pPr lvl="1">
              <a:lnSpc>
                <a:spcPct val="120000"/>
              </a:lnSpc>
            </a:pPr>
            <a:r>
              <a:rPr lang="zh-CN" altLang="en-US" dirty="0">
                <a:latin typeface="Arial Unicode MS" panose="020B0604020202020204" pitchFamily="34" charset="-122"/>
                <a:ea typeface="Arial Unicode MS" panose="020B0604020202020204" pitchFamily="34" charset="-122"/>
              </a:rPr>
              <a:t>抽象类可以继承其他类和接口而接口仅能继承接口；</a:t>
            </a:r>
            <a:endParaRPr lang="en-US" altLang="zh-CN" dirty="0">
              <a:latin typeface="Arial Unicode MS" panose="020B0604020202020204" pitchFamily="34" charset="-122"/>
              <a:ea typeface="Arial Unicode MS" panose="020B0604020202020204" pitchFamily="34" charset="-122"/>
            </a:endParaRPr>
          </a:p>
          <a:p>
            <a:pPr lvl="1">
              <a:lnSpc>
                <a:spcPct val="120000"/>
              </a:lnSpc>
            </a:pPr>
            <a:r>
              <a:rPr lang="zh-CN" altLang="en-US" dirty="0">
                <a:latin typeface="Arial Unicode MS" panose="020B0604020202020204" pitchFamily="34" charset="-122"/>
                <a:ea typeface="Arial Unicode MS" panose="020B0604020202020204" pitchFamily="34" charset="-122"/>
              </a:rPr>
              <a:t>接口支持多继承而抽象类仅支持单继承。</a:t>
            </a:r>
          </a:p>
          <a:p>
            <a:pPr>
              <a:lnSpc>
                <a:spcPct val="120000"/>
              </a:lnSpc>
            </a:pPr>
            <a:endParaRPr lang="zh-CN" altLang="en-US" dirty="0">
              <a:latin typeface="Arial Unicode MS" panose="020B0604020202020204" pitchFamily="34" charset="-122"/>
              <a:ea typeface="Arial Unicode MS" panose="020B0604020202020204" pitchFamily="34" charset="-122"/>
            </a:endParaRPr>
          </a:p>
        </p:txBody>
      </p:sp>
    </p:spTree>
    <p:extLst>
      <p:ext uri="{BB962C8B-B14F-4D97-AF65-F5344CB8AC3E}">
        <p14:creationId xmlns:p14="http://schemas.microsoft.com/office/powerpoint/2010/main" val="1552941852"/>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5.2.1</a:t>
            </a:r>
            <a:r>
              <a:rPr lang="zh-CN" altLang="en-US" dirty="0"/>
              <a:t>依赖关系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txBody>
          <a:bodyPr>
            <a:normAutofit lnSpcReduction="10000"/>
          </a:bodyPr>
          <a:lstStyle/>
          <a:p>
            <a:r>
              <a:rPr lang="zh-CN" altLang="en-US" dirty="0"/>
              <a:t>依赖关系（</a:t>
            </a:r>
            <a:r>
              <a:rPr lang="en-US" altLang="zh-CN" dirty="0"/>
              <a:t>Dependency</a:t>
            </a:r>
            <a:r>
              <a:rPr lang="zh-CN" altLang="en-US" dirty="0"/>
              <a:t>）表示两个或多个模型元素之间语义上的关系。它表示了这样一种情形，对于一个元素（服务提供者）的某些改变可能会影响或提供消息给其他元素（使用者），即使用者以某种形式依赖于其他类元。在</a:t>
            </a:r>
            <a:r>
              <a:rPr lang="en-US" altLang="zh-CN" dirty="0"/>
              <a:t>UML</a:t>
            </a:r>
            <a:r>
              <a:rPr lang="zh-CN" altLang="en-US" dirty="0"/>
              <a:t>图形上，把依赖画成一条有向的虚线，指向被依赖的事物。当要指明一个事物使用另一个事物时，就使用依赖。依赖关系如图所示。</a:t>
            </a:r>
          </a:p>
          <a:p>
            <a:r>
              <a:rPr lang="en-US" altLang="zh-CN" dirty="0"/>
              <a:t>UML</a:t>
            </a:r>
            <a:r>
              <a:rPr lang="zh-CN" altLang="en-US" dirty="0"/>
              <a:t>定义了</a:t>
            </a:r>
            <a:r>
              <a:rPr lang="en-US" altLang="zh-CN" dirty="0"/>
              <a:t>4</a:t>
            </a:r>
            <a:r>
              <a:rPr lang="zh-CN" altLang="en-US" dirty="0"/>
              <a:t>种基本依赖，分别是</a:t>
            </a:r>
            <a:endParaRPr lang="en-US" altLang="zh-CN" dirty="0"/>
          </a:p>
          <a:p>
            <a:pPr lvl="1"/>
            <a:r>
              <a:rPr lang="zh-CN" altLang="en-US" dirty="0">
                <a:solidFill>
                  <a:srgbClr val="FF0000"/>
                </a:solidFill>
              </a:rPr>
              <a:t>使用依赖</a:t>
            </a:r>
            <a:endParaRPr lang="en-US" altLang="zh-CN" dirty="0"/>
          </a:p>
          <a:p>
            <a:pPr lvl="1"/>
            <a:r>
              <a:rPr lang="zh-CN" altLang="en-US" dirty="0">
                <a:solidFill>
                  <a:srgbClr val="FF0000"/>
                </a:solidFill>
              </a:rPr>
              <a:t>抽象依赖</a:t>
            </a:r>
            <a:endParaRPr lang="en-US" altLang="zh-CN" dirty="0"/>
          </a:p>
          <a:p>
            <a:pPr lvl="1"/>
            <a:r>
              <a:rPr lang="zh-CN" altLang="en-US" dirty="0">
                <a:solidFill>
                  <a:srgbClr val="FF0000"/>
                </a:solidFill>
              </a:rPr>
              <a:t>授权依赖</a:t>
            </a:r>
            <a:endParaRPr lang="en-US" altLang="zh-CN" dirty="0"/>
          </a:p>
          <a:p>
            <a:pPr lvl="1"/>
            <a:r>
              <a:rPr lang="zh-CN" altLang="en-US" dirty="0">
                <a:solidFill>
                  <a:srgbClr val="FF0000"/>
                </a:solidFill>
              </a:rPr>
              <a:t>绑定依赖</a:t>
            </a:r>
            <a:endParaRPr lang="zh-CN" altLang="en-US" dirty="0"/>
          </a:p>
          <a:p>
            <a:endParaRPr lang="zh-CN" altLang="en-US" dirty="0"/>
          </a:p>
        </p:txBody>
      </p:sp>
      <p:pic>
        <p:nvPicPr>
          <p:cNvPr id="5" name="图片 4">
            <a:extLst>
              <a:ext uri="{FF2B5EF4-FFF2-40B4-BE49-F238E27FC236}">
                <a16:creationId xmlns:a16="http://schemas.microsoft.com/office/drawing/2014/main" id="{F04CA24F-072B-40EB-9982-2C3BBEBE8216}"/>
              </a:ext>
            </a:extLst>
          </p:cNvPr>
          <p:cNvPicPr>
            <a:picLocks noChangeAspect="1"/>
          </p:cNvPicPr>
          <p:nvPr/>
        </p:nvPicPr>
        <p:blipFill>
          <a:blip r:embed="rId2"/>
          <a:stretch>
            <a:fillRect/>
          </a:stretch>
        </p:blipFill>
        <p:spPr>
          <a:xfrm>
            <a:off x="4206478" y="4375150"/>
            <a:ext cx="7985522" cy="2366081"/>
          </a:xfrm>
          <a:prstGeom prst="rect">
            <a:avLst/>
          </a:prstGeom>
        </p:spPr>
      </p:pic>
    </p:spTree>
    <p:extLst>
      <p:ext uri="{BB962C8B-B14F-4D97-AF65-F5344CB8AC3E}">
        <p14:creationId xmlns:p14="http://schemas.microsoft.com/office/powerpoint/2010/main" val="151743394"/>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5.2.1</a:t>
            </a:r>
            <a:r>
              <a:rPr lang="zh-CN" altLang="en-US" dirty="0"/>
              <a:t>依赖关系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txBody>
          <a:bodyPr/>
          <a:lstStyle/>
          <a:p>
            <a:r>
              <a:rPr lang="zh-CN" altLang="en-US" dirty="0"/>
              <a:t>（</a:t>
            </a:r>
            <a:r>
              <a:rPr lang="en-US" altLang="zh-CN" dirty="0"/>
              <a:t>1</a:t>
            </a:r>
            <a:r>
              <a:rPr lang="zh-CN" altLang="en-US" dirty="0"/>
              <a:t>）</a:t>
            </a:r>
            <a:r>
              <a:rPr lang="zh-CN" altLang="en-US" b="1" dirty="0"/>
              <a:t>使用依赖</a:t>
            </a:r>
            <a:r>
              <a:rPr lang="zh-CN" altLang="en-US" dirty="0"/>
              <a:t>。使用依赖是一种非常</a:t>
            </a:r>
            <a:r>
              <a:rPr lang="zh-CN" altLang="en-US" dirty="0">
                <a:solidFill>
                  <a:srgbClr val="FF0000"/>
                </a:solidFill>
              </a:rPr>
              <a:t>直接</a:t>
            </a:r>
            <a:r>
              <a:rPr lang="zh-CN" altLang="en-US" dirty="0"/>
              <a:t>的关系，它通常表示使用者使用服务提供者所提供的服务实现它的行为。使用依赖关系的说明如表所示。</a:t>
            </a:r>
          </a:p>
        </p:txBody>
      </p:sp>
      <p:graphicFrame>
        <p:nvGraphicFramePr>
          <p:cNvPr id="4" name="表格 4">
            <a:extLst>
              <a:ext uri="{FF2B5EF4-FFF2-40B4-BE49-F238E27FC236}">
                <a16:creationId xmlns:a16="http://schemas.microsoft.com/office/drawing/2014/main" id="{00AFBEF7-F6A1-490B-AF79-A61E844B7B49}"/>
              </a:ext>
            </a:extLst>
          </p:cNvPr>
          <p:cNvGraphicFramePr>
            <a:graphicFrameLocks noGrp="1"/>
          </p:cNvGraphicFramePr>
          <p:nvPr/>
        </p:nvGraphicFramePr>
        <p:xfrm>
          <a:off x="285750" y="3110440"/>
          <a:ext cx="11696699" cy="3557940"/>
        </p:xfrm>
        <a:graphic>
          <a:graphicData uri="http://schemas.openxmlformats.org/drawingml/2006/table">
            <a:tbl>
              <a:tblPr firstRow="1" bandRow="1">
                <a:tableStyleId>{F5AB1C69-6EDB-4FF4-983F-18BD219EF322}</a:tableStyleId>
              </a:tblPr>
              <a:tblGrid>
                <a:gridCol w="1587041">
                  <a:extLst>
                    <a:ext uri="{9D8B030D-6E8A-4147-A177-3AD203B41FA5}">
                      <a16:colId xmlns:a16="http://schemas.microsoft.com/office/drawing/2014/main" val="279680390"/>
                    </a:ext>
                  </a:extLst>
                </a:gridCol>
                <a:gridCol w="8204659">
                  <a:extLst>
                    <a:ext uri="{9D8B030D-6E8A-4147-A177-3AD203B41FA5}">
                      <a16:colId xmlns:a16="http://schemas.microsoft.com/office/drawing/2014/main" val="1696845125"/>
                    </a:ext>
                  </a:extLst>
                </a:gridCol>
                <a:gridCol w="1904999">
                  <a:extLst>
                    <a:ext uri="{9D8B030D-6E8A-4147-A177-3AD203B41FA5}">
                      <a16:colId xmlns:a16="http://schemas.microsoft.com/office/drawing/2014/main" val="1765114432"/>
                    </a:ext>
                  </a:extLst>
                </a:gridCol>
              </a:tblGrid>
              <a:tr h="589668">
                <a:tc>
                  <a:txBody>
                    <a:bodyPr/>
                    <a:lstStyle/>
                    <a:p>
                      <a:pPr algn="ctr"/>
                      <a:r>
                        <a:rPr lang="zh-CN" altLang="en-US" sz="2000" dirty="0">
                          <a:latin typeface="楷体" panose="02010609060101010101" pitchFamily="49" charset="-122"/>
                          <a:ea typeface="楷体" panose="02010609060101010101" pitchFamily="49" charset="-122"/>
                        </a:rPr>
                        <a:t>依赖关系</a:t>
                      </a:r>
                    </a:p>
                  </a:txBody>
                  <a:tcPr/>
                </a:tc>
                <a:tc>
                  <a:txBody>
                    <a:bodyPr/>
                    <a:lstStyle/>
                    <a:p>
                      <a:pPr algn="ctr"/>
                      <a:r>
                        <a:rPr lang="zh-CN" altLang="en-US" sz="2000" dirty="0">
                          <a:latin typeface="楷体" panose="02010609060101010101" pitchFamily="49" charset="-122"/>
                          <a:ea typeface="楷体" panose="02010609060101010101" pitchFamily="49" charset="-122"/>
                        </a:rPr>
                        <a:t>功能</a:t>
                      </a:r>
                    </a:p>
                  </a:txBody>
                  <a:tcPr/>
                </a:tc>
                <a:tc>
                  <a:txBody>
                    <a:bodyPr/>
                    <a:lstStyle/>
                    <a:p>
                      <a:pPr algn="ctr"/>
                      <a:r>
                        <a:rPr lang="zh-CN" altLang="en-US" sz="2000" dirty="0">
                          <a:latin typeface="楷体" panose="02010609060101010101" pitchFamily="49" charset="-122"/>
                          <a:ea typeface="楷体" panose="02010609060101010101" pitchFamily="49" charset="-122"/>
                        </a:rPr>
                        <a:t>关键字</a:t>
                      </a:r>
                    </a:p>
                  </a:txBody>
                  <a:tcPr/>
                </a:tc>
                <a:extLst>
                  <a:ext uri="{0D108BD9-81ED-4DB2-BD59-A6C34878D82A}">
                    <a16:rowId xmlns:a16="http://schemas.microsoft.com/office/drawing/2014/main" val="3479851359"/>
                  </a:ext>
                </a:extLst>
              </a:tr>
              <a:tr h="589668">
                <a:tc>
                  <a:txBody>
                    <a:bodyPr/>
                    <a:lstStyle/>
                    <a:p>
                      <a:pPr lvl="0" indent="127000" algn="ctr">
                        <a:lnSpc>
                          <a:spcPct val="142000"/>
                        </a:lnSpc>
                      </a:pPr>
                      <a:r>
                        <a:rPr lang="zh-TW" sz="2000" dirty="0">
                          <a:effectLst/>
                          <a:latin typeface="楷体" panose="02010609060101010101" pitchFamily="49" charset="-122"/>
                          <a:ea typeface="楷体" panose="02010609060101010101" pitchFamily="49" charset="-122"/>
                          <a:cs typeface="宋体" panose="02010600030101010101" pitchFamily="2" charset="-122"/>
                        </a:rPr>
                        <a:t>使用</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lvl="0" indent="254000" algn="l">
                        <a:lnSpc>
                          <a:spcPct val="100000"/>
                        </a:lnSpc>
                      </a:pPr>
                      <a:r>
                        <a:rPr lang="zh-TW" sz="2000" dirty="0">
                          <a:effectLst/>
                          <a:latin typeface="楷体" panose="02010609060101010101" pitchFamily="49" charset="-122"/>
                          <a:ea typeface="楷体" panose="02010609060101010101" pitchFamily="49" charset="-122"/>
                          <a:cs typeface="宋体" panose="02010600030101010101" pitchFamily="2" charset="-122"/>
                        </a:rPr>
                        <a:t>声明使用一个模型元素需要用到另一个已经存在的模型元素，这样才能正确</a:t>
                      </a:r>
                      <a:r>
                        <a:rPr lang="zh-TW"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实现使用者的功能（包括调用、参数、发送和实例化）</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lvl="0" indent="254000" algn="l">
                        <a:lnSpc>
                          <a:spcPct val="142000"/>
                        </a:lnSpc>
                      </a:pPr>
                      <a:r>
                        <a:rPr lang="en-US" sz="2000" dirty="0">
                          <a:effectLst/>
                          <a:latin typeface="楷体" panose="02010609060101010101" pitchFamily="49" charset="-122"/>
                          <a:ea typeface="楷体" panose="02010609060101010101" pitchFamily="49" charset="-122"/>
                          <a:cs typeface="宋体" panose="02010600030101010101" pitchFamily="2" charset="-122"/>
                        </a:rPr>
                        <a:t>use</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extLst>
                  <a:ext uri="{0D108BD9-81ED-4DB2-BD59-A6C34878D82A}">
                    <a16:rowId xmlns:a16="http://schemas.microsoft.com/office/drawing/2014/main" val="73611808"/>
                  </a:ext>
                </a:extLst>
              </a:tr>
              <a:tr h="589668">
                <a:tc>
                  <a:txBody>
                    <a:bodyPr/>
                    <a:lstStyle/>
                    <a:p>
                      <a:pPr lvl="0" indent="127000" algn="ctr">
                        <a:lnSpc>
                          <a:spcPct val="142000"/>
                        </a:lnSpc>
                      </a:pPr>
                      <a:r>
                        <a:rPr lang="zh-TW"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调用</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lvl="0" indent="254000" algn="l">
                        <a:lnSpc>
                          <a:spcPct val="142000"/>
                        </a:lnSpc>
                      </a:pPr>
                      <a:r>
                        <a:rPr lang="zh-TW"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声明一个类调用其他类的操作的方法</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lvl="0" indent="254000" algn="l">
                        <a:lnSpc>
                          <a:spcPct val="142000"/>
                        </a:lnSpc>
                      </a:pPr>
                      <a:r>
                        <a:rPr lang="en-US"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call</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extLst>
                  <a:ext uri="{0D108BD9-81ED-4DB2-BD59-A6C34878D82A}">
                    <a16:rowId xmlns:a16="http://schemas.microsoft.com/office/drawing/2014/main" val="2066226029"/>
                  </a:ext>
                </a:extLst>
              </a:tr>
              <a:tr h="589668">
                <a:tc>
                  <a:txBody>
                    <a:bodyPr/>
                    <a:lstStyle/>
                    <a:p>
                      <a:pPr lvl="0" indent="127000" algn="ctr">
                        <a:lnSpc>
                          <a:spcPct val="142000"/>
                        </a:lnSpc>
                      </a:pPr>
                      <a:r>
                        <a:rPr lang="zh-TW"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参数</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lvl="0" indent="254000" algn="l">
                        <a:lnSpc>
                          <a:spcPct val="142000"/>
                        </a:lnSpc>
                      </a:pPr>
                      <a:r>
                        <a:rPr lang="zh-TW"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声明一个操作和它的参数之间的关系</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lvl="0" indent="254000" algn="l">
                        <a:lnSpc>
                          <a:spcPct val="142000"/>
                        </a:lnSpc>
                      </a:pPr>
                      <a:r>
                        <a:rPr lang="en-US"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parameter</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extLst>
                  <a:ext uri="{0D108BD9-81ED-4DB2-BD59-A6C34878D82A}">
                    <a16:rowId xmlns:a16="http://schemas.microsoft.com/office/drawing/2014/main" val="2132675803"/>
                  </a:ext>
                </a:extLst>
              </a:tr>
              <a:tr h="589668">
                <a:tc>
                  <a:txBody>
                    <a:bodyPr/>
                    <a:lstStyle/>
                    <a:p>
                      <a:pPr lvl="0" indent="127000" algn="ctr">
                        <a:lnSpc>
                          <a:spcPct val="142000"/>
                        </a:lnSpc>
                      </a:pPr>
                      <a:r>
                        <a:rPr lang="zh-TW" sz="2000" dirty="0">
                          <a:effectLst/>
                          <a:latin typeface="楷体" panose="02010609060101010101" pitchFamily="49" charset="-122"/>
                          <a:ea typeface="楷体" panose="02010609060101010101" pitchFamily="49" charset="-122"/>
                          <a:cs typeface="宋体" panose="02010600030101010101" pitchFamily="2" charset="-122"/>
                        </a:rPr>
                        <a:t>发送</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lvl="0" indent="254000" algn="l">
                        <a:lnSpc>
                          <a:spcPct val="142000"/>
                        </a:lnSpc>
                      </a:pPr>
                      <a:r>
                        <a:rPr lang="zh-TW" sz="2000" dirty="0">
                          <a:effectLst/>
                          <a:latin typeface="楷体" panose="02010609060101010101" pitchFamily="49" charset="-122"/>
                          <a:ea typeface="楷体" panose="02010609060101010101" pitchFamily="49" charset="-122"/>
                          <a:cs typeface="宋体" panose="02010600030101010101" pitchFamily="2" charset="-122"/>
                        </a:rPr>
                        <a:t>声明信号发送者和信号接收者之间的关系</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lvl="0" indent="254000" algn="l">
                        <a:lnSpc>
                          <a:spcPct val="142000"/>
                        </a:lnSpc>
                      </a:pPr>
                      <a:r>
                        <a:rPr lang="en-US"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send</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extLst>
                  <a:ext uri="{0D108BD9-81ED-4DB2-BD59-A6C34878D82A}">
                    <a16:rowId xmlns:a16="http://schemas.microsoft.com/office/drawing/2014/main" val="3410148931"/>
                  </a:ext>
                </a:extLst>
              </a:tr>
              <a:tr h="589668">
                <a:tc>
                  <a:txBody>
                    <a:bodyPr/>
                    <a:lstStyle/>
                    <a:p>
                      <a:pPr lvl="0" indent="127000" algn="ctr">
                        <a:lnSpc>
                          <a:spcPct val="142000"/>
                        </a:lnSpc>
                      </a:pPr>
                      <a:r>
                        <a:rPr lang="zh-TW"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实例化</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lvl="0" indent="254000" algn="l">
                        <a:lnSpc>
                          <a:spcPct val="142000"/>
                        </a:lnSpc>
                      </a:pPr>
                      <a:r>
                        <a:rPr lang="zh-TW"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声明用一个类的方法创建了另一个类的实例</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lvl="0" indent="254000" algn="l">
                        <a:lnSpc>
                          <a:spcPct val="142000"/>
                        </a:lnSpc>
                      </a:pPr>
                      <a:r>
                        <a:rPr lang="en-US"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instantiate</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extLst>
                  <a:ext uri="{0D108BD9-81ED-4DB2-BD59-A6C34878D82A}">
                    <a16:rowId xmlns:a16="http://schemas.microsoft.com/office/drawing/2014/main" val="1195681728"/>
                  </a:ext>
                </a:extLst>
              </a:tr>
            </a:tbl>
          </a:graphicData>
        </a:graphic>
      </p:graphicFrame>
    </p:spTree>
    <p:extLst>
      <p:ext uri="{BB962C8B-B14F-4D97-AF65-F5344CB8AC3E}">
        <p14:creationId xmlns:p14="http://schemas.microsoft.com/office/powerpoint/2010/main" val="1685669100"/>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5.2.1</a:t>
            </a:r>
            <a:r>
              <a:rPr lang="zh-CN" altLang="en-US" dirty="0"/>
              <a:t>依赖关系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381000" y="1825625"/>
            <a:ext cx="11239500" cy="4351338"/>
          </a:xfrm>
        </p:spPr>
        <p:txBody>
          <a:bodyPr/>
          <a:lstStyle/>
          <a:p>
            <a:r>
              <a:rPr lang="zh-CN" altLang="en-US" dirty="0"/>
              <a:t>（</a:t>
            </a:r>
            <a:r>
              <a:rPr lang="en-US" altLang="zh-CN" dirty="0"/>
              <a:t>2</a:t>
            </a:r>
            <a:r>
              <a:rPr lang="zh-CN" altLang="en-US" dirty="0"/>
              <a:t>）</a:t>
            </a:r>
            <a:r>
              <a:rPr lang="zh-CN" altLang="en-US" b="1" dirty="0"/>
              <a:t>抽象依赖</a:t>
            </a:r>
            <a:r>
              <a:rPr lang="zh-CN" altLang="en-US" dirty="0"/>
              <a:t>。抽象依赖建模表示使用者和提供者之间的关系，它依赖于在不同抽象层次上的事物。共有三种类型的抽象依赖：跟踪依赖（</a:t>
            </a:r>
            <a:r>
              <a:rPr lang="en-US" altLang="zh-CN" dirty="0"/>
              <a:t>«trace»</a:t>
            </a:r>
            <a:r>
              <a:rPr lang="zh-CN" altLang="en-US" dirty="0"/>
              <a:t>）</a:t>
            </a:r>
            <a:r>
              <a:rPr lang="en-US" altLang="zh-CN" dirty="0"/>
              <a:t>,</a:t>
            </a:r>
            <a:r>
              <a:rPr lang="zh-CN" altLang="en-US" dirty="0"/>
              <a:t>精化依赖（</a:t>
            </a:r>
            <a:r>
              <a:rPr lang="en-US" altLang="zh-CN" dirty="0"/>
              <a:t>«refine»</a:t>
            </a:r>
            <a:r>
              <a:rPr lang="zh-CN" altLang="en-US" dirty="0"/>
              <a:t>）和派生依赖（</a:t>
            </a:r>
            <a:r>
              <a:rPr lang="en-US" altLang="zh-CN" dirty="0"/>
              <a:t>«derive»</a:t>
            </a:r>
            <a:r>
              <a:rPr lang="zh-CN" altLang="en-US" dirty="0"/>
              <a:t>）</a:t>
            </a:r>
            <a:r>
              <a:rPr lang="en-US" altLang="zh-CN" dirty="0"/>
              <a:t>,</a:t>
            </a:r>
            <a:r>
              <a:rPr lang="zh-CN" altLang="en-US" dirty="0"/>
              <a:t>如表所示。</a:t>
            </a:r>
          </a:p>
        </p:txBody>
      </p:sp>
      <p:graphicFrame>
        <p:nvGraphicFramePr>
          <p:cNvPr id="4" name="表格 4">
            <a:extLst>
              <a:ext uri="{FF2B5EF4-FFF2-40B4-BE49-F238E27FC236}">
                <a16:creationId xmlns:a16="http://schemas.microsoft.com/office/drawing/2014/main" id="{82D97B0E-C127-4825-BB5C-69FDBB722369}"/>
              </a:ext>
            </a:extLst>
          </p:cNvPr>
          <p:cNvGraphicFramePr>
            <a:graphicFrameLocks noGrp="1"/>
          </p:cNvGraphicFramePr>
          <p:nvPr/>
        </p:nvGraphicFramePr>
        <p:xfrm>
          <a:off x="44450" y="3429000"/>
          <a:ext cx="12103100" cy="3363836"/>
        </p:xfrm>
        <a:graphic>
          <a:graphicData uri="http://schemas.openxmlformats.org/drawingml/2006/table">
            <a:tbl>
              <a:tblPr firstRow="1" bandRow="1">
                <a:tableStyleId>{F5AB1C69-6EDB-4FF4-983F-18BD219EF322}</a:tableStyleId>
              </a:tblPr>
              <a:tblGrid>
                <a:gridCol w="1654175">
                  <a:extLst>
                    <a:ext uri="{9D8B030D-6E8A-4147-A177-3AD203B41FA5}">
                      <a16:colId xmlns:a16="http://schemas.microsoft.com/office/drawing/2014/main" val="3239311157"/>
                    </a:ext>
                  </a:extLst>
                </a:gridCol>
                <a:gridCol w="8448674">
                  <a:extLst>
                    <a:ext uri="{9D8B030D-6E8A-4147-A177-3AD203B41FA5}">
                      <a16:colId xmlns:a16="http://schemas.microsoft.com/office/drawing/2014/main" val="1137372786"/>
                    </a:ext>
                  </a:extLst>
                </a:gridCol>
                <a:gridCol w="2000251">
                  <a:extLst>
                    <a:ext uri="{9D8B030D-6E8A-4147-A177-3AD203B41FA5}">
                      <a16:colId xmlns:a16="http://schemas.microsoft.com/office/drawing/2014/main" val="2756121224"/>
                    </a:ext>
                  </a:extLst>
                </a:gridCol>
              </a:tblGrid>
              <a:tr h="603660">
                <a:tc>
                  <a:txBody>
                    <a:bodyPr/>
                    <a:lstStyle/>
                    <a:p>
                      <a:pPr indent="254000">
                        <a:lnSpc>
                          <a:spcPct val="142000"/>
                        </a:lnSpc>
                      </a:pPr>
                      <a:r>
                        <a:rPr lang="zh-TW" sz="1800" dirty="0">
                          <a:effectLst/>
                          <a:latin typeface="楷体" panose="02010609060101010101" pitchFamily="49" charset="-122"/>
                          <a:ea typeface="楷体" panose="02010609060101010101" pitchFamily="49" charset="-122"/>
                          <a:cs typeface="宋体" panose="02010600030101010101" pitchFamily="2" charset="-122"/>
                        </a:rPr>
                        <a:t>依赖关系</a:t>
                      </a:r>
                      <a:endParaRPr lang="zh-CN" sz="18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marL="0" indent="254000" algn="l" defTabSz="914400" rtl="0" eaLnBrk="1" latinLnBrk="0" hangingPunct="1">
                        <a:lnSpc>
                          <a:spcPct val="142000"/>
                        </a:lnSpc>
                      </a:pPr>
                      <a:r>
                        <a:rPr lang="zh-TW" altLang="en-US" sz="1800" b="1" kern="1200" dirty="0">
                          <a:solidFill>
                            <a:schemeClr val="lt1"/>
                          </a:solidFill>
                          <a:effectLst/>
                          <a:latin typeface="楷体" panose="02010609060101010101" pitchFamily="49" charset="-122"/>
                          <a:ea typeface="楷体" panose="02010609060101010101" pitchFamily="49" charset="-122"/>
                          <a:cs typeface="宋体" panose="02010600030101010101" pitchFamily="2" charset="-122"/>
                        </a:rPr>
                        <a:t>功能</a:t>
                      </a:r>
                      <a:endParaRPr lang="zh-CN" altLang="en-US" sz="1800" b="1" kern="1200" dirty="0">
                        <a:solidFill>
                          <a:schemeClr val="lt1"/>
                        </a:solidFill>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marL="0" indent="254000" algn="l" defTabSz="914400" rtl="0" eaLnBrk="1" latinLnBrk="0" hangingPunct="1">
                        <a:lnSpc>
                          <a:spcPct val="142000"/>
                        </a:lnSpc>
                      </a:pPr>
                      <a:r>
                        <a:rPr lang="zh-TW" altLang="en-US" sz="1800" b="1" kern="1200" dirty="0">
                          <a:solidFill>
                            <a:schemeClr val="lt1"/>
                          </a:solidFill>
                          <a:effectLst/>
                          <a:latin typeface="楷体" panose="02010609060101010101" pitchFamily="49" charset="-122"/>
                          <a:ea typeface="楷体" panose="02010609060101010101" pitchFamily="49" charset="-122"/>
                          <a:cs typeface="宋体" panose="02010600030101010101" pitchFamily="2" charset="-122"/>
                        </a:rPr>
                        <a:t>关键字</a:t>
                      </a:r>
                      <a:endParaRPr lang="zh-CN" altLang="en-US" sz="1800" b="1" kern="1200" dirty="0">
                        <a:solidFill>
                          <a:schemeClr val="lt1"/>
                        </a:solidFill>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extLst>
                  <a:ext uri="{0D108BD9-81ED-4DB2-BD59-A6C34878D82A}">
                    <a16:rowId xmlns:a16="http://schemas.microsoft.com/office/drawing/2014/main" val="473735597"/>
                  </a:ext>
                </a:extLst>
              </a:tr>
              <a:tr h="565616">
                <a:tc>
                  <a:txBody>
                    <a:bodyPr/>
                    <a:lstStyle/>
                    <a:p>
                      <a:pPr indent="190500">
                        <a:lnSpc>
                          <a:spcPct val="100000"/>
                        </a:lnSpc>
                      </a:pPr>
                      <a:r>
                        <a:rPr lang="zh-TW" sz="1800" dirty="0">
                          <a:effectLst/>
                          <a:latin typeface="楷体" panose="02010609060101010101" pitchFamily="49" charset="-122"/>
                          <a:ea typeface="楷体" panose="02010609060101010101" pitchFamily="49" charset="-122"/>
                          <a:cs typeface="宋体" panose="02010600030101010101" pitchFamily="2" charset="-122"/>
                        </a:rPr>
                        <a:t>跟踪</a:t>
                      </a:r>
                      <a:endParaRPr lang="zh-CN" sz="18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indent="254000" algn="just">
                        <a:lnSpc>
                          <a:spcPct val="100000"/>
                        </a:lnSpc>
                      </a:pPr>
                      <a:r>
                        <a:rPr lang="zh-TW"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声明不同模型中的元素之间存在一些连接，但是不如映射精确</a:t>
                      </a:r>
                      <a:endParaRPr lang="zh-CN" sz="18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indent="254000">
                        <a:lnSpc>
                          <a:spcPct val="100000"/>
                        </a:lnSpc>
                      </a:pPr>
                      <a:r>
                        <a:rPr lang="en-US" sz="1800">
                          <a:solidFill>
                            <a:srgbClr val="000000"/>
                          </a:solidFill>
                          <a:effectLst/>
                          <a:latin typeface="楷体" panose="02010609060101010101" pitchFamily="49" charset="-122"/>
                          <a:ea typeface="楷体" panose="02010609060101010101" pitchFamily="49" charset="-122"/>
                          <a:cs typeface="宋体" panose="02010600030101010101" pitchFamily="2" charset="-122"/>
                        </a:rPr>
                        <a:t>trace</a:t>
                      </a:r>
                      <a:endParaRPr lang="zh-CN" sz="180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extLst>
                  <a:ext uri="{0D108BD9-81ED-4DB2-BD59-A6C34878D82A}">
                    <a16:rowId xmlns:a16="http://schemas.microsoft.com/office/drawing/2014/main" val="954820086"/>
                  </a:ext>
                </a:extLst>
              </a:tr>
              <a:tr h="790246">
                <a:tc>
                  <a:txBody>
                    <a:bodyPr/>
                    <a:lstStyle/>
                    <a:p>
                      <a:pPr indent="190500">
                        <a:lnSpc>
                          <a:spcPct val="100000"/>
                        </a:lnSpc>
                      </a:pPr>
                      <a:r>
                        <a:rPr lang="zh-TW" sz="1800">
                          <a:solidFill>
                            <a:srgbClr val="000000"/>
                          </a:solidFill>
                          <a:effectLst/>
                          <a:latin typeface="楷体" panose="02010609060101010101" pitchFamily="49" charset="-122"/>
                          <a:ea typeface="楷体" panose="02010609060101010101" pitchFamily="49" charset="-122"/>
                          <a:cs typeface="宋体" panose="02010600030101010101" pitchFamily="2" charset="-122"/>
                        </a:rPr>
                        <a:t>精化</a:t>
                      </a:r>
                      <a:endParaRPr lang="zh-CN" sz="180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indent="254000" algn="just">
                        <a:lnSpc>
                          <a:spcPct val="100000"/>
                        </a:lnSpc>
                      </a:pPr>
                      <a:r>
                        <a:rPr lang="zh-TW"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声明具有两个不同语义层次上的元素之间的映射，即在不同的抽象层次对相同概念的类进行建模时，要使用精化（</a:t>
                      </a:r>
                      <a:r>
                        <a:rPr lang="en-US" sz="1800" dirty="0" err="1">
                          <a:solidFill>
                            <a:srgbClr val="000000"/>
                          </a:solidFill>
                          <a:effectLst/>
                          <a:latin typeface="楷体" panose="02010609060101010101" pitchFamily="49" charset="-122"/>
                          <a:ea typeface="楷体" panose="02010609060101010101" pitchFamily="49" charset="-122"/>
                          <a:cs typeface="宋体" panose="02010600030101010101" pitchFamily="2" charset="-122"/>
                        </a:rPr>
                        <a:t>refine）</a:t>
                      </a:r>
                      <a:r>
                        <a:rPr lang="en-US" sz="1800" baseline="-25000" dirty="0" err="1">
                          <a:solidFill>
                            <a:srgbClr val="000000"/>
                          </a:solidFill>
                          <a:effectLst/>
                          <a:latin typeface="楷体" panose="02010609060101010101" pitchFamily="49" charset="-122"/>
                          <a:ea typeface="楷体" panose="02010609060101010101" pitchFamily="49" charset="-122"/>
                          <a:cs typeface="宋体" panose="02010600030101010101" pitchFamily="2" charset="-122"/>
                        </a:rPr>
                        <a:t>o</a:t>
                      </a:r>
                      <a:r>
                        <a:rPr lang="zh-TW"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例如，在分析阶段，有</a:t>
                      </a:r>
                      <a:r>
                        <a:rPr lang="en-US"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Customer</a:t>
                      </a:r>
                      <a:r>
                        <a:rPr lang="zh-TW"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类，在设计阶段时要将</a:t>
                      </a:r>
                      <a:r>
                        <a:rPr lang="en-US"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Customer</a:t>
                      </a:r>
                      <a:r>
                        <a:rPr lang="zh-TW"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类进行精化，详细到可以实现的程度</a:t>
                      </a:r>
                      <a:endParaRPr lang="zh-CN" sz="18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indent="254000">
                        <a:lnSpc>
                          <a:spcPct val="100000"/>
                        </a:lnSpc>
                      </a:pPr>
                      <a:r>
                        <a:rPr lang="en-US"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refine</a:t>
                      </a:r>
                      <a:endParaRPr lang="zh-CN" sz="18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extLst>
                  <a:ext uri="{0D108BD9-81ED-4DB2-BD59-A6C34878D82A}">
                    <a16:rowId xmlns:a16="http://schemas.microsoft.com/office/drawing/2014/main" val="1907621461"/>
                  </a:ext>
                </a:extLst>
              </a:tr>
              <a:tr h="1317077">
                <a:tc>
                  <a:txBody>
                    <a:bodyPr/>
                    <a:lstStyle/>
                    <a:p>
                      <a:pPr indent="190500">
                        <a:lnSpc>
                          <a:spcPct val="100000"/>
                        </a:lnSpc>
                      </a:pPr>
                      <a:r>
                        <a:rPr lang="zh-TW" sz="1800">
                          <a:solidFill>
                            <a:srgbClr val="000000"/>
                          </a:solidFill>
                          <a:effectLst/>
                          <a:latin typeface="楷体" panose="02010609060101010101" pitchFamily="49" charset="-122"/>
                          <a:ea typeface="楷体" panose="02010609060101010101" pitchFamily="49" charset="-122"/>
                          <a:cs typeface="宋体" panose="02010600030101010101" pitchFamily="2" charset="-122"/>
                        </a:rPr>
                        <a:t>派生</a:t>
                      </a:r>
                      <a:endParaRPr lang="zh-CN" sz="180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indent="254000" algn="just">
                        <a:lnSpc>
                          <a:spcPct val="100000"/>
                        </a:lnSpc>
                      </a:pPr>
                      <a:r>
                        <a:rPr lang="zh-TW"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声明一个实例可以从另一个实例导出,当对两个属性或两个关联建模时（其中一个是具体的，一个是概念的），要使用派生。例如</a:t>
                      </a:r>
                      <a:r>
                        <a:rPr lang="en-US"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,Person</a:t>
                      </a:r>
                      <a:r>
                        <a:rPr lang="zh-TW"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类可以有</a:t>
                      </a:r>
                      <a:r>
                        <a:rPr lang="en-US" sz="1800" dirty="0" err="1">
                          <a:solidFill>
                            <a:srgbClr val="000000"/>
                          </a:solidFill>
                          <a:effectLst/>
                          <a:latin typeface="楷体" panose="02010609060101010101" pitchFamily="49" charset="-122"/>
                          <a:ea typeface="楷体" panose="02010609060101010101" pitchFamily="49" charset="-122"/>
                          <a:cs typeface="宋体" panose="02010600030101010101" pitchFamily="2" charset="-122"/>
                        </a:rPr>
                        <a:t>BirthDate</a:t>
                      </a:r>
                      <a:r>
                        <a:rPr lang="zh-TW"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属性（具体的）和</a:t>
                      </a:r>
                      <a:r>
                        <a:rPr lang="en-US"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Age</a:t>
                      </a:r>
                      <a:r>
                        <a:rPr lang="zh-TW"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属性（概念的，可以从</a:t>
                      </a:r>
                      <a:r>
                        <a:rPr lang="en-US" sz="1800" dirty="0" err="1">
                          <a:solidFill>
                            <a:srgbClr val="000000"/>
                          </a:solidFill>
                          <a:effectLst/>
                          <a:latin typeface="楷体" panose="02010609060101010101" pitchFamily="49" charset="-122"/>
                          <a:ea typeface="楷体" panose="02010609060101010101" pitchFamily="49" charset="-122"/>
                          <a:cs typeface="宋体" panose="02010600030101010101" pitchFamily="2" charset="-122"/>
                        </a:rPr>
                        <a:t>BirthDate</a:t>
                      </a:r>
                      <a:r>
                        <a:rPr lang="zh-TW"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中导出，因此在类中不必另外表示）。可以用派生依赖表示</a:t>
                      </a:r>
                      <a:r>
                        <a:rPr lang="en-US"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Age</a:t>
                      </a:r>
                      <a:r>
                        <a:rPr lang="zh-TW"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和</a:t>
                      </a:r>
                      <a:r>
                        <a:rPr lang="en-US" sz="1800" dirty="0" err="1">
                          <a:solidFill>
                            <a:srgbClr val="000000"/>
                          </a:solidFill>
                          <a:effectLst/>
                          <a:latin typeface="楷体" panose="02010609060101010101" pitchFamily="49" charset="-122"/>
                          <a:ea typeface="楷体" panose="02010609060101010101" pitchFamily="49" charset="-122"/>
                          <a:cs typeface="宋体" panose="02010600030101010101" pitchFamily="2" charset="-122"/>
                        </a:rPr>
                        <a:t>BirthDate</a:t>
                      </a:r>
                      <a:r>
                        <a:rPr lang="zh-TW"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间的关系，表明</a:t>
                      </a:r>
                      <a:r>
                        <a:rPr lang="en-US"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Age</a:t>
                      </a:r>
                      <a:r>
                        <a:rPr lang="zh-TW"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是从</a:t>
                      </a:r>
                      <a:r>
                        <a:rPr lang="en-US" sz="1800" dirty="0" err="1">
                          <a:solidFill>
                            <a:srgbClr val="000000"/>
                          </a:solidFill>
                          <a:effectLst/>
                          <a:latin typeface="楷体" panose="02010609060101010101" pitchFamily="49" charset="-122"/>
                          <a:ea typeface="楷体" panose="02010609060101010101" pitchFamily="49" charset="-122"/>
                          <a:cs typeface="宋体" panose="02010600030101010101" pitchFamily="2" charset="-122"/>
                        </a:rPr>
                        <a:t>BirthDate</a:t>
                      </a:r>
                      <a:r>
                        <a:rPr lang="zh-TW"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属性派生的</a:t>
                      </a:r>
                      <a:endParaRPr lang="zh-CN" sz="18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indent="254000">
                        <a:lnSpc>
                          <a:spcPct val="100000"/>
                        </a:lnSpc>
                      </a:pPr>
                      <a:r>
                        <a:rPr lang="en-US"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derive</a:t>
                      </a:r>
                      <a:endParaRPr lang="zh-CN" sz="18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extLst>
                  <a:ext uri="{0D108BD9-81ED-4DB2-BD59-A6C34878D82A}">
                    <a16:rowId xmlns:a16="http://schemas.microsoft.com/office/drawing/2014/main" val="4245772475"/>
                  </a:ext>
                </a:extLst>
              </a:tr>
            </a:tbl>
          </a:graphicData>
        </a:graphic>
      </p:graphicFrame>
    </p:spTree>
    <p:extLst>
      <p:ext uri="{BB962C8B-B14F-4D97-AF65-F5344CB8AC3E}">
        <p14:creationId xmlns:p14="http://schemas.microsoft.com/office/powerpoint/2010/main" val="16967314"/>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5.2.1</a:t>
            </a:r>
            <a:r>
              <a:rPr lang="zh-CN" altLang="en-US" dirty="0"/>
              <a:t>依赖关系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452437" y="1778000"/>
            <a:ext cx="11287125" cy="4351338"/>
          </a:xfrm>
        </p:spPr>
        <p:txBody>
          <a:bodyPr/>
          <a:lstStyle/>
          <a:p>
            <a:r>
              <a:rPr lang="en-US" altLang="zh-CN" dirty="0"/>
              <a:t>(3)	</a:t>
            </a:r>
            <a:r>
              <a:rPr lang="zh-CN" altLang="en-US" b="1" dirty="0"/>
              <a:t>授权依赖</a:t>
            </a:r>
            <a:r>
              <a:rPr lang="zh-CN" altLang="en-US" dirty="0"/>
              <a:t>。授权依赖表达了一个事物访问另一个事物的能力。提供者可以规定使用者的权限，这是提供者控制和限制对其内容访问的方法。主要有三种类型的授权依赖：访问依赖</a:t>
            </a:r>
            <a:r>
              <a:rPr lang="en-US" altLang="zh-CN" dirty="0"/>
              <a:t>(«access»)</a:t>
            </a:r>
            <a:r>
              <a:rPr lang="zh-CN" altLang="en-US" dirty="0"/>
              <a:t>、导入依赖</a:t>
            </a:r>
            <a:r>
              <a:rPr lang="en-US" altLang="zh-CN" dirty="0"/>
              <a:t>(《import»</a:t>
            </a:r>
            <a:r>
              <a:rPr lang="zh-CN" altLang="en-US" dirty="0"/>
              <a:t>和友元依赖</a:t>
            </a:r>
            <a:r>
              <a:rPr lang="en-US" altLang="zh-CN" dirty="0"/>
              <a:t>(《friend»)„</a:t>
            </a:r>
            <a:r>
              <a:rPr lang="zh-CN" altLang="en-US" dirty="0"/>
              <a:t>授权依赖的说明如表所示。</a:t>
            </a:r>
          </a:p>
        </p:txBody>
      </p:sp>
      <p:graphicFrame>
        <p:nvGraphicFramePr>
          <p:cNvPr id="4" name="表格 4">
            <a:extLst>
              <a:ext uri="{FF2B5EF4-FFF2-40B4-BE49-F238E27FC236}">
                <a16:creationId xmlns:a16="http://schemas.microsoft.com/office/drawing/2014/main" id="{A2F75429-3280-4079-941B-462524088B31}"/>
              </a:ext>
            </a:extLst>
          </p:cNvPr>
          <p:cNvGraphicFramePr>
            <a:graphicFrameLocks noGrp="1"/>
          </p:cNvGraphicFramePr>
          <p:nvPr/>
        </p:nvGraphicFramePr>
        <p:xfrm>
          <a:off x="452437" y="3429000"/>
          <a:ext cx="11287125" cy="3333752"/>
        </p:xfrm>
        <a:graphic>
          <a:graphicData uri="http://schemas.openxmlformats.org/drawingml/2006/table">
            <a:tbl>
              <a:tblPr firstRow="1" bandRow="1">
                <a:tableStyleId>{F5AB1C69-6EDB-4FF4-983F-18BD219EF322}</a:tableStyleId>
              </a:tblPr>
              <a:tblGrid>
                <a:gridCol w="2195513">
                  <a:extLst>
                    <a:ext uri="{9D8B030D-6E8A-4147-A177-3AD203B41FA5}">
                      <a16:colId xmlns:a16="http://schemas.microsoft.com/office/drawing/2014/main" val="2746251092"/>
                    </a:ext>
                  </a:extLst>
                </a:gridCol>
                <a:gridCol w="6667500">
                  <a:extLst>
                    <a:ext uri="{9D8B030D-6E8A-4147-A177-3AD203B41FA5}">
                      <a16:colId xmlns:a16="http://schemas.microsoft.com/office/drawing/2014/main" val="1202814526"/>
                    </a:ext>
                  </a:extLst>
                </a:gridCol>
                <a:gridCol w="2424112">
                  <a:extLst>
                    <a:ext uri="{9D8B030D-6E8A-4147-A177-3AD203B41FA5}">
                      <a16:colId xmlns:a16="http://schemas.microsoft.com/office/drawing/2014/main" val="585810997"/>
                    </a:ext>
                  </a:extLst>
                </a:gridCol>
              </a:tblGrid>
              <a:tr h="833438">
                <a:tc>
                  <a:txBody>
                    <a:bodyPr/>
                    <a:lstStyle/>
                    <a:p>
                      <a:pPr indent="127000">
                        <a:lnSpc>
                          <a:spcPct val="100000"/>
                        </a:lnSpc>
                      </a:pPr>
                      <a:r>
                        <a:rPr lang="zh-TW" sz="2000" dirty="0">
                          <a:effectLst/>
                          <a:latin typeface="楷体" panose="02010609060101010101" pitchFamily="49" charset="-122"/>
                          <a:ea typeface="楷体" panose="02010609060101010101" pitchFamily="49" charset="-122"/>
                          <a:cs typeface="宋体" panose="02010600030101010101" pitchFamily="2" charset="-122"/>
                        </a:rPr>
                        <a:t>依赖关系</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marL="0" indent="127000" algn="l" defTabSz="914400" rtl="0" eaLnBrk="1" latinLnBrk="0" hangingPunct="1">
                        <a:lnSpc>
                          <a:spcPct val="100000"/>
                        </a:lnSpc>
                      </a:pPr>
                      <a:r>
                        <a:rPr lang="zh-TW" altLang="en-US" sz="2000" b="1" kern="1200" dirty="0">
                          <a:solidFill>
                            <a:schemeClr val="lt1"/>
                          </a:solidFill>
                          <a:effectLst/>
                          <a:latin typeface="楷体" panose="02010609060101010101" pitchFamily="49" charset="-122"/>
                          <a:ea typeface="楷体" panose="02010609060101010101" pitchFamily="49" charset="-122"/>
                          <a:cs typeface="宋体" panose="02010600030101010101" pitchFamily="2" charset="-122"/>
                        </a:rPr>
                        <a:t>功能</a:t>
                      </a:r>
                      <a:endParaRPr lang="zh-CN" altLang="en-US" sz="2000" b="1" kern="1200" dirty="0">
                        <a:solidFill>
                          <a:schemeClr val="lt1"/>
                        </a:solidFill>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marL="0" indent="127000" algn="l" defTabSz="914400" rtl="0" eaLnBrk="1" latinLnBrk="0" hangingPunct="1">
                        <a:lnSpc>
                          <a:spcPct val="100000"/>
                        </a:lnSpc>
                      </a:pPr>
                      <a:r>
                        <a:rPr lang="zh-TW" altLang="en-US" sz="2000" b="1" kern="1200" dirty="0">
                          <a:solidFill>
                            <a:schemeClr val="lt1"/>
                          </a:solidFill>
                          <a:effectLst/>
                          <a:latin typeface="楷体" panose="02010609060101010101" pitchFamily="49" charset="-122"/>
                          <a:ea typeface="楷体" panose="02010609060101010101" pitchFamily="49" charset="-122"/>
                          <a:cs typeface="宋体" panose="02010600030101010101" pitchFamily="2" charset="-122"/>
                        </a:rPr>
                        <a:t>关键字</a:t>
                      </a:r>
                      <a:endParaRPr lang="zh-CN" altLang="en-US" sz="2000" b="1" kern="1200" dirty="0">
                        <a:solidFill>
                          <a:schemeClr val="lt1"/>
                        </a:solidFill>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extLst>
                  <a:ext uri="{0D108BD9-81ED-4DB2-BD59-A6C34878D82A}">
                    <a16:rowId xmlns:a16="http://schemas.microsoft.com/office/drawing/2014/main" val="453657527"/>
                  </a:ext>
                </a:extLst>
              </a:tr>
              <a:tr h="833438">
                <a:tc>
                  <a:txBody>
                    <a:bodyPr/>
                    <a:lstStyle/>
                    <a:p>
                      <a:pPr indent="292100">
                        <a:lnSpc>
                          <a:spcPct val="100000"/>
                        </a:lnSpc>
                      </a:pPr>
                      <a:r>
                        <a:rPr lang="zh-TW"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访问</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indent="88900" algn="just">
                        <a:lnSpc>
                          <a:spcPct val="100000"/>
                        </a:lnSpc>
                      </a:pPr>
                      <a:r>
                        <a:rPr lang="zh-TW"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允许一个包访问另一个包的内容</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indent="241300">
                        <a:lnSpc>
                          <a:spcPct val="100000"/>
                        </a:lnSpc>
                      </a:pPr>
                      <a:r>
                        <a:rPr lang="en-US" sz="2000">
                          <a:solidFill>
                            <a:srgbClr val="000000"/>
                          </a:solidFill>
                          <a:effectLst/>
                          <a:latin typeface="楷体" panose="02010609060101010101" pitchFamily="49" charset="-122"/>
                          <a:ea typeface="楷体" panose="02010609060101010101" pitchFamily="49" charset="-122"/>
                          <a:cs typeface="宋体" panose="02010600030101010101" pitchFamily="2" charset="-122"/>
                        </a:rPr>
                        <a:t>access</a:t>
                      </a:r>
                      <a:endParaRPr lang="zh-CN" sz="200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extLst>
                  <a:ext uri="{0D108BD9-81ED-4DB2-BD59-A6C34878D82A}">
                    <a16:rowId xmlns:a16="http://schemas.microsoft.com/office/drawing/2014/main" val="2769488046"/>
                  </a:ext>
                </a:extLst>
              </a:tr>
              <a:tr h="833438">
                <a:tc>
                  <a:txBody>
                    <a:bodyPr/>
                    <a:lstStyle/>
                    <a:p>
                      <a:pPr indent="292100">
                        <a:lnSpc>
                          <a:spcPct val="100000"/>
                        </a:lnSpc>
                      </a:pPr>
                      <a:r>
                        <a:rPr lang="zh-TW" sz="2000">
                          <a:solidFill>
                            <a:srgbClr val="000000"/>
                          </a:solidFill>
                          <a:effectLst/>
                          <a:latin typeface="楷体" panose="02010609060101010101" pitchFamily="49" charset="-122"/>
                          <a:ea typeface="楷体" panose="02010609060101010101" pitchFamily="49" charset="-122"/>
                          <a:cs typeface="宋体" panose="02010600030101010101" pitchFamily="2" charset="-122"/>
                        </a:rPr>
                        <a:t>导入</a:t>
                      </a:r>
                      <a:endParaRPr lang="zh-CN" sz="200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indent="88900" algn="just">
                        <a:lnSpc>
                          <a:spcPct val="100000"/>
                        </a:lnSpc>
                      </a:pPr>
                      <a:r>
                        <a:rPr lang="zh-TW"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允许一个包访问另一个包的内容并为被访问包的组成部分增加别名</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indent="241300">
                        <a:lnSpc>
                          <a:spcPct val="100000"/>
                        </a:lnSpc>
                      </a:pPr>
                      <a:r>
                        <a:rPr lang="en-US" sz="2000">
                          <a:solidFill>
                            <a:srgbClr val="000000"/>
                          </a:solidFill>
                          <a:effectLst/>
                          <a:latin typeface="楷体" panose="02010609060101010101" pitchFamily="49" charset="-122"/>
                          <a:ea typeface="楷体" panose="02010609060101010101" pitchFamily="49" charset="-122"/>
                          <a:cs typeface="宋体" panose="02010600030101010101" pitchFamily="2" charset="-122"/>
                        </a:rPr>
                        <a:t>import</a:t>
                      </a:r>
                      <a:endParaRPr lang="zh-CN" sz="200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extLst>
                  <a:ext uri="{0D108BD9-81ED-4DB2-BD59-A6C34878D82A}">
                    <a16:rowId xmlns:a16="http://schemas.microsoft.com/office/drawing/2014/main" val="2591674753"/>
                  </a:ext>
                </a:extLst>
              </a:tr>
              <a:tr h="833438">
                <a:tc>
                  <a:txBody>
                    <a:bodyPr/>
                    <a:lstStyle/>
                    <a:p>
                      <a:pPr indent="292100">
                        <a:lnSpc>
                          <a:spcPct val="100000"/>
                        </a:lnSpc>
                      </a:pPr>
                      <a:r>
                        <a:rPr lang="zh-TW" sz="2000">
                          <a:solidFill>
                            <a:srgbClr val="000000"/>
                          </a:solidFill>
                          <a:effectLst/>
                          <a:latin typeface="楷体" panose="02010609060101010101" pitchFamily="49" charset="-122"/>
                          <a:ea typeface="楷体" panose="02010609060101010101" pitchFamily="49" charset="-122"/>
                          <a:cs typeface="宋体" panose="02010600030101010101" pitchFamily="2" charset="-122"/>
                        </a:rPr>
                        <a:t>友元</a:t>
                      </a:r>
                      <a:endParaRPr lang="zh-CN" sz="200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indent="88900" algn="just">
                        <a:lnSpc>
                          <a:spcPct val="100000"/>
                        </a:lnSpc>
                      </a:pPr>
                      <a:r>
                        <a:rPr lang="zh-TW"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允许一个元素访问另一个元素</a:t>
                      </a:r>
                      <a:r>
                        <a:rPr lang="en-US"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a:t>
                      </a:r>
                      <a:r>
                        <a:rPr lang="zh-TW"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不管被访问的元素是否具有可见性</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indent="241300">
                        <a:lnSpc>
                          <a:spcPct val="100000"/>
                        </a:lnSpc>
                      </a:pPr>
                      <a:r>
                        <a:rPr lang="en-US"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friend</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extLst>
                  <a:ext uri="{0D108BD9-81ED-4DB2-BD59-A6C34878D82A}">
                    <a16:rowId xmlns:a16="http://schemas.microsoft.com/office/drawing/2014/main" val="1529486934"/>
                  </a:ext>
                </a:extLst>
              </a:tr>
            </a:tbl>
          </a:graphicData>
        </a:graphic>
      </p:graphicFrame>
    </p:spTree>
    <p:extLst>
      <p:ext uri="{BB962C8B-B14F-4D97-AF65-F5344CB8AC3E}">
        <p14:creationId xmlns:p14="http://schemas.microsoft.com/office/powerpoint/2010/main" val="52565036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5.2.1</a:t>
            </a:r>
            <a:r>
              <a:rPr lang="zh-CN" altLang="en-US" dirty="0"/>
              <a:t>依赖关系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txBody>
          <a:bodyPr/>
          <a:lstStyle/>
          <a:p>
            <a:r>
              <a:rPr lang="en-US" altLang="zh-CN" dirty="0"/>
              <a:t>(4)	</a:t>
            </a:r>
            <a:r>
              <a:rPr lang="zh-CN" altLang="en-US" dirty="0"/>
              <a:t>绑定依赖。它表明对目标模板使用给定的实际参数进行实例化。当对模板类的细节建模时，要使用绑定</a:t>
            </a:r>
            <a:r>
              <a:rPr lang="en-US" altLang="zh-CN" dirty="0"/>
              <a:t>(«bind»)</a:t>
            </a:r>
            <a:r>
              <a:rPr lang="zh-CN" altLang="en-US" dirty="0"/>
              <a:t>。例如，模板容器类和这个类的实例之间的关系被模型化为绑定依赖。绑定包括一个映射到模板的形式参数的实际参数列表。绑定依赖关系的说明如表所示。</a:t>
            </a:r>
          </a:p>
        </p:txBody>
      </p:sp>
      <p:graphicFrame>
        <p:nvGraphicFramePr>
          <p:cNvPr id="4" name="表格 4">
            <a:extLst>
              <a:ext uri="{FF2B5EF4-FFF2-40B4-BE49-F238E27FC236}">
                <a16:creationId xmlns:a16="http://schemas.microsoft.com/office/drawing/2014/main" id="{6846E698-8BEA-4C5E-968A-8ED89645F412}"/>
              </a:ext>
            </a:extLst>
          </p:cNvPr>
          <p:cNvGraphicFramePr>
            <a:graphicFrameLocks noGrp="1"/>
          </p:cNvGraphicFramePr>
          <p:nvPr/>
        </p:nvGraphicFramePr>
        <p:xfrm>
          <a:off x="1038225" y="4200525"/>
          <a:ext cx="10039348" cy="1790700"/>
        </p:xfrm>
        <a:graphic>
          <a:graphicData uri="http://schemas.openxmlformats.org/drawingml/2006/table">
            <a:tbl>
              <a:tblPr firstRow="1" bandRow="1">
                <a:tableStyleId>{F5AB1C69-6EDB-4FF4-983F-18BD219EF322}</a:tableStyleId>
              </a:tblPr>
              <a:tblGrid>
                <a:gridCol w="2232078">
                  <a:extLst>
                    <a:ext uri="{9D8B030D-6E8A-4147-A177-3AD203B41FA5}">
                      <a16:colId xmlns:a16="http://schemas.microsoft.com/office/drawing/2014/main" val="1321778732"/>
                    </a:ext>
                  </a:extLst>
                </a:gridCol>
                <a:gridCol w="5575192">
                  <a:extLst>
                    <a:ext uri="{9D8B030D-6E8A-4147-A177-3AD203B41FA5}">
                      <a16:colId xmlns:a16="http://schemas.microsoft.com/office/drawing/2014/main" val="948998841"/>
                    </a:ext>
                  </a:extLst>
                </a:gridCol>
                <a:gridCol w="2232078">
                  <a:extLst>
                    <a:ext uri="{9D8B030D-6E8A-4147-A177-3AD203B41FA5}">
                      <a16:colId xmlns:a16="http://schemas.microsoft.com/office/drawing/2014/main" val="986840021"/>
                    </a:ext>
                  </a:extLst>
                </a:gridCol>
              </a:tblGrid>
              <a:tr h="895350">
                <a:tc>
                  <a:txBody>
                    <a:bodyPr/>
                    <a:lstStyle/>
                    <a:p>
                      <a:r>
                        <a:rPr lang="zh-CN" altLang="en-US" sz="2000" dirty="0">
                          <a:latin typeface="楷体" panose="02010609060101010101" pitchFamily="49" charset="-122"/>
                          <a:ea typeface="楷体" panose="02010609060101010101" pitchFamily="49" charset="-122"/>
                        </a:rPr>
                        <a:t>依赖关系</a:t>
                      </a:r>
                    </a:p>
                  </a:txBody>
                  <a:tcPr anchor="ctr"/>
                </a:tc>
                <a:tc>
                  <a:txBody>
                    <a:bodyPr/>
                    <a:lstStyle/>
                    <a:p>
                      <a:r>
                        <a:rPr lang="zh-CN" altLang="en-US" sz="2000" dirty="0">
                          <a:latin typeface="楷体" panose="02010609060101010101" pitchFamily="49" charset="-122"/>
                          <a:ea typeface="楷体" panose="02010609060101010101" pitchFamily="49" charset="-122"/>
                        </a:rPr>
                        <a:t>功能</a:t>
                      </a:r>
                    </a:p>
                  </a:txBody>
                  <a:tcPr anchor="ctr"/>
                </a:tc>
                <a:tc>
                  <a:txBody>
                    <a:bodyPr/>
                    <a:lstStyle/>
                    <a:p>
                      <a:r>
                        <a:rPr lang="zh-CN" altLang="en-US" sz="2000" dirty="0">
                          <a:latin typeface="楷体" panose="02010609060101010101" pitchFamily="49" charset="-122"/>
                          <a:ea typeface="楷体" panose="02010609060101010101" pitchFamily="49" charset="-122"/>
                        </a:rPr>
                        <a:t>关键字</a:t>
                      </a:r>
                    </a:p>
                  </a:txBody>
                  <a:tcPr anchor="ctr"/>
                </a:tc>
                <a:extLst>
                  <a:ext uri="{0D108BD9-81ED-4DB2-BD59-A6C34878D82A}">
                    <a16:rowId xmlns:a16="http://schemas.microsoft.com/office/drawing/2014/main" val="4104647429"/>
                  </a:ext>
                </a:extLst>
              </a:tr>
              <a:tr h="895350">
                <a:tc>
                  <a:txBody>
                    <a:bodyPr/>
                    <a:lstStyle/>
                    <a:p>
                      <a:r>
                        <a:rPr lang="zh-CN" altLang="en-US" sz="2000" dirty="0">
                          <a:latin typeface="楷体" panose="02010609060101010101" pitchFamily="49" charset="-122"/>
                          <a:ea typeface="楷体" panose="02010609060101010101" pitchFamily="49" charset="-122"/>
                        </a:rPr>
                        <a:t>绑定</a:t>
                      </a:r>
                    </a:p>
                  </a:txBody>
                  <a:tcPr anchor="ctr"/>
                </a:tc>
                <a:tc>
                  <a:txBody>
                    <a:bodyPr/>
                    <a:lstStyle/>
                    <a:p>
                      <a:r>
                        <a:rPr lang="zh-CN" altLang="en-US" sz="2000" dirty="0">
                          <a:latin typeface="楷体" panose="02010609060101010101" pitchFamily="49" charset="-122"/>
                          <a:ea typeface="楷体" panose="02010609060101010101" pitchFamily="49" charset="-122"/>
                        </a:rPr>
                        <a:t>为模板参数指定值，生成一个新的模板元素</a:t>
                      </a:r>
                    </a:p>
                  </a:txBody>
                  <a:tcPr anchor="ctr"/>
                </a:tc>
                <a:tc>
                  <a:txBody>
                    <a:bodyPr/>
                    <a:lstStyle/>
                    <a:p>
                      <a:r>
                        <a:rPr lang="en-US" altLang="zh-CN" sz="2000" dirty="0">
                          <a:latin typeface="楷体" panose="02010609060101010101" pitchFamily="49" charset="-122"/>
                          <a:ea typeface="楷体" panose="02010609060101010101" pitchFamily="49" charset="-122"/>
                        </a:rPr>
                        <a:t>bind</a:t>
                      </a:r>
                      <a:endParaRPr lang="zh-CN" altLang="en-US" sz="2000" dirty="0">
                        <a:latin typeface="楷体" panose="02010609060101010101" pitchFamily="49" charset="-122"/>
                        <a:ea typeface="楷体" panose="02010609060101010101" pitchFamily="49" charset="-122"/>
                      </a:endParaRPr>
                    </a:p>
                  </a:txBody>
                  <a:tcPr anchor="ctr"/>
                </a:tc>
                <a:extLst>
                  <a:ext uri="{0D108BD9-81ED-4DB2-BD59-A6C34878D82A}">
                    <a16:rowId xmlns:a16="http://schemas.microsoft.com/office/drawing/2014/main" val="1832039702"/>
                  </a:ext>
                </a:extLst>
              </a:tr>
            </a:tbl>
          </a:graphicData>
        </a:graphic>
      </p:graphicFrame>
    </p:spTree>
    <p:extLst>
      <p:ext uri="{BB962C8B-B14F-4D97-AF65-F5344CB8AC3E}">
        <p14:creationId xmlns:p14="http://schemas.microsoft.com/office/powerpoint/2010/main" val="3565232584"/>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5.2.2</a:t>
            </a:r>
            <a:r>
              <a:rPr lang="zh-CN" altLang="en-US" dirty="0"/>
              <a:t>泛化关系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200" y="1825624"/>
            <a:ext cx="10515600" cy="4480907"/>
          </a:xfrm>
          <a:ln>
            <a:solidFill>
              <a:schemeClr val="tx1"/>
            </a:solidFill>
          </a:ln>
        </p:spPr>
        <p:txBody>
          <a:bodyPr/>
          <a:lstStyle/>
          <a:p>
            <a:r>
              <a:rPr lang="zh-CN" altLang="en-US" dirty="0"/>
              <a:t>泛化关系</a:t>
            </a:r>
            <a:r>
              <a:rPr lang="en-US" altLang="zh-CN" dirty="0"/>
              <a:t>(Generalization)</a:t>
            </a:r>
            <a:r>
              <a:rPr lang="zh-CN" altLang="en-US" dirty="0"/>
              <a:t>是一种存在于一般元素和特殊元素之间的分类关系，它只使用在类型上，而不是实例上。在类中，一般元素被称为超类或父类，而特殊元素被称为子类。在</a:t>
            </a:r>
            <a:r>
              <a:rPr lang="en-US" altLang="zh-CN" dirty="0"/>
              <a:t>UML</a:t>
            </a:r>
            <a:r>
              <a:rPr lang="zh-CN" altLang="en-US" dirty="0"/>
              <a:t>中，泛化关系用一条从子类指向父类的空心三角箭头表示，如图所示。</a:t>
            </a:r>
          </a:p>
          <a:p>
            <a:endParaRPr lang="zh-CN" altLang="en-US" dirty="0"/>
          </a:p>
        </p:txBody>
      </p:sp>
      <p:pic>
        <p:nvPicPr>
          <p:cNvPr id="5" name="图片 4">
            <a:extLst>
              <a:ext uri="{FF2B5EF4-FFF2-40B4-BE49-F238E27FC236}">
                <a16:creationId xmlns:a16="http://schemas.microsoft.com/office/drawing/2014/main" id="{F22092F0-E738-4F24-8063-21495A44336B}"/>
              </a:ext>
            </a:extLst>
          </p:cNvPr>
          <p:cNvPicPr>
            <a:picLocks noChangeAspect="1"/>
          </p:cNvPicPr>
          <p:nvPr/>
        </p:nvPicPr>
        <p:blipFill>
          <a:blip r:embed="rId2"/>
          <a:stretch>
            <a:fillRect/>
          </a:stretch>
        </p:blipFill>
        <p:spPr>
          <a:xfrm>
            <a:off x="1785937" y="3690937"/>
            <a:ext cx="8843963" cy="2766573"/>
          </a:xfrm>
          <a:prstGeom prst="rect">
            <a:avLst/>
          </a:prstGeom>
        </p:spPr>
      </p:pic>
    </p:spTree>
    <p:extLst>
      <p:ext uri="{BB962C8B-B14F-4D97-AF65-F5344CB8AC3E}">
        <p14:creationId xmlns:p14="http://schemas.microsoft.com/office/powerpoint/2010/main" val="3160140471"/>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zh-CN" altLang="en-US" dirty="0"/>
              <a:t>使用用例的主要目的</a:t>
            </a:r>
          </a:p>
        </p:txBody>
      </p:sp>
      <p:graphicFrame>
        <p:nvGraphicFramePr>
          <p:cNvPr id="4" name="内容占位符 3">
            <a:extLst>
              <a:ext uri="{FF2B5EF4-FFF2-40B4-BE49-F238E27FC236}">
                <a16:creationId xmlns:a16="http://schemas.microsoft.com/office/drawing/2014/main" id="{4E451D3A-FC2B-4E4D-871F-18A89E08C7B7}"/>
              </a:ext>
            </a:extLst>
          </p:cNvPr>
          <p:cNvGraphicFramePr>
            <a:graphicFrameLocks noGrp="1"/>
          </p:cNvGraphicFramePr>
          <p:nvPr>
            <p:ph idx="1"/>
            <p:extLst>
              <p:ext uri="{D42A27DB-BD31-4B8C-83A1-F6EECF244321}">
                <p14:modId xmlns:p14="http://schemas.microsoft.com/office/powerpoint/2010/main" val="188969271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KSO_Shape">
            <a:extLst>
              <a:ext uri="{FF2B5EF4-FFF2-40B4-BE49-F238E27FC236}">
                <a16:creationId xmlns:a16="http://schemas.microsoft.com/office/drawing/2014/main" id="{1A8EFD8D-042B-49E9-9562-61FEFB55F235}"/>
              </a:ext>
            </a:extLst>
          </p:cNvPr>
          <p:cNvSpPr>
            <a:spLocks noChangeAspect="1"/>
          </p:cNvSpPr>
          <p:nvPr/>
        </p:nvSpPr>
        <p:spPr bwMode="auto">
          <a:xfrm>
            <a:off x="953237" y="2156393"/>
            <a:ext cx="720000" cy="714000"/>
          </a:xfrm>
          <a:custGeom>
            <a:avLst/>
            <a:gdLst>
              <a:gd name="T0" fmla="*/ 1420802 w 2262188"/>
              <a:gd name="T1" fmla="*/ 2155372 h 2241550"/>
              <a:gd name="T2" fmla="*/ 0 w 2262188"/>
              <a:gd name="T3" fmla="*/ 1901959 h 2241550"/>
              <a:gd name="T4" fmla="*/ 966787 w 2262188"/>
              <a:gd name="T5" fmla="*/ 2002745 h 2241550"/>
              <a:gd name="T6" fmla="*/ 463550 w 2262188"/>
              <a:gd name="T7" fmla="*/ 1799189 h 2241550"/>
              <a:gd name="T8" fmla="*/ 1920875 w 2262188"/>
              <a:gd name="T9" fmla="*/ 1721932 h 2241550"/>
              <a:gd name="T10" fmla="*/ 1920875 w 2262188"/>
              <a:gd name="T11" fmla="*/ 1643063 h 2241550"/>
              <a:gd name="T12" fmla="*/ 1920875 w 2262188"/>
              <a:gd name="T13" fmla="*/ 1520825 h 2241550"/>
              <a:gd name="T14" fmla="*/ 1437365 w 2262188"/>
              <a:gd name="T15" fmla="*/ 1781511 h 2241550"/>
              <a:gd name="T16" fmla="*/ 0 w 2262188"/>
              <a:gd name="T17" fmla="*/ 1470217 h 2241550"/>
              <a:gd name="T18" fmla="*/ 1304860 w 2262188"/>
              <a:gd name="T19" fmla="*/ 1658938 h 2241550"/>
              <a:gd name="T20" fmla="*/ 1333924 w 2262188"/>
              <a:gd name="T21" fmla="*/ 1648052 h 2241550"/>
              <a:gd name="T22" fmla="*/ 1395684 w 2262188"/>
              <a:gd name="T23" fmla="*/ 1641022 h 2241550"/>
              <a:gd name="T24" fmla="*/ 1448362 w 2262188"/>
              <a:gd name="T25" fmla="*/ 1646011 h 2241550"/>
              <a:gd name="T26" fmla="*/ 1677920 w 2262188"/>
              <a:gd name="T27" fmla="*/ 1506991 h 2241550"/>
              <a:gd name="T28" fmla="*/ 1657031 w 2262188"/>
              <a:gd name="T29" fmla="*/ 1492023 h 2241550"/>
              <a:gd name="T30" fmla="*/ 1654306 w 2262188"/>
              <a:gd name="T31" fmla="*/ 1479097 h 2241550"/>
              <a:gd name="T32" fmla="*/ 1663843 w 2262188"/>
              <a:gd name="T33" fmla="*/ 1466170 h 2241550"/>
              <a:gd name="T34" fmla="*/ 995838 w 2262188"/>
              <a:gd name="T35" fmla="*/ 1258888 h 2241550"/>
              <a:gd name="T36" fmla="*/ 489738 w 2262188"/>
              <a:gd name="T37" fmla="*/ 1130300 h 2241550"/>
              <a:gd name="T38" fmla="*/ 594035 w 2262188"/>
              <a:gd name="T39" fmla="*/ 1213404 h 2241550"/>
              <a:gd name="T40" fmla="*/ 555491 w 2262188"/>
              <a:gd name="T41" fmla="*/ 1222487 h 2241550"/>
              <a:gd name="T42" fmla="*/ 486564 w 2262188"/>
              <a:gd name="T43" fmla="*/ 1223168 h 2241550"/>
              <a:gd name="T44" fmla="*/ 211086 w 2262188"/>
              <a:gd name="T45" fmla="*/ 1351684 h 2241550"/>
              <a:gd name="T46" fmla="*/ 251218 w 2262188"/>
              <a:gd name="T47" fmla="*/ 1368941 h 2241550"/>
              <a:gd name="T48" fmla="*/ 259153 w 2262188"/>
              <a:gd name="T49" fmla="*/ 1381429 h 2241550"/>
              <a:gd name="T50" fmla="*/ 255072 w 2262188"/>
              <a:gd name="T51" fmla="*/ 1394599 h 2241550"/>
              <a:gd name="T52" fmla="*/ 240561 w 2262188"/>
              <a:gd name="T53" fmla="*/ 1405498 h 2241550"/>
              <a:gd name="T54" fmla="*/ 810075 w 2262188"/>
              <a:gd name="T55" fmla="*/ 1021049 h 2241550"/>
              <a:gd name="T56" fmla="*/ 341312 w 2262188"/>
              <a:gd name="T57" fmla="*/ 771297 h 2241550"/>
              <a:gd name="T58" fmla="*/ 2262188 w 2262188"/>
              <a:gd name="T59" fmla="*/ 687389 h 2241550"/>
              <a:gd name="T60" fmla="*/ 830949 w 2262188"/>
              <a:gd name="T61" fmla="*/ 982664 h 2241550"/>
              <a:gd name="T62" fmla="*/ 1797050 w 2262188"/>
              <a:gd name="T63" fmla="*/ 752476 h 2241550"/>
              <a:gd name="T64" fmla="*/ 1295400 w 2262188"/>
              <a:gd name="T65" fmla="*/ 660174 h 2241550"/>
              <a:gd name="T66" fmla="*/ 2262188 w 2262188"/>
              <a:gd name="T67" fmla="*/ 462607 h 2241550"/>
              <a:gd name="T68" fmla="*/ 824823 w 2262188"/>
              <a:gd name="T69" fmla="*/ 651157 h 2241550"/>
              <a:gd name="T70" fmla="*/ 341312 w 2262188"/>
              <a:gd name="T71" fmla="*/ 390526 h 2241550"/>
              <a:gd name="T72" fmla="*/ 786730 w 2262188"/>
              <a:gd name="T73" fmla="*/ 233363 h 2241550"/>
              <a:gd name="T74" fmla="*/ 600403 w 2262188"/>
              <a:gd name="T75" fmla="*/ 336703 h 2241550"/>
              <a:gd name="T76" fmla="*/ 608110 w 2262188"/>
              <a:gd name="T77" fmla="*/ 349677 h 2241550"/>
              <a:gd name="T78" fmla="*/ 603350 w 2262188"/>
              <a:gd name="T79" fmla="*/ 362651 h 2241550"/>
              <a:gd name="T80" fmla="*/ 576602 w 2262188"/>
              <a:gd name="T81" fmla="*/ 378585 h 2241550"/>
              <a:gd name="T82" fmla="*/ 820278 w 2262188"/>
              <a:gd name="T83" fmla="*/ 514246 h 2241550"/>
              <a:gd name="T84" fmla="*/ 878761 w 2262188"/>
              <a:gd name="T85" fmla="*/ 510831 h 2241550"/>
              <a:gd name="T86" fmla="*/ 932710 w 2262188"/>
              <a:gd name="T87" fmla="*/ 519026 h 2241550"/>
              <a:gd name="T88" fmla="*/ 1216508 w 2262188"/>
              <a:gd name="T89" fmla="*/ 466218 h 2241550"/>
              <a:gd name="T90" fmla="*/ 1749425 w 2262188"/>
              <a:gd name="T91" fmla="*/ 883986 h 2241550"/>
              <a:gd name="T92" fmla="*/ 1798297 w 2262188"/>
              <a:gd name="T93" fmla="*/ 374650 h 2241550"/>
              <a:gd name="T94" fmla="*/ 2012784 w 2262188"/>
              <a:gd name="T95" fmla="*/ 269585 h 2241550"/>
              <a:gd name="T96" fmla="*/ 2003262 w 2262188"/>
              <a:gd name="T97" fmla="*/ 256650 h 2241550"/>
              <a:gd name="T98" fmla="*/ 2006209 w 2262188"/>
              <a:gd name="T99" fmla="*/ 243943 h 2241550"/>
              <a:gd name="T100" fmla="*/ 2027068 w 2262188"/>
              <a:gd name="T101" fmla="*/ 228966 h 2241550"/>
              <a:gd name="T102" fmla="*/ 1797843 w 2262188"/>
              <a:gd name="T103" fmla="*/ 89635 h 2241550"/>
              <a:gd name="T104" fmla="*/ 1745015 w 2262188"/>
              <a:gd name="T105" fmla="*/ 94400 h 2241550"/>
              <a:gd name="T106" fmla="*/ 1683571 w 2262188"/>
              <a:gd name="T107" fmla="*/ 87820 h 2241550"/>
              <a:gd name="T108" fmla="*/ 1651602 w 2262188"/>
              <a:gd name="T109" fmla="*/ 75112 h 224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62188" h="2241550">
                <a:moveTo>
                  <a:pt x="1920875" y="1898650"/>
                </a:moveTo>
                <a:lnTo>
                  <a:pt x="1920875" y="1901598"/>
                </a:lnTo>
                <a:lnTo>
                  <a:pt x="1920875" y="1977571"/>
                </a:lnTo>
                <a:lnTo>
                  <a:pt x="1431239" y="2241550"/>
                </a:lnTo>
                <a:lnTo>
                  <a:pt x="966787" y="2131332"/>
                </a:lnTo>
                <a:lnTo>
                  <a:pt x="966787" y="2047648"/>
                </a:lnTo>
                <a:lnTo>
                  <a:pt x="1420802" y="2155372"/>
                </a:lnTo>
                <a:lnTo>
                  <a:pt x="1437365" y="2159227"/>
                </a:lnTo>
                <a:lnTo>
                  <a:pt x="1452113" y="2151289"/>
                </a:lnTo>
                <a:lnTo>
                  <a:pt x="1920875" y="1898650"/>
                </a:lnTo>
                <a:close/>
                <a:moveTo>
                  <a:pt x="0" y="1817688"/>
                </a:moveTo>
                <a:lnTo>
                  <a:pt x="463550" y="1928451"/>
                </a:lnTo>
                <a:lnTo>
                  <a:pt x="463550" y="2012951"/>
                </a:lnTo>
                <a:lnTo>
                  <a:pt x="0" y="1901959"/>
                </a:lnTo>
                <a:lnTo>
                  <a:pt x="0" y="1848519"/>
                </a:lnTo>
                <a:lnTo>
                  <a:pt x="0" y="1817688"/>
                </a:lnTo>
                <a:close/>
                <a:moveTo>
                  <a:pt x="1920875" y="1770063"/>
                </a:moveTo>
                <a:lnTo>
                  <a:pt x="1920875" y="1772784"/>
                </a:lnTo>
                <a:lnTo>
                  <a:pt x="1920875" y="1848984"/>
                </a:lnTo>
                <a:lnTo>
                  <a:pt x="1431239" y="2112963"/>
                </a:lnTo>
                <a:lnTo>
                  <a:pt x="966787" y="2002745"/>
                </a:lnTo>
                <a:lnTo>
                  <a:pt x="966787" y="1919061"/>
                </a:lnTo>
                <a:lnTo>
                  <a:pt x="1420802" y="2026784"/>
                </a:lnTo>
                <a:lnTo>
                  <a:pt x="1437365" y="2030867"/>
                </a:lnTo>
                <a:lnTo>
                  <a:pt x="1452113" y="2022702"/>
                </a:lnTo>
                <a:lnTo>
                  <a:pt x="1920875" y="1770063"/>
                </a:lnTo>
                <a:close/>
                <a:moveTo>
                  <a:pt x="0" y="1689100"/>
                </a:moveTo>
                <a:lnTo>
                  <a:pt x="463550" y="1799189"/>
                </a:lnTo>
                <a:lnTo>
                  <a:pt x="463550" y="1882775"/>
                </a:lnTo>
                <a:lnTo>
                  <a:pt x="0" y="1772460"/>
                </a:lnTo>
                <a:lnTo>
                  <a:pt x="0" y="1719680"/>
                </a:lnTo>
                <a:lnTo>
                  <a:pt x="0" y="1689100"/>
                </a:lnTo>
                <a:close/>
                <a:moveTo>
                  <a:pt x="1920875" y="1643063"/>
                </a:moveTo>
                <a:lnTo>
                  <a:pt x="1920875" y="1646009"/>
                </a:lnTo>
                <a:lnTo>
                  <a:pt x="1920875" y="1721932"/>
                </a:lnTo>
                <a:lnTo>
                  <a:pt x="1431239" y="1985963"/>
                </a:lnTo>
                <a:lnTo>
                  <a:pt x="966787" y="1875591"/>
                </a:lnTo>
                <a:lnTo>
                  <a:pt x="966787" y="1791963"/>
                </a:lnTo>
                <a:lnTo>
                  <a:pt x="1420802" y="1899841"/>
                </a:lnTo>
                <a:lnTo>
                  <a:pt x="1437365" y="1903694"/>
                </a:lnTo>
                <a:lnTo>
                  <a:pt x="1452113" y="1895762"/>
                </a:lnTo>
                <a:lnTo>
                  <a:pt x="1920875" y="1643063"/>
                </a:lnTo>
                <a:close/>
                <a:moveTo>
                  <a:pt x="0" y="1562100"/>
                </a:moveTo>
                <a:lnTo>
                  <a:pt x="463550" y="1672189"/>
                </a:lnTo>
                <a:lnTo>
                  <a:pt x="463550" y="1755775"/>
                </a:lnTo>
                <a:lnTo>
                  <a:pt x="0" y="1645686"/>
                </a:lnTo>
                <a:lnTo>
                  <a:pt x="0" y="1592907"/>
                </a:lnTo>
                <a:lnTo>
                  <a:pt x="0" y="1562100"/>
                </a:lnTo>
                <a:close/>
                <a:moveTo>
                  <a:pt x="1920875" y="1520825"/>
                </a:moveTo>
                <a:lnTo>
                  <a:pt x="1920875" y="1523996"/>
                </a:lnTo>
                <a:lnTo>
                  <a:pt x="1920875" y="1599869"/>
                </a:lnTo>
                <a:lnTo>
                  <a:pt x="1431239" y="1863725"/>
                </a:lnTo>
                <a:lnTo>
                  <a:pt x="966787" y="1753426"/>
                </a:lnTo>
                <a:lnTo>
                  <a:pt x="966787" y="1669853"/>
                </a:lnTo>
                <a:lnTo>
                  <a:pt x="1420802" y="1777660"/>
                </a:lnTo>
                <a:lnTo>
                  <a:pt x="1437365" y="1781511"/>
                </a:lnTo>
                <a:lnTo>
                  <a:pt x="1452113" y="1773584"/>
                </a:lnTo>
                <a:lnTo>
                  <a:pt x="1920875" y="1520825"/>
                </a:lnTo>
                <a:close/>
                <a:moveTo>
                  <a:pt x="0" y="1439863"/>
                </a:moveTo>
                <a:lnTo>
                  <a:pt x="463550" y="1549725"/>
                </a:lnTo>
                <a:lnTo>
                  <a:pt x="463550" y="1633538"/>
                </a:lnTo>
                <a:lnTo>
                  <a:pt x="0" y="1523223"/>
                </a:lnTo>
                <a:lnTo>
                  <a:pt x="0" y="1470217"/>
                </a:lnTo>
                <a:lnTo>
                  <a:pt x="0" y="1439863"/>
                </a:lnTo>
                <a:close/>
                <a:moveTo>
                  <a:pt x="1474701" y="1365250"/>
                </a:moveTo>
                <a:lnTo>
                  <a:pt x="1920875" y="1470932"/>
                </a:lnTo>
                <a:lnTo>
                  <a:pt x="1430878" y="1735138"/>
                </a:lnTo>
                <a:lnTo>
                  <a:pt x="984250" y="1629229"/>
                </a:lnTo>
                <a:lnTo>
                  <a:pt x="1044194" y="1597025"/>
                </a:lnTo>
                <a:lnTo>
                  <a:pt x="1304860" y="1658938"/>
                </a:lnTo>
                <a:lnTo>
                  <a:pt x="1305314" y="1658258"/>
                </a:lnTo>
                <a:lnTo>
                  <a:pt x="1309401" y="1656217"/>
                </a:lnTo>
                <a:lnTo>
                  <a:pt x="1313942" y="1654402"/>
                </a:lnTo>
                <a:lnTo>
                  <a:pt x="1318483" y="1652588"/>
                </a:lnTo>
                <a:lnTo>
                  <a:pt x="1323479" y="1651227"/>
                </a:lnTo>
                <a:lnTo>
                  <a:pt x="1328474" y="1649640"/>
                </a:lnTo>
                <a:lnTo>
                  <a:pt x="1333924" y="1648052"/>
                </a:lnTo>
                <a:lnTo>
                  <a:pt x="1339373" y="1646692"/>
                </a:lnTo>
                <a:lnTo>
                  <a:pt x="1345050" y="1645784"/>
                </a:lnTo>
                <a:lnTo>
                  <a:pt x="1350953" y="1644650"/>
                </a:lnTo>
                <a:lnTo>
                  <a:pt x="1357311" y="1643743"/>
                </a:lnTo>
                <a:lnTo>
                  <a:pt x="1369572" y="1642383"/>
                </a:lnTo>
                <a:lnTo>
                  <a:pt x="1382515" y="1641249"/>
                </a:lnTo>
                <a:lnTo>
                  <a:pt x="1395684" y="1641022"/>
                </a:lnTo>
                <a:lnTo>
                  <a:pt x="1403177" y="1641249"/>
                </a:lnTo>
                <a:lnTo>
                  <a:pt x="1410897" y="1641475"/>
                </a:lnTo>
                <a:lnTo>
                  <a:pt x="1418617" y="1642156"/>
                </a:lnTo>
                <a:lnTo>
                  <a:pt x="1426110" y="1642836"/>
                </a:lnTo>
                <a:lnTo>
                  <a:pt x="1433603" y="1643743"/>
                </a:lnTo>
                <a:lnTo>
                  <a:pt x="1441096" y="1644650"/>
                </a:lnTo>
                <a:lnTo>
                  <a:pt x="1448362" y="1646011"/>
                </a:lnTo>
                <a:lnTo>
                  <a:pt x="1455401" y="1647599"/>
                </a:lnTo>
                <a:lnTo>
                  <a:pt x="1460623" y="1648959"/>
                </a:lnTo>
                <a:lnTo>
                  <a:pt x="1707665" y="1516063"/>
                </a:lnTo>
                <a:lnTo>
                  <a:pt x="1701989" y="1514702"/>
                </a:lnTo>
                <a:lnTo>
                  <a:pt x="1693133" y="1512434"/>
                </a:lnTo>
                <a:lnTo>
                  <a:pt x="1685186" y="1509713"/>
                </a:lnTo>
                <a:lnTo>
                  <a:pt x="1677920" y="1506991"/>
                </a:lnTo>
                <a:lnTo>
                  <a:pt x="1671790" y="1503816"/>
                </a:lnTo>
                <a:lnTo>
                  <a:pt x="1666340" y="1500641"/>
                </a:lnTo>
                <a:lnTo>
                  <a:pt x="1664070" y="1499054"/>
                </a:lnTo>
                <a:lnTo>
                  <a:pt x="1662026" y="1497240"/>
                </a:lnTo>
                <a:lnTo>
                  <a:pt x="1659983" y="1495652"/>
                </a:lnTo>
                <a:lnTo>
                  <a:pt x="1658393" y="1493838"/>
                </a:lnTo>
                <a:lnTo>
                  <a:pt x="1657031" y="1492023"/>
                </a:lnTo>
                <a:lnTo>
                  <a:pt x="1655668" y="1490209"/>
                </a:lnTo>
                <a:lnTo>
                  <a:pt x="1654987" y="1488395"/>
                </a:lnTo>
                <a:lnTo>
                  <a:pt x="1654306" y="1486581"/>
                </a:lnTo>
                <a:lnTo>
                  <a:pt x="1653852" y="1484540"/>
                </a:lnTo>
                <a:lnTo>
                  <a:pt x="1653625" y="1482725"/>
                </a:lnTo>
                <a:lnTo>
                  <a:pt x="1653625" y="1480911"/>
                </a:lnTo>
                <a:lnTo>
                  <a:pt x="1654306" y="1479097"/>
                </a:lnTo>
                <a:lnTo>
                  <a:pt x="1654760" y="1477282"/>
                </a:lnTo>
                <a:lnTo>
                  <a:pt x="1655441" y="1475241"/>
                </a:lnTo>
                <a:lnTo>
                  <a:pt x="1656577" y="1473427"/>
                </a:lnTo>
                <a:lnTo>
                  <a:pt x="1658166" y="1471613"/>
                </a:lnTo>
                <a:lnTo>
                  <a:pt x="1659528" y="1469798"/>
                </a:lnTo>
                <a:lnTo>
                  <a:pt x="1661345" y="1467984"/>
                </a:lnTo>
                <a:lnTo>
                  <a:pt x="1663843" y="1466170"/>
                </a:lnTo>
                <a:lnTo>
                  <a:pt x="1666113" y="1464356"/>
                </a:lnTo>
                <a:lnTo>
                  <a:pt x="1668611" y="1462768"/>
                </a:lnTo>
                <a:lnTo>
                  <a:pt x="1671790" y="1461181"/>
                </a:lnTo>
                <a:lnTo>
                  <a:pt x="1675650" y="1459366"/>
                </a:lnTo>
                <a:lnTo>
                  <a:pt x="1414984" y="1397454"/>
                </a:lnTo>
                <a:lnTo>
                  <a:pt x="1474701" y="1365250"/>
                </a:lnTo>
                <a:close/>
                <a:moveTo>
                  <a:pt x="995838" y="1258888"/>
                </a:moveTo>
                <a:lnTo>
                  <a:pt x="1393825" y="1352349"/>
                </a:lnTo>
                <a:lnTo>
                  <a:pt x="918237" y="1608912"/>
                </a:lnTo>
                <a:lnTo>
                  <a:pt x="918237" y="2111376"/>
                </a:lnTo>
                <a:lnTo>
                  <a:pt x="512762" y="2014286"/>
                </a:lnTo>
                <a:lnTo>
                  <a:pt x="512762" y="1518854"/>
                </a:lnTo>
                <a:lnTo>
                  <a:pt x="995838" y="1258888"/>
                </a:lnTo>
                <a:close/>
                <a:moveTo>
                  <a:pt x="489738" y="1130300"/>
                </a:moveTo>
                <a:lnTo>
                  <a:pt x="935038" y="1236110"/>
                </a:lnTo>
                <a:lnTo>
                  <a:pt x="875408" y="1268353"/>
                </a:lnTo>
                <a:lnTo>
                  <a:pt x="610586" y="1205457"/>
                </a:lnTo>
                <a:lnTo>
                  <a:pt x="606959" y="1207501"/>
                </a:lnTo>
                <a:lnTo>
                  <a:pt x="603104" y="1209544"/>
                </a:lnTo>
                <a:lnTo>
                  <a:pt x="598796" y="1211588"/>
                </a:lnTo>
                <a:lnTo>
                  <a:pt x="594035" y="1213404"/>
                </a:lnTo>
                <a:lnTo>
                  <a:pt x="589274" y="1214994"/>
                </a:lnTo>
                <a:lnTo>
                  <a:pt x="584059" y="1216583"/>
                </a:lnTo>
                <a:lnTo>
                  <a:pt x="578617" y="1218172"/>
                </a:lnTo>
                <a:lnTo>
                  <a:pt x="573176" y="1219308"/>
                </a:lnTo>
                <a:lnTo>
                  <a:pt x="567281" y="1220443"/>
                </a:lnTo>
                <a:lnTo>
                  <a:pt x="561386" y="1221351"/>
                </a:lnTo>
                <a:lnTo>
                  <a:pt x="555491" y="1222487"/>
                </a:lnTo>
                <a:lnTo>
                  <a:pt x="543021" y="1223849"/>
                </a:lnTo>
                <a:lnTo>
                  <a:pt x="530097" y="1224530"/>
                </a:lnTo>
                <a:lnTo>
                  <a:pt x="516947" y="1224757"/>
                </a:lnTo>
                <a:lnTo>
                  <a:pt x="509464" y="1224757"/>
                </a:lnTo>
                <a:lnTo>
                  <a:pt x="501755" y="1224530"/>
                </a:lnTo>
                <a:lnTo>
                  <a:pt x="494046" y="1224076"/>
                </a:lnTo>
                <a:lnTo>
                  <a:pt x="486564" y="1223168"/>
                </a:lnTo>
                <a:lnTo>
                  <a:pt x="479082" y="1222487"/>
                </a:lnTo>
                <a:lnTo>
                  <a:pt x="471600" y="1221124"/>
                </a:lnTo>
                <a:lnTo>
                  <a:pt x="464345" y="1219989"/>
                </a:lnTo>
                <a:lnTo>
                  <a:pt x="457543" y="1218399"/>
                </a:lnTo>
                <a:lnTo>
                  <a:pt x="456409" y="1218172"/>
                </a:lnTo>
                <a:lnTo>
                  <a:pt x="209953" y="1351230"/>
                </a:lnTo>
                <a:lnTo>
                  <a:pt x="211086" y="1351684"/>
                </a:lnTo>
                <a:lnTo>
                  <a:pt x="219929" y="1353955"/>
                </a:lnTo>
                <a:lnTo>
                  <a:pt x="227864" y="1356452"/>
                </a:lnTo>
                <a:lnTo>
                  <a:pt x="235120" y="1359404"/>
                </a:lnTo>
                <a:lnTo>
                  <a:pt x="241241" y="1362356"/>
                </a:lnTo>
                <a:lnTo>
                  <a:pt x="246683" y="1365535"/>
                </a:lnTo>
                <a:lnTo>
                  <a:pt x="249177" y="1367351"/>
                </a:lnTo>
                <a:lnTo>
                  <a:pt x="251218" y="1368941"/>
                </a:lnTo>
                <a:lnTo>
                  <a:pt x="253031" y="1370757"/>
                </a:lnTo>
                <a:lnTo>
                  <a:pt x="254845" y="1372574"/>
                </a:lnTo>
                <a:lnTo>
                  <a:pt x="255979" y="1374390"/>
                </a:lnTo>
                <a:lnTo>
                  <a:pt x="257113" y="1376207"/>
                </a:lnTo>
                <a:lnTo>
                  <a:pt x="258019" y="1378023"/>
                </a:lnTo>
                <a:lnTo>
                  <a:pt x="258926" y="1379613"/>
                </a:lnTo>
                <a:lnTo>
                  <a:pt x="259153" y="1381429"/>
                </a:lnTo>
                <a:lnTo>
                  <a:pt x="259380" y="1383246"/>
                </a:lnTo>
                <a:lnTo>
                  <a:pt x="259153" y="1385289"/>
                </a:lnTo>
                <a:lnTo>
                  <a:pt x="258926" y="1387106"/>
                </a:lnTo>
                <a:lnTo>
                  <a:pt x="258473" y="1388922"/>
                </a:lnTo>
                <a:lnTo>
                  <a:pt x="257566" y="1390739"/>
                </a:lnTo>
                <a:lnTo>
                  <a:pt x="256206" y="1392555"/>
                </a:lnTo>
                <a:lnTo>
                  <a:pt x="255072" y="1394599"/>
                </a:lnTo>
                <a:lnTo>
                  <a:pt x="253485" y="1396415"/>
                </a:lnTo>
                <a:lnTo>
                  <a:pt x="251444" y="1398232"/>
                </a:lnTo>
                <a:lnTo>
                  <a:pt x="249404" y="1399821"/>
                </a:lnTo>
                <a:lnTo>
                  <a:pt x="246910" y="1401638"/>
                </a:lnTo>
                <a:lnTo>
                  <a:pt x="244189" y="1403454"/>
                </a:lnTo>
                <a:lnTo>
                  <a:pt x="241241" y="1405043"/>
                </a:lnTo>
                <a:lnTo>
                  <a:pt x="240561" y="1405498"/>
                </a:lnTo>
                <a:lnTo>
                  <a:pt x="504929" y="1468393"/>
                </a:lnTo>
                <a:lnTo>
                  <a:pt x="463891" y="1490418"/>
                </a:lnTo>
                <a:lnTo>
                  <a:pt x="463891" y="1504950"/>
                </a:lnTo>
                <a:lnTo>
                  <a:pt x="0" y="1394599"/>
                </a:lnTo>
                <a:lnTo>
                  <a:pt x="489738" y="1130300"/>
                </a:lnTo>
                <a:close/>
                <a:moveTo>
                  <a:pt x="341312" y="768350"/>
                </a:moveTo>
                <a:lnTo>
                  <a:pt x="810075" y="1021049"/>
                </a:lnTo>
                <a:lnTo>
                  <a:pt x="824823" y="1028755"/>
                </a:lnTo>
                <a:lnTo>
                  <a:pt x="841386" y="1024902"/>
                </a:lnTo>
                <a:lnTo>
                  <a:pt x="1295400" y="917250"/>
                </a:lnTo>
                <a:lnTo>
                  <a:pt x="1295400" y="1000879"/>
                </a:lnTo>
                <a:lnTo>
                  <a:pt x="830949" y="1111250"/>
                </a:lnTo>
                <a:lnTo>
                  <a:pt x="341312" y="847220"/>
                </a:lnTo>
                <a:lnTo>
                  <a:pt x="341312" y="771297"/>
                </a:lnTo>
                <a:lnTo>
                  <a:pt x="341312" y="768350"/>
                </a:lnTo>
                <a:close/>
                <a:moveTo>
                  <a:pt x="2262188" y="687389"/>
                </a:moveTo>
                <a:lnTo>
                  <a:pt x="2262188" y="717969"/>
                </a:lnTo>
                <a:lnTo>
                  <a:pt x="2262188" y="770974"/>
                </a:lnTo>
                <a:lnTo>
                  <a:pt x="1797050" y="881063"/>
                </a:lnTo>
                <a:lnTo>
                  <a:pt x="1797050" y="797477"/>
                </a:lnTo>
                <a:lnTo>
                  <a:pt x="2262188" y="687389"/>
                </a:lnTo>
                <a:close/>
                <a:moveTo>
                  <a:pt x="341312" y="639763"/>
                </a:moveTo>
                <a:lnTo>
                  <a:pt x="810075" y="892403"/>
                </a:lnTo>
                <a:lnTo>
                  <a:pt x="824823" y="900340"/>
                </a:lnTo>
                <a:lnTo>
                  <a:pt x="841386" y="896485"/>
                </a:lnTo>
                <a:lnTo>
                  <a:pt x="1295400" y="788762"/>
                </a:lnTo>
                <a:lnTo>
                  <a:pt x="1295400" y="872672"/>
                </a:lnTo>
                <a:lnTo>
                  <a:pt x="830949" y="982664"/>
                </a:lnTo>
                <a:lnTo>
                  <a:pt x="341312" y="718685"/>
                </a:lnTo>
                <a:lnTo>
                  <a:pt x="341312" y="642938"/>
                </a:lnTo>
                <a:lnTo>
                  <a:pt x="341312" y="639763"/>
                </a:lnTo>
                <a:close/>
                <a:moveTo>
                  <a:pt x="2262188" y="558801"/>
                </a:moveTo>
                <a:lnTo>
                  <a:pt x="2262188" y="589381"/>
                </a:lnTo>
                <a:lnTo>
                  <a:pt x="2262188" y="642613"/>
                </a:lnTo>
                <a:lnTo>
                  <a:pt x="1797050" y="752476"/>
                </a:lnTo>
                <a:lnTo>
                  <a:pt x="1797050" y="668663"/>
                </a:lnTo>
                <a:lnTo>
                  <a:pt x="2262188" y="558801"/>
                </a:lnTo>
                <a:close/>
                <a:moveTo>
                  <a:pt x="341312" y="511175"/>
                </a:moveTo>
                <a:lnTo>
                  <a:pt x="810075" y="763815"/>
                </a:lnTo>
                <a:lnTo>
                  <a:pt x="824823" y="771979"/>
                </a:lnTo>
                <a:lnTo>
                  <a:pt x="841386" y="768124"/>
                </a:lnTo>
                <a:lnTo>
                  <a:pt x="1295400" y="660174"/>
                </a:lnTo>
                <a:lnTo>
                  <a:pt x="1295400" y="744084"/>
                </a:lnTo>
                <a:lnTo>
                  <a:pt x="830949" y="854075"/>
                </a:lnTo>
                <a:lnTo>
                  <a:pt x="341312" y="590097"/>
                </a:lnTo>
                <a:lnTo>
                  <a:pt x="341312" y="514350"/>
                </a:lnTo>
                <a:lnTo>
                  <a:pt x="341312" y="511175"/>
                </a:lnTo>
                <a:close/>
                <a:moveTo>
                  <a:pt x="2262188" y="431801"/>
                </a:moveTo>
                <a:lnTo>
                  <a:pt x="2262188" y="462607"/>
                </a:lnTo>
                <a:lnTo>
                  <a:pt x="2262188" y="515613"/>
                </a:lnTo>
                <a:lnTo>
                  <a:pt x="1797050" y="625476"/>
                </a:lnTo>
                <a:lnTo>
                  <a:pt x="1797050" y="541889"/>
                </a:lnTo>
                <a:lnTo>
                  <a:pt x="2262188" y="431801"/>
                </a:lnTo>
                <a:close/>
                <a:moveTo>
                  <a:pt x="341312" y="390526"/>
                </a:moveTo>
                <a:lnTo>
                  <a:pt x="810075" y="643225"/>
                </a:lnTo>
                <a:lnTo>
                  <a:pt x="824823" y="651157"/>
                </a:lnTo>
                <a:lnTo>
                  <a:pt x="841386" y="647304"/>
                </a:lnTo>
                <a:lnTo>
                  <a:pt x="1295400" y="539652"/>
                </a:lnTo>
                <a:lnTo>
                  <a:pt x="1295400" y="623054"/>
                </a:lnTo>
                <a:lnTo>
                  <a:pt x="830949" y="733425"/>
                </a:lnTo>
                <a:lnTo>
                  <a:pt x="341312" y="469395"/>
                </a:lnTo>
                <a:lnTo>
                  <a:pt x="341312" y="393472"/>
                </a:lnTo>
                <a:lnTo>
                  <a:pt x="341312" y="390526"/>
                </a:lnTo>
                <a:close/>
                <a:moveTo>
                  <a:pt x="2262188" y="309564"/>
                </a:moveTo>
                <a:lnTo>
                  <a:pt x="2262188" y="340144"/>
                </a:lnTo>
                <a:lnTo>
                  <a:pt x="2262188" y="392923"/>
                </a:lnTo>
                <a:lnTo>
                  <a:pt x="1797050" y="503239"/>
                </a:lnTo>
                <a:lnTo>
                  <a:pt x="1797050" y="419426"/>
                </a:lnTo>
                <a:lnTo>
                  <a:pt x="2262188" y="309564"/>
                </a:lnTo>
                <a:close/>
                <a:moveTo>
                  <a:pt x="786730" y="233363"/>
                </a:moveTo>
                <a:lnTo>
                  <a:pt x="846346" y="265913"/>
                </a:lnTo>
                <a:lnTo>
                  <a:pt x="585896" y="328053"/>
                </a:lnTo>
                <a:lnTo>
                  <a:pt x="589976" y="329646"/>
                </a:lnTo>
                <a:lnTo>
                  <a:pt x="593149" y="331467"/>
                </a:lnTo>
                <a:lnTo>
                  <a:pt x="595643" y="333288"/>
                </a:lnTo>
                <a:lnTo>
                  <a:pt x="597909" y="334882"/>
                </a:lnTo>
                <a:lnTo>
                  <a:pt x="600403" y="336703"/>
                </a:lnTo>
                <a:lnTo>
                  <a:pt x="602216" y="338524"/>
                </a:lnTo>
                <a:lnTo>
                  <a:pt x="603576" y="340344"/>
                </a:lnTo>
                <a:lnTo>
                  <a:pt x="605163" y="342165"/>
                </a:lnTo>
                <a:lnTo>
                  <a:pt x="606296" y="344214"/>
                </a:lnTo>
                <a:lnTo>
                  <a:pt x="606976" y="346035"/>
                </a:lnTo>
                <a:lnTo>
                  <a:pt x="607430" y="347856"/>
                </a:lnTo>
                <a:lnTo>
                  <a:pt x="608110" y="349677"/>
                </a:lnTo>
                <a:lnTo>
                  <a:pt x="608110" y="351498"/>
                </a:lnTo>
                <a:lnTo>
                  <a:pt x="607883" y="353546"/>
                </a:lnTo>
                <a:lnTo>
                  <a:pt x="607430" y="355367"/>
                </a:lnTo>
                <a:lnTo>
                  <a:pt x="606750" y="357188"/>
                </a:lnTo>
                <a:lnTo>
                  <a:pt x="606070" y="359009"/>
                </a:lnTo>
                <a:lnTo>
                  <a:pt x="604710" y="360830"/>
                </a:lnTo>
                <a:lnTo>
                  <a:pt x="603350" y="362651"/>
                </a:lnTo>
                <a:lnTo>
                  <a:pt x="601536" y="364472"/>
                </a:lnTo>
                <a:lnTo>
                  <a:pt x="599723" y="366293"/>
                </a:lnTo>
                <a:lnTo>
                  <a:pt x="597683" y="367886"/>
                </a:lnTo>
                <a:lnTo>
                  <a:pt x="595416" y="369707"/>
                </a:lnTo>
                <a:lnTo>
                  <a:pt x="589976" y="372666"/>
                </a:lnTo>
                <a:lnTo>
                  <a:pt x="583855" y="375853"/>
                </a:lnTo>
                <a:lnTo>
                  <a:pt x="576602" y="378585"/>
                </a:lnTo>
                <a:lnTo>
                  <a:pt x="568668" y="381316"/>
                </a:lnTo>
                <a:lnTo>
                  <a:pt x="559828" y="383592"/>
                </a:lnTo>
                <a:lnTo>
                  <a:pt x="554161" y="384958"/>
                </a:lnTo>
                <a:lnTo>
                  <a:pt x="800558" y="518343"/>
                </a:lnTo>
                <a:lnTo>
                  <a:pt x="805998" y="517205"/>
                </a:lnTo>
                <a:lnTo>
                  <a:pt x="813025" y="515611"/>
                </a:lnTo>
                <a:lnTo>
                  <a:pt x="820278" y="514246"/>
                </a:lnTo>
                <a:lnTo>
                  <a:pt x="827759" y="513108"/>
                </a:lnTo>
                <a:lnTo>
                  <a:pt x="835239" y="512197"/>
                </a:lnTo>
                <a:lnTo>
                  <a:pt x="842719" y="511514"/>
                </a:lnTo>
                <a:lnTo>
                  <a:pt x="850426" y="510831"/>
                </a:lnTo>
                <a:lnTo>
                  <a:pt x="858133" y="510604"/>
                </a:lnTo>
                <a:lnTo>
                  <a:pt x="865614" y="510604"/>
                </a:lnTo>
                <a:lnTo>
                  <a:pt x="878761" y="510831"/>
                </a:lnTo>
                <a:lnTo>
                  <a:pt x="891681" y="511742"/>
                </a:lnTo>
                <a:lnTo>
                  <a:pt x="903922" y="513108"/>
                </a:lnTo>
                <a:lnTo>
                  <a:pt x="910269" y="514018"/>
                </a:lnTo>
                <a:lnTo>
                  <a:pt x="916162" y="515156"/>
                </a:lnTo>
                <a:lnTo>
                  <a:pt x="921829" y="516067"/>
                </a:lnTo>
                <a:lnTo>
                  <a:pt x="927269" y="517432"/>
                </a:lnTo>
                <a:lnTo>
                  <a:pt x="932710" y="519026"/>
                </a:lnTo>
                <a:lnTo>
                  <a:pt x="937696" y="520619"/>
                </a:lnTo>
                <a:lnTo>
                  <a:pt x="942683" y="521985"/>
                </a:lnTo>
                <a:lnTo>
                  <a:pt x="947217" y="523806"/>
                </a:lnTo>
                <a:lnTo>
                  <a:pt x="951750" y="525854"/>
                </a:lnTo>
                <a:lnTo>
                  <a:pt x="955604" y="528131"/>
                </a:lnTo>
                <a:lnTo>
                  <a:pt x="956284" y="528358"/>
                </a:lnTo>
                <a:lnTo>
                  <a:pt x="1216508" y="466218"/>
                </a:lnTo>
                <a:lnTo>
                  <a:pt x="1276350" y="498540"/>
                </a:lnTo>
                <a:lnTo>
                  <a:pt x="830479" y="604838"/>
                </a:lnTo>
                <a:lnTo>
                  <a:pt x="341312" y="339889"/>
                </a:lnTo>
                <a:lnTo>
                  <a:pt x="786730" y="233363"/>
                </a:lnTo>
                <a:close/>
                <a:moveTo>
                  <a:pt x="1266452" y="128588"/>
                </a:moveTo>
                <a:lnTo>
                  <a:pt x="1749425" y="388781"/>
                </a:lnTo>
                <a:lnTo>
                  <a:pt x="1749425" y="883986"/>
                </a:lnTo>
                <a:lnTo>
                  <a:pt x="1344073" y="981076"/>
                </a:lnTo>
                <a:lnTo>
                  <a:pt x="1343846" y="478612"/>
                </a:lnTo>
                <a:lnTo>
                  <a:pt x="868362" y="222276"/>
                </a:lnTo>
                <a:lnTo>
                  <a:pt x="1266452" y="128588"/>
                </a:lnTo>
                <a:close/>
                <a:moveTo>
                  <a:pt x="1772450" y="0"/>
                </a:moveTo>
                <a:lnTo>
                  <a:pt x="2262188" y="264139"/>
                </a:lnTo>
                <a:lnTo>
                  <a:pt x="1798297" y="374650"/>
                </a:lnTo>
                <a:lnTo>
                  <a:pt x="1798297" y="359900"/>
                </a:lnTo>
                <a:lnTo>
                  <a:pt x="1757259" y="338116"/>
                </a:lnTo>
                <a:lnTo>
                  <a:pt x="2021627" y="275031"/>
                </a:lnTo>
                <a:lnTo>
                  <a:pt x="2020947" y="274804"/>
                </a:lnTo>
                <a:lnTo>
                  <a:pt x="2017772" y="272989"/>
                </a:lnTo>
                <a:lnTo>
                  <a:pt x="2015278" y="271173"/>
                </a:lnTo>
                <a:lnTo>
                  <a:pt x="2012784" y="269585"/>
                </a:lnTo>
                <a:lnTo>
                  <a:pt x="2010517" y="267770"/>
                </a:lnTo>
                <a:lnTo>
                  <a:pt x="2008703" y="265954"/>
                </a:lnTo>
                <a:lnTo>
                  <a:pt x="2007116" y="264139"/>
                </a:lnTo>
                <a:lnTo>
                  <a:pt x="2005982" y="262323"/>
                </a:lnTo>
                <a:lnTo>
                  <a:pt x="2004622" y="260508"/>
                </a:lnTo>
                <a:lnTo>
                  <a:pt x="2003942" y="258466"/>
                </a:lnTo>
                <a:lnTo>
                  <a:pt x="2003262" y="256650"/>
                </a:lnTo>
                <a:lnTo>
                  <a:pt x="2002808" y="254835"/>
                </a:lnTo>
                <a:lnTo>
                  <a:pt x="2002808" y="253020"/>
                </a:lnTo>
                <a:lnTo>
                  <a:pt x="2003035" y="251431"/>
                </a:lnTo>
                <a:lnTo>
                  <a:pt x="2003262" y="249162"/>
                </a:lnTo>
                <a:lnTo>
                  <a:pt x="2004169" y="247346"/>
                </a:lnTo>
                <a:lnTo>
                  <a:pt x="2004849" y="245758"/>
                </a:lnTo>
                <a:lnTo>
                  <a:pt x="2006209" y="243943"/>
                </a:lnTo>
                <a:lnTo>
                  <a:pt x="2007343" y="242127"/>
                </a:lnTo>
                <a:lnTo>
                  <a:pt x="2009157" y="240312"/>
                </a:lnTo>
                <a:lnTo>
                  <a:pt x="2010970" y="238723"/>
                </a:lnTo>
                <a:lnTo>
                  <a:pt x="2013011" y="236908"/>
                </a:lnTo>
                <a:lnTo>
                  <a:pt x="2015505" y="235320"/>
                </a:lnTo>
                <a:lnTo>
                  <a:pt x="2020947" y="231916"/>
                </a:lnTo>
                <a:lnTo>
                  <a:pt x="2027068" y="228966"/>
                </a:lnTo>
                <a:lnTo>
                  <a:pt x="2034324" y="226016"/>
                </a:lnTo>
                <a:lnTo>
                  <a:pt x="2042259" y="223520"/>
                </a:lnTo>
                <a:lnTo>
                  <a:pt x="2051102" y="221023"/>
                </a:lnTo>
                <a:lnTo>
                  <a:pt x="2052009" y="220797"/>
                </a:lnTo>
                <a:lnTo>
                  <a:pt x="1805779" y="87820"/>
                </a:lnTo>
                <a:lnTo>
                  <a:pt x="1804872" y="88046"/>
                </a:lnTo>
                <a:lnTo>
                  <a:pt x="1797843" y="89635"/>
                </a:lnTo>
                <a:lnTo>
                  <a:pt x="1790588" y="90996"/>
                </a:lnTo>
                <a:lnTo>
                  <a:pt x="1783106" y="92131"/>
                </a:lnTo>
                <a:lnTo>
                  <a:pt x="1775624" y="92812"/>
                </a:lnTo>
                <a:lnTo>
                  <a:pt x="1768142" y="93720"/>
                </a:lnTo>
                <a:lnTo>
                  <a:pt x="1760433" y="94173"/>
                </a:lnTo>
                <a:lnTo>
                  <a:pt x="1752724" y="94400"/>
                </a:lnTo>
                <a:lnTo>
                  <a:pt x="1745015" y="94400"/>
                </a:lnTo>
                <a:lnTo>
                  <a:pt x="1732092" y="94173"/>
                </a:lnTo>
                <a:lnTo>
                  <a:pt x="1719168" y="93493"/>
                </a:lnTo>
                <a:lnTo>
                  <a:pt x="1706698" y="92131"/>
                </a:lnTo>
                <a:lnTo>
                  <a:pt x="1700576" y="90996"/>
                </a:lnTo>
                <a:lnTo>
                  <a:pt x="1694681" y="90089"/>
                </a:lnTo>
                <a:lnTo>
                  <a:pt x="1689013" y="88954"/>
                </a:lnTo>
                <a:lnTo>
                  <a:pt x="1683571" y="87820"/>
                </a:lnTo>
                <a:lnTo>
                  <a:pt x="1678130" y="86231"/>
                </a:lnTo>
                <a:lnTo>
                  <a:pt x="1672915" y="84643"/>
                </a:lnTo>
                <a:lnTo>
                  <a:pt x="1668153" y="83054"/>
                </a:lnTo>
                <a:lnTo>
                  <a:pt x="1663392" y="81239"/>
                </a:lnTo>
                <a:lnTo>
                  <a:pt x="1659084" y="79196"/>
                </a:lnTo>
                <a:lnTo>
                  <a:pt x="1655230" y="77154"/>
                </a:lnTo>
                <a:lnTo>
                  <a:pt x="1651602" y="75112"/>
                </a:lnTo>
                <a:lnTo>
                  <a:pt x="1386780" y="137970"/>
                </a:lnTo>
                <a:lnTo>
                  <a:pt x="1327150" y="105973"/>
                </a:lnTo>
                <a:lnTo>
                  <a:pt x="1772450" y="0"/>
                </a:lnTo>
                <a:close/>
              </a:path>
            </a:pathLst>
          </a:custGeom>
          <a:solidFill>
            <a:schemeClr val="tx2"/>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6" name="KSO_Shape">
            <a:extLst>
              <a:ext uri="{FF2B5EF4-FFF2-40B4-BE49-F238E27FC236}">
                <a16:creationId xmlns:a16="http://schemas.microsoft.com/office/drawing/2014/main" id="{2834676B-23E6-467E-AA64-FCB8D9E2E1F2}"/>
              </a:ext>
            </a:extLst>
          </p:cNvPr>
          <p:cNvSpPr>
            <a:spLocks noChangeAspect="1"/>
          </p:cNvSpPr>
          <p:nvPr/>
        </p:nvSpPr>
        <p:spPr bwMode="auto">
          <a:xfrm>
            <a:off x="1415237" y="3125495"/>
            <a:ext cx="528000" cy="720000"/>
          </a:xfrm>
          <a:custGeom>
            <a:avLst/>
            <a:gdLst>
              <a:gd name="T0" fmla="*/ 821150 w 1122363"/>
              <a:gd name="T1" fmla="*/ 1319439 h 1531938"/>
              <a:gd name="T2" fmla="*/ 818610 w 1122363"/>
              <a:gd name="T3" fmla="*/ 1374324 h 1531938"/>
              <a:gd name="T4" fmla="*/ 763001 w 1122363"/>
              <a:gd name="T5" fmla="*/ 1407818 h 1531938"/>
              <a:gd name="T6" fmla="*/ 617712 w 1122363"/>
              <a:gd name="T7" fmla="*/ 1069756 h 1531938"/>
              <a:gd name="T8" fmla="*/ 595045 w 1122363"/>
              <a:gd name="T9" fmla="*/ 1020228 h 1531938"/>
              <a:gd name="T10" fmla="*/ 616862 w 1122363"/>
              <a:gd name="T11" fmla="*/ 985788 h 1531938"/>
              <a:gd name="T12" fmla="*/ 638822 w 1122363"/>
              <a:gd name="T13" fmla="*/ 861065 h 1531938"/>
              <a:gd name="T14" fmla="*/ 533011 w 1122363"/>
              <a:gd name="T15" fmla="*/ 900272 h 1531938"/>
              <a:gd name="T16" fmla="*/ 472344 w 1122363"/>
              <a:gd name="T17" fmla="*/ 959225 h 1531938"/>
              <a:gd name="T18" fmla="*/ 447514 w 1122363"/>
              <a:gd name="T19" fmla="*/ 1068950 h 1531938"/>
              <a:gd name="T20" fmla="*/ 483631 w 1122363"/>
              <a:gd name="T21" fmla="*/ 1155544 h 1531938"/>
              <a:gd name="T22" fmla="*/ 563202 w 1122363"/>
              <a:gd name="T23" fmla="*/ 1213369 h 1531938"/>
              <a:gd name="T24" fmla="*/ 641644 w 1122363"/>
              <a:gd name="T25" fmla="*/ 1407149 h 1531938"/>
              <a:gd name="T26" fmla="*/ 522288 w 1122363"/>
              <a:gd name="T27" fmla="*/ 1360326 h 1531938"/>
              <a:gd name="T28" fmla="*/ 562920 w 1122363"/>
              <a:gd name="T29" fmla="*/ 1503052 h 1531938"/>
              <a:gd name="T30" fmla="*/ 767489 w 1122363"/>
              <a:gd name="T31" fmla="*/ 1526182 h 1531938"/>
              <a:gd name="T32" fmla="*/ 873019 w 1122363"/>
              <a:gd name="T33" fmla="*/ 1493462 h 1531938"/>
              <a:gd name="T34" fmla="*/ 940739 w 1122363"/>
              <a:gd name="T35" fmla="*/ 1437049 h 1531938"/>
              <a:gd name="T36" fmla="*/ 975445 w 1122363"/>
              <a:gd name="T37" fmla="*/ 1352710 h 1531938"/>
              <a:gd name="T38" fmla="*/ 957387 w 1122363"/>
              <a:gd name="T39" fmla="*/ 1244960 h 1531938"/>
              <a:gd name="T40" fmla="*/ 862579 w 1122363"/>
              <a:gd name="T41" fmla="*/ 1159211 h 1531938"/>
              <a:gd name="T42" fmla="*/ 777366 w 1122363"/>
              <a:gd name="T43" fmla="*/ 984893 h 1531938"/>
              <a:gd name="T44" fmla="*/ 941021 w 1122363"/>
              <a:gd name="T45" fmla="*/ 1068103 h 1531938"/>
              <a:gd name="T46" fmla="*/ 812918 w 1122363"/>
              <a:gd name="T47" fmla="*/ 868963 h 1531938"/>
              <a:gd name="T48" fmla="*/ 768618 w 1122363"/>
              <a:gd name="T49" fmla="*/ 464758 h 1531938"/>
              <a:gd name="T50" fmla="*/ 956258 w 1122363"/>
              <a:gd name="T51" fmla="*/ 515531 h 1531938"/>
              <a:gd name="T52" fmla="*/ 1106652 w 1122363"/>
              <a:gd name="T53" fmla="*/ 632589 h 1531938"/>
              <a:gd name="T54" fmla="*/ 1227702 w 1122363"/>
              <a:gd name="T55" fmla="*/ 820164 h 1531938"/>
              <a:gd name="T56" fmla="*/ 1327023 w 1122363"/>
              <a:gd name="T57" fmla="*/ 1081925 h 1531938"/>
              <a:gd name="T58" fmla="*/ 1396717 w 1122363"/>
              <a:gd name="T59" fmla="*/ 1393892 h 1531938"/>
              <a:gd name="T60" fmla="*/ 1355239 w 1122363"/>
              <a:gd name="T61" fmla="*/ 1597827 h 1531938"/>
              <a:gd name="T62" fmla="*/ 1228829 w 1122363"/>
              <a:gd name="T63" fmla="*/ 1750144 h 1531938"/>
              <a:gd name="T64" fmla="*/ 1040908 w 1122363"/>
              <a:gd name="T65" fmla="*/ 1850561 h 1531938"/>
              <a:gd name="T66" fmla="*/ 813764 w 1122363"/>
              <a:gd name="T67" fmla="*/ 1899358 h 1531938"/>
              <a:gd name="T68" fmla="*/ 571385 w 1122363"/>
              <a:gd name="T69" fmla="*/ 1896538 h 1531938"/>
              <a:gd name="T70" fmla="*/ 341985 w 1122363"/>
              <a:gd name="T71" fmla="*/ 1837867 h 1531938"/>
              <a:gd name="T72" fmla="*/ 152933 w 1122363"/>
              <a:gd name="T73" fmla="*/ 1725604 h 1531938"/>
              <a:gd name="T74" fmla="*/ 31320 w 1122363"/>
              <a:gd name="T75" fmla="*/ 1563133 h 1531938"/>
              <a:gd name="T76" fmla="*/ 3668 w 1122363"/>
              <a:gd name="T77" fmla="*/ 1352710 h 1531938"/>
              <a:gd name="T78" fmla="*/ 126691 w 1122363"/>
              <a:gd name="T79" fmla="*/ 958096 h 1531938"/>
              <a:gd name="T80" fmla="*/ 230811 w 1122363"/>
              <a:gd name="T81" fmla="*/ 743160 h 1531938"/>
              <a:gd name="T82" fmla="*/ 362301 w 1122363"/>
              <a:gd name="T83" fmla="*/ 582099 h 1531938"/>
              <a:gd name="T84" fmla="*/ 534421 w 1122363"/>
              <a:gd name="T85" fmla="*/ 485632 h 1531938"/>
              <a:gd name="T86" fmla="*/ 596426 w 1122363"/>
              <a:gd name="T87" fmla="*/ 1978 h 1531938"/>
              <a:gd name="T88" fmla="*/ 686940 w 1122363"/>
              <a:gd name="T89" fmla="*/ 37299 h 1531938"/>
              <a:gd name="T90" fmla="*/ 778299 w 1122363"/>
              <a:gd name="T91" fmla="*/ 32213 h 1531938"/>
              <a:gd name="T92" fmla="*/ 882912 w 1122363"/>
              <a:gd name="T93" fmla="*/ 282 h 1531938"/>
              <a:gd name="T94" fmla="*/ 944383 w 1122363"/>
              <a:gd name="T95" fmla="*/ 34192 h 1531938"/>
              <a:gd name="T96" fmla="*/ 991755 w 1122363"/>
              <a:gd name="T97" fmla="*/ 157394 h 1531938"/>
              <a:gd name="T98" fmla="*/ 1048714 w 1122363"/>
              <a:gd name="T99" fmla="*/ 165023 h 1531938"/>
              <a:gd name="T100" fmla="*/ 1092702 w 1122363"/>
              <a:gd name="T101" fmla="*/ 159655 h 1531938"/>
              <a:gd name="T102" fmla="*/ 1063377 w 1122363"/>
              <a:gd name="T103" fmla="*/ 261663 h 1531938"/>
              <a:gd name="T104" fmla="*/ 978784 w 1122363"/>
              <a:gd name="T105" fmla="*/ 348130 h 1531938"/>
              <a:gd name="T106" fmla="*/ 836387 w 1122363"/>
              <a:gd name="T107" fmla="*/ 422166 h 1531938"/>
              <a:gd name="T108" fmla="*/ 657614 w 1122363"/>
              <a:gd name="T109" fmla="*/ 404646 h 1531938"/>
              <a:gd name="T110" fmla="*/ 554694 w 1122363"/>
              <a:gd name="T111" fmla="*/ 419340 h 1531938"/>
              <a:gd name="T112" fmla="*/ 313322 w 1122363"/>
              <a:gd name="T113" fmla="*/ 219560 h 1531938"/>
              <a:gd name="T114" fmla="*/ 410321 w 1122363"/>
              <a:gd name="T115" fmla="*/ 170392 h 1531938"/>
              <a:gd name="T116" fmla="*/ 485327 w 1122363"/>
              <a:gd name="T117" fmla="*/ 159089 h 1531938"/>
              <a:gd name="T118" fmla="*/ 519164 w 1122363"/>
              <a:gd name="T119" fmla="*/ 54537 h 153193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122363" h="1531938">
                <a:moveTo>
                  <a:pt x="600075" y="1019175"/>
                </a:moveTo>
                <a:lnTo>
                  <a:pt x="608240" y="1022344"/>
                </a:lnTo>
                <a:lnTo>
                  <a:pt x="615950" y="1025965"/>
                </a:lnTo>
                <a:lnTo>
                  <a:pt x="622981" y="1029134"/>
                </a:lnTo>
                <a:lnTo>
                  <a:pt x="629331" y="1032303"/>
                </a:lnTo>
                <a:lnTo>
                  <a:pt x="635227" y="1035925"/>
                </a:lnTo>
                <a:lnTo>
                  <a:pt x="640443" y="1039093"/>
                </a:lnTo>
                <a:lnTo>
                  <a:pt x="644979" y="1042488"/>
                </a:lnTo>
                <a:lnTo>
                  <a:pt x="649061" y="1045884"/>
                </a:lnTo>
                <a:lnTo>
                  <a:pt x="652236" y="1049505"/>
                </a:lnTo>
                <a:lnTo>
                  <a:pt x="655411" y="1053127"/>
                </a:lnTo>
                <a:lnTo>
                  <a:pt x="657906" y="1056974"/>
                </a:lnTo>
                <a:lnTo>
                  <a:pt x="659720" y="1061049"/>
                </a:lnTo>
                <a:lnTo>
                  <a:pt x="661534" y="1065576"/>
                </a:lnTo>
                <a:lnTo>
                  <a:pt x="662668" y="1070329"/>
                </a:lnTo>
                <a:lnTo>
                  <a:pt x="663348" y="1074856"/>
                </a:lnTo>
                <a:lnTo>
                  <a:pt x="663575" y="1080062"/>
                </a:lnTo>
                <a:lnTo>
                  <a:pt x="663575" y="1083230"/>
                </a:lnTo>
                <a:lnTo>
                  <a:pt x="663348" y="1086626"/>
                </a:lnTo>
                <a:lnTo>
                  <a:pt x="662895" y="1089568"/>
                </a:lnTo>
                <a:lnTo>
                  <a:pt x="662441" y="1092510"/>
                </a:lnTo>
                <a:lnTo>
                  <a:pt x="661761" y="1095227"/>
                </a:lnTo>
                <a:lnTo>
                  <a:pt x="660854" y="1097716"/>
                </a:lnTo>
                <a:lnTo>
                  <a:pt x="659947" y="1100432"/>
                </a:lnTo>
                <a:lnTo>
                  <a:pt x="659040" y="1102922"/>
                </a:lnTo>
                <a:lnTo>
                  <a:pt x="657679" y="1105186"/>
                </a:lnTo>
                <a:lnTo>
                  <a:pt x="656545" y="1107449"/>
                </a:lnTo>
                <a:lnTo>
                  <a:pt x="654957" y="1109486"/>
                </a:lnTo>
                <a:lnTo>
                  <a:pt x="653143" y="1111523"/>
                </a:lnTo>
                <a:lnTo>
                  <a:pt x="651556" y="1113334"/>
                </a:lnTo>
                <a:lnTo>
                  <a:pt x="649515" y="1115145"/>
                </a:lnTo>
                <a:lnTo>
                  <a:pt x="647473" y="1116729"/>
                </a:lnTo>
                <a:lnTo>
                  <a:pt x="645206" y="1118087"/>
                </a:lnTo>
                <a:lnTo>
                  <a:pt x="640670" y="1120803"/>
                </a:lnTo>
                <a:lnTo>
                  <a:pt x="635681" y="1123520"/>
                </a:lnTo>
                <a:lnTo>
                  <a:pt x="630238" y="1126009"/>
                </a:lnTo>
                <a:lnTo>
                  <a:pt x="625022" y="1128046"/>
                </a:lnTo>
                <a:lnTo>
                  <a:pt x="619125" y="1130310"/>
                </a:lnTo>
                <a:lnTo>
                  <a:pt x="613002" y="1132121"/>
                </a:lnTo>
                <a:lnTo>
                  <a:pt x="606652" y="1133705"/>
                </a:lnTo>
                <a:lnTo>
                  <a:pt x="600075" y="1135063"/>
                </a:lnTo>
                <a:lnTo>
                  <a:pt x="600075" y="1019175"/>
                </a:lnTo>
                <a:close/>
                <a:moveTo>
                  <a:pt x="538162" y="779462"/>
                </a:moveTo>
                <a:lnTo>
                  <a:pt x="538162" y="877887"/>
                </a:lnTo>
                <a:lnTo>
                  <a:pt x="529967" y="875827"/>
                </a:lnTo>
                <a:lnTo>
                  <a:pt x="522227" y="873538"/>
                </a:lnTo>
                <a:lnTo>
                  <a:pt x="515398" y="870791"/>
                </a:lnTo>
                <a:lnTo>
                  <a:pt x="509024" y="868273"/>
                </a:lnTo>
                <a:lnTo>
                  <a:pt x="503333" y="865298"/>
                </a:lnTo>
                <a:lnTo>
                  <a:pt x="500829" y="863467"/>
                </a:lnTo>
                <a:lnTo>
                  <a:pt x="498553" y="861864"/>
                </a:lnTo>
                <a:lnTo>
                  <a:pt x="496276" y="860262"/>
                </a:lnTo>
                <a:lnTo>
                  <a:pt x="494227" y="858431"/>
                </a:lnTo>
                <a:lnTo>
                  <a:pt x="492406" y="856600"/>
                </a:lnTo>
                <a:lnTo>
                  <a:pt x="490813" y="854540"/>
                </a:lnTo>
                <a:lnTo>
                  <a:pt x="487626" y="850877"/>
                </a:lnTo>
                <a:lnTo>
                  <a:pt x="485122" y="846986"/>
                </a:lnTo>
                <a:lnTo>
                  <a:pt x="482618" y="843324"/>
                </a:lnTo>
                <a:lnTo>
                  <a:pt x="481024" y="839662"/>
                </a:lnTo>
                <a:lnTo>
                  <a:pt x="479658" y="835999"/>
                </a:lnTo>
                <a:lnTo>
                  <a:pt x="478520" y="832337"/>
                </a:lnTo>
                <a:lnTo>
                  <a:pt x="478065" y="828903"/>
                </a:lnTo>
                <a:lnTo>
                  <a:pt x="477837" y="825241"/>
                </a:lnTo>
                <a:lnTo>
                  <a:pt x="477837" y="822952"/>
                </a:lnTo>
                <a:lnTo>
                  <a:pt x="478065" y="820434"/>
                </a:lnTo>
                <a:lnTo>
                  <a:pt x="478520" y="817916"/>
                </a:lnTo>
                <a:lnTo>
                  <a:pt x="478975" y="815627"/>
                </a:lnTo>
                <a:lnTo>
                  <a:pt x="479431" y="813339"/>
                </a:lnTo>
                <a:lnTo>
                  <a:pt x="480341" y="810821"/>
                </a:lnTo>
                <a:lnTo>
                  <a:pt x="481252" y="808761"/>
                </a:lnTo>
                <a:lnTo>
                  <a:pt x="482162" y="806701"/>
                </a:lnTo>
                <a:lnTo>
                  <a:pt x="483528" y="804869"/>
                </a:lnTo>
                <a:lnTo>
                  <a:pt x="484894" y="802809"/>
                </a:lnTo>
                <a:lnTo>
                  <a:pt x="486260" y="800978"/>
                </a:lnTo>
                <a:lnTo>
                  <a:pt x="487853" y="799147"/>
                </a:lnTo>
                <a:lnTo>
                  <a:pt x="489447" y="797545"/>
                </a:lnTo>
                <a:lnTo>
                  <a:pt x="491496" y="795714"/>
                </a:lnTo>
                <a:lnTo>
                  <a:pt x="495593" y="792738"/>
                </a:lnTo>
                <a:lnTo>
                  <a:pt x="500146" y="789991"/>
                </a:lnTo>
                <a:lnTo>
                  <a:pt x="504699" y="787244"/>
                </a:lnTo>
                <a:lnTo>
                  <a:pt x="509935" y="785184"/>
                </a:lnTo>
                <a:lnTo>
                  <a:pt x="515170" y="783582"/>
                </a:lnTo>
                <a:lnTo>
                  <a:pt x="520634" y="781980"/>
                </a:lnTo>
                <a:lnTo>
                  <a:pt x="526097" y="780835"/>
                </a:lnTo>
                <a:lnTo>
                  <a:pt x="532016" y="779920"/>
                </a:lnTo>
                <a:lnTo>
                  <a:pt x="538162" y="779462"/>
                </a:lnTo>
                <a:close/>
                <a:moveTo>
                  <a:pt x="538626" y="654332"/>
                </a:moveTo>
                <a:lnTo>
                  <a:pt x="538626" y="688810"/>
                </a:lnTo>
                <a:lnTo>
                  <a:pt x="530011" y="689945"/>
                </a:lnTo>
                <a:lnTo>
                  <a:pt x="521624" y="691079"/>
                </a:lnTo>
                <a:lnTo>
                  <a:pt x="513236" y="692440"/>
                </a:lnTo>
                <a:lnTo>
                  <a:pt x="505302" y="694028"/>
                </a:lnTo>
                <a:lnTo>
                  <a:pt x="497594" y="695842"/>
                </a:lnTo>
                <a:lnTo>
                  <a:pt x="490113" y="697657"/>
                </a:lnTo>
                <a:lnTo>
                  <a:pt x="482859" y="699471"/>
                </a:lnTo>
                <a:lnTo>
                  <a:pt x="475831" y="701740"/>
                </a:lnTo>
                <a:lnTo>
                  <a:pt x="469257" y="704008"/>
                </a:lnTo>
                <a:lnTo>
                  <a:pt x="462683" y="706276"/>
                </a:lnTo>
                <a:lnTo>
                  <a:pt x="456336" y="708998"/>
                </a:lnTo>
                <a:lnTo>
                  <a:pt x="450215" y="711720"/>
                </a:lnTo>
                <a:lnTo>
                  <a:pt x="444321" y="714442"/>
                </a:lnTo>
                <a:lnTo>
                  <a:pt x="438654" y="717618"/>
                </a:lnTo>
                <a:lnTo>
                  <a:pt x="433440" y="720567"/>
                </a:lnTo>
                <a:lnTo>
                  <a:pt x="428226" y="723969"/>
                </a:lnTo>
                <a:lnTo>
                  <a:pt x="423238" y="727372"/>
                </a:lnTo>
                <a:lnTo>
                  <a:pt x="418478" y="731001"/>
                </a:lnTo>
                <a:lnTo>
                  <a:pt x="413944" y="734403"/>
                </a:lnTo>
                <a:lnTo>
                  <a:pt x="409410" y="738033"/>
                </a:lnTo>
                <a:lnTo>
                  <a:pt x="405556" y="741435"/>
                </a:lnTo>
                <a:lnTo>
                  <a:pt x="401476" y="744837"/>
                </a:lnTo>
                <a:lnTo>
                  <a:pt x="397849" y="748694"/>
                </a:lnTo>
                <a:lnTo>
                  <a:pt x="394221" y="752323"/>
                </a:lnTo>
                <a:lnTo>
                  <a:pt x="391048" y="755952"/>
                </a:lnTo>
                <a:lnTo>
                  <a:pt x="387874" y="760035"/>
                </a:lnTo>
                <a:lnTo>
                  <a:pt x="384927" y="763664"/>
                </a:lnTo>
                <a:lnTo>
                  <a:pt x="382207" y="767520"/>
                </a:lnTo>
                <a:lnTo>
                  <a:pt x="379486" y="771377"/>
                </a:lnTo>
                <a:lnTo>
                  <a:pt x="377219" y="775460"/>
                </a:lnTo>
                <a:lnTo>
                  <a:pt x="375179" y="779316"/>
                </a:lnTo>
                <a:lnTo>
                  <a:pt x="373366" y="783399"/>
                </a:lnTo>
                <a:lnTo>
                  <a:pt x="369738" y="791338"/>
                </a:lnTo>
                <a:lnTo>
                  <a:pt x="367018" y="799277"/>
                </a:lnTo>
                <a:lnTo>
                  <a:pt x="364298" y="806989"/>
                </a:lnTo>
                <a:lnTo>
                  <a:pt x="362258" y="814701"/>
                </a:lnTo>
                <a:lnTo>
                  <a:pt x="360671" y="822187"/>
                </a:lnTo>
                <a:lnTo>
                  <a:pt x="359537" y="829672"/>
                </a:lnTo>
                <a:lnTo>
                  <a:pt x="358857" y="836931"/>
                </a:lnTo>
                <a:lnTo>
                  <a:pt x="358630" y="844189"/>
                </a:lnTo>
                <a:lnTo>
                  <a:pt x="358857" y="851901"/>
                </a:lnTo>
                <a:lnTo>
                  <a:pt x="359537" y="859614"/>
                </a:lnTo>
                <a:lnTo>
                  <a:pt x="360444" y="867326"/>
                </a:lnTo>
                <a:lnTo>
                  <a:pt x="362031" y="874811"/>
                </a:lnTo>
                <a:lnTo>
                  <a:pt x="363844" y="882297"/>
                </a:lnTo>
                <a:lnTo>
                  <a:pt x="366111" y="889782"/>
                </a:lnTo>
                <a:lnTo>
                  <a:pt x="368832" y="897267"/>
                </a:lnTo>
                <a:lnTo>
                  <a:pt x="371779" y="904526"/>
                </a:lnTo>
                <a:lnTo>
                  <a:pt x="373592" y="907928"/>
                </a:lnTo>
                <a:lnTo>
                  <a:pt x="375633" y="911558"/>
                </a:lnTo>
                <a:lnTo>
                  <a:pt x="377673" y="915187"/>
                </a:lnTo>
                <a:lnTo>
                  <a:pt x="379940" y="918816"/>
                </a:lnTo>
                <a:lnTo>
                  <a:pt x="382660" y="922219"/>
                </a:lnTo>
                <a:lnTo>
                  <a:pt x="385380" y="925848"/>
                </a:lnTo>
                <a:lnTo>
                  <a:pt x="388554" y="929250"/>
                </a:lnTo>
                <a:lnTo>
                  <a:pt x="391501" y="932880"/>
                </a:lnTo>
                <a:lnTo>
                  <a:pt x="395128" y="936282"/>
                </a:lnTo>
                <a:lnTo>
                  <a:pt x="398529" y="939685"/>
                </a:lnTo>
                <a:lnTo>
                  <a:pt x="402609" y="943087"/>
                </a:lnTo>
                <a:lnTo>
                  <a:pt x="406463" y="946489"/>
                </a:lnTo>
                <a:lnTo>
                  <a:pt x="410770" y="949892"/>
                </a:lnTo>
                <a:lnTo>
                  <a:pt x="415077" y="953294"/>
                </a:lnTo>
                <a:lnTo>
                  <a:pt x="424372" y="959646"/>
                </a:lnTo>
                <a:lnTo>
                  <a:pt x="429586" y="963048"/>
                </a:lnTo>
                <a:lnTo>
                  <a:pt x="434800" y="966224"/>
                </a:lnTo>
                <a:lnTo>
                  <a:pt x="440467" y="969626"/>
                </a:lnTo>
                <a:lnTo>
                  <a:pt x="446361" y="972575"/>
                </a:lnTo>
                <a:lnTo>
                  <a:pt x="452482" y="975751"/>
                </a:lnTo>
                <a:lnTo>
                  <a:pt x="459056" y="978473"/>
                </a:lnTo>
                <a:lnTo>
                  <a:pt x="465630" y="981421"/>
                </a:lnTo>
                <a:lnTo>
                  <a:pt x="472658" y="984370"/>
                </a:lnTo>
                <a:lnTo>
                  <a:pt x="479912" y="987092"/>
                </a:lnTo>
                <a:lnTo>
                  <a:pt x="487619" y="989814"/>
                </a:lnTo>
                <a:lnTo>
                  <a:pt x="495327" y="992309"/>
                </a:lnTo>
                <a:lnTo>
                  <a:pt x="503488" y="994804"/>
                </a:lnTo>
                <a:lnTo>
                  <a:pt x="520490" y="1000021"/>
                </a:lnTo>
                <a:lnTo>
                  <a:pt x="538626" y="1004785"/>
                </a:lnTo>
                <a:lnTo>
                  <a:pt x="538626" y="1135439"/>
                </a:lnTo>
                <a:lnTo>
                  <a:pt x="530918" y="1134305"/>
                </a:lnTo>
                <a:lnTo>
                  <a:pt x="523210" y="1133171"/>
                </a:lnTo>
                <a:lnTo>
                  <a:pt x="515503" y="1131583"/>
                </a:lnTo>
                <a:lnTo>
                  <a:pt x="507795" y="1129768"/>
                </a:lnTo>
                <a:lnTo>
                  <a:pt x="500088" y="1127727"/>
                </a:lnTo>
                <a:lnTo>
                  <a:pt x="492607" y="1125685"/>
                </a:lnTo>
                <a:lnTo>
                  <a:pt x="485126" y="1123417"/>
                </a:lnTo>
                <a:lnTo>
                  <a:pt x="477645" y="1120695"/>
                </a:lnTo>
                <a:lnTo>
                  <a:pt x="470164" y="1117973"/>
                </a:lnTo>
                <a:lnTo>
                  <a:pt x="462683" y="1115024"/>
                </a:lnTo>
                <a:lnTo>
                  <a:pt x="455429" y="1111849"/>
                </a:lnTo>
                <a:lnTo>
                  <a:pt x="448175" y="1108673"/>
                </a:lnTo>
                <a:lnTo>
                  <a:pt x="440920" y="1105044"/>
                </a:lnTo>
                <a:lnTo>
                  <a:pt x="433893" y="1101641"/>
                </a:lnTo>
                <a:lnTo>
                  <a:pt x="426639" y="1097785"/>
                </a:lnTo>
                <a:lnTo>
                  <a:pt x="419611" y="1093929"/>
                </a:lnTo>
                <a:lnTo>
                  <a:pt x="405783" y="1085310"/>
                </a:lnTo>
                <a:lnTo>
                  <a:pt x="392181" y="1076690"/>
                </a:lnTo>
                <a:lnTo>
                  <a:pt x="379033" y="1067617"/>
                </a:lnTo>
                <a:lnTo>
                  <a:pt x="366338" y="1058317"/>
                </a:lnTo>
                <a:lnTo>
                  <a:pt x="366338" y="1169917"/>
                </a:lnTo>
                <a:lnTo>
                  <a:pt x="376313" y="1175588"/>
                </a:lnTo>
                <a:lnTo>
                  <a:pt x="386287" y="1181032"/>
                </a:lnTo>
                <a:lnTo>
                  <a:pt x="396715" y="1186249"/>
                </a:lnTo>
                <a:lnTo>
                  <a:pt x="407370" y="1191466"/>
                </a:lnTo>
                <a:lnTo>
                  <a:pt x="418251" y="1196003"/>
                </a:lnTo>
                <a:lnTo>
                  <a:pt x="429359" y="1200539"/>
                </a:lnTo>
                <a:lnTo>
                  <a:pt x="440694" y="1204849"/>
                </a:lnTo>
                <a:lnTo>
                  <a:pt x="452255" y="1208705"/>
                </a:lnTo>
                <a:lnTo>
                  <a:pt x="464043" y="1212561"/>
                </a:lnTo>
                <a:lnTo>
                  <a:pt x="475151" y="1215964"/>
                </a:lnTo>
                <a:lnTo>
                  <a:pt x="486486" y="1218686"/>
                </a:lnTo>
                <a:lnTo>
                  <a:pt x="497367" y="1221634"/>
                </a:lnTo>
                <a:lnTo>
                  <a:pt x="508022" y="1223903"/>
                </a:lnTo>
                <a:lnTo>
                  <a:pt x="518450" y="1225944"/>
                </a:lnTo>
                <a:lnTo>
                  <a:pt x="528878" y="1227759"/>
                </a:lnTo>
                <a:lnTo>
                  <a:pt x="538626" y="1229120"/>
                </a:lnTo>
                <a:lnTo>
                  <a:pt x="538626" y="1297396"/>
                </a:lnTo>
                <a:lnTo>
                  <a:pt x="600740" y="1297396"/>
                </a:lnTo>
                <a:lnTo>
                  <a:pt x="600740" y="1229120"/>
                </a:lnTo>
                <a:lnTo>
                  <a:pt x="608674" y="1228213"/>
                </a:lnTo>
                <a:lnTo>
                  <a:pt x="616608" y="1227305"/>
                </a:lnTo>
                <a:lnTo>
                  <a:pt x="624089" y="1225944"/>
                </a:lnTo>
                <a:lnTo>
                  <a:pt x="631570" y="1224810"/>
                </a:lnTo>
                <a:lnTo>
                  <a:pt x="638824" y="1223449"/>
                </a:lnTo>
                <a:lnTo>
                  <a:pt x="645852" y="1221861"/>
                </a:lnTo>
                <a:lnTo>
                  <a:pt x="652880" y="1220273"/>
                </a:lnTo>
                <a:lnTo>
                  <a:pt x="659454" y="1218232"/>
                </a:lnTo>
                <a:lnTo>
                  <a:pt x="666028" y="1216191"/>
                </a:lnTo>
                <a:lnTo>
                  <a:pt x="672375" y="1214149"/>
                </a:lnTo>
                <a:lnTo>
                  <a:pt x="678723" y="1211881"/>
                </a:lnTo>
                <a:lnTo>
                  <a:pt x="684617" y="1209386"/>
                </a:lnTo>
                <a:lnTo>
                  <a:pt x="690284" y="1206890"/>
                </a:lnTo>
                <a:lnTo>
                  <a:pt x="695951" y="1203942"/>
                </a:lnTo>
                <a:lnTo>
                  <a:pt x="701392" y="1200993"/>
                </a:lnTo>
                <a:lnTo>
                  <a:pt x="706833" y="1198044"/>
                </a:lnTo>
                <a:lnTo>
                  <a:pt x="711593" y="1194868"/>
                </a:lnTo>
                <a:lnTo>
                  <a:pt x="716581" y="1191693"/>
                </a:lnTo>
                <a:lnTo>
                  <a:pt x="721341" y="1188290"/>
                </a:lnTo>
                <a:lnTo>
                  <a:pt x="725875" y="1184888"/>
                </a:lnTo>
                <a:lnTo>
                  <a:pt x="730182" y="1181486"/>
                </a:lnTo>
                <a:lnTo>
                  <a:pt x="734263" y="1178083"/>
                </a:lnTo>
                <a:lnTo>
                  <a:pt x="738343" y="1174227"/>
                </a:lnTo>
                <a:lnTo>
                  <a:pt x="742197" y="1170825"/>
                </a:lnTo>
                <a:lnTo>
                  <a:pt x="745824" y="1166968"/>
                </a:lnTo>
                <a:lnTo>
                  <a:pt x="749225" y="1163339"/>
                </a:lnTo>
                <a:lnTo>
                  <a:pt x="752625" y="1159256"/>
                </a:lnTo>
                <a:lnTo>
                  <a:pt x="755799" y="1155627"/>
                </a:lnTo>
                <a:lnTo>
                  <a:pt x="758746" y="1151544"/>
                </a:lnTo>
                <a:lnTo>
                  <a:pt x="761466" y="1147461"/>
                </a:lnTo>
                <a:lnTo>
                  <a:pt x="763960" y="1143378"/>
                </a:lnTo>
                <a:lnTo>
                  <a:pt x="766453" y="1139295"/>
                </a:lnTo>
                <a:lnTo>
                  <a:pt x="770760" y="1130676"/>
                </a:lnTo>
                <a:lnTo>
                  <a:pt x="774614" y="1122056"/>
                </a:lnTo>
                <a:lnTo>
                  <a:pt x="777561" y="1113436"/>
                </a:lnTo>
                <a:lnTo>
                  <a:pt x="778921" y="1109354"/>
                </a:lnTo>
                <a:lnTo>
                  <a:pt x="780055" y="1105044"/>
                </a:lnTo>
                <a:lnTo>
                  <a:pt x="781415" y="1100507"/>
                </a:lnTo>
                <a:lnTo>
                  <a:pt x="782322" y="1096424"/>
                </a:lnTo>
                <a:lnTo>
                  <a:pt x="783002" y="1092114"/>
                </a:lnTo>
                <a:lnTo>
                  <a:pt x="783682" y="1087805"/>
                </a:lnTo>
                <a:lnTo>
                  <a:pt x="784135" y="1083495"/>
                </a:lnTo>
                <a:lnTo>
                  <a:pt x="784589" y="1079185"/>
                </a:lnTo>
                <a:lnTo>
                  <a:pt x="784816" y="1074875"/>
                </a:lnTo>
                <a:lnTo>
                  <a:pt x="784816" y="1070339"/>
                </a:lnTo>
                <a:lnTo>
                  <a:pt x="784589" y="1061719"/>
                </a:lnTo>
                <a:lnTo>
                  <a:pt x="784135" y="1053326"/>
                </a:lnTo>
                <a:lnTo>
                  <a:pt x="783229" y="1045161"/>
                </a:lnTo>
                <a:lnTo>
                  <a:pt x="781869" y="1037222"/>
                </a:lnTo>
                <a:lnTo>
                  <a:pt x="779828" y="1029509"/>
                </a:lnTo>
                <a:lnTo>
                  <a:pt x="777788" y="1022251"/>
                </a:lnTo>
                <a:lnTo>
                  <a:pt x="775294" y="1014992"/>
                </a:lnTo>
                <a:lnTo>
                  <a:pt x="772347" y="1007960"/>
                </a:lnTo>
                <a:lnTo>
                  <a:pt x="769174" y="1001156"/>
                </a:lnTo>
                <a:lnTo>
                  <a:pt x="765320" y="994577"/>
                </a:lnTo>
                <a:lnTo>
                  <a:pt x="761466" y="988226"/>
                </a:lnTo>
                <a:lnTo>
                  <a:pt x="756705" y="982329"/>
                </a:lnTo>
                <a:lnTo>
                  <a:pt x="752172" y="976431"/>
                </a:lnTo>
                <a:lnTo>
                  <a:pt x="746731" y="970987"/>
                </a:lnTo>
                <a:lnTo>
                  <a:pt x="741064" y="965543"/>
                </a:lnTo>
                <a:lnTo>
                  <a:pt x="734943" y="960553"/>
                </a:lnTo>
                <a:lnTo>
                  <a:pt x="728822" y="955563"/>
                </a:lnTo>
                <a:lnTo>
                  <a:pt x="722248" y="950572"/>
                </a:lnTo>
                <a:lnTo>
                  <a:pt x="715220" y="946036"/>
                </a:lnTo>
                <a:lnTo>
                  <a:pt x="708193" y="941272"/>
                </a:lnTo>
                <a:lnTo>
                  <a:pt x="700712" y="936509"/>
                </a:lnTo>
                <a:lnTo>
                  <a:pt x="693004" y="932199"/>
                </a:lnTo>
                <a:lnTo>
                  <a:pt x="685070" y="927889"/>
                </a:lnTo>
                <a:lnTo>
                  <a:pt x="676456" y="923806"/>
                </a:lnTo>
                <a:lnTo>
                  <a:pt x="668068" y="919497"/>
                </a:lnTo>
                <a:lnTo>
                  <a:pt x="659227" y="915641"/>
                </a:lnTo>
                <a:lnTo>
                  <a:pt x="650159" y="911558"/>
                </a:lnTo>
                <a:lnTo>
                  <a:pt x="641091" y="907475"/>
                </a:lnTo>
                <a:lnTo>
                  <a:pt x="631117" y="903845"/>
                </a:lnTo>
                <a:lnTo>
                  <a:pt x="621369" y="899989"/>
                </a:lnTo>
                <a:lnTo>
                  <a:pt x="611394" y="896587"/>
                </a:lnTo>
                <a:lnTo>
                  <a:pt x="600740" y="892958"/>
                </a:lnTo>
                <a:lnTo>
                  <a:pt x="600740" y="785894"/>
                </a:lnTo>
                <a:lnTo>
                  <a:pt x="612755" y="788616"/>
                </a:lnTo>
                <a:lnTo>
                  <a:pt x="624543" y="792018"/>
                </a:lnTo>
                <a:lnTo>
                  <a:pt x="636331" y="795421"/>
                </a:lnTo>
                <a:lnTo>
                  <a:pt x="647892" y="799504"/>
                </a:lnTo>
                <a:lnTo>
                  <a:pt x="659227" y="803813"/>
                </a:lnTo>
                <a:lnTo>
                  <a:pt x="670562" y="808577"/>
                </a:lnTo>
                <a:lnTo>
                  <a:pt x="681443" y="813794"/>
                </a:lnTo>
                <a:lnTo>
                  <a:pt x="692324" y="819465"/>
                </a:lnTo>
                <a:lnTo>
                  <a:pt x="702752" y="824909"/>
                </a:lnTo>
                <a:lnTo>
                  <a:pt x="712727" y="830806"/>
                </a:lnTo>
                <a:lnTo>
                  <a:pt x="722475" y="836477"/>
                </a:lnTo>
                <a:lnTo>
                  <a:pt x="731542" y="842148"/>
                </a:lnTo>
                <a:lnTo>
                  <a:pt x="740157" y="847592"/>
                </a:lnTo>
                <a:lnTo>
                  <a:pt x="748318" y="853262"/>
                </a:lnTo>
                <a:lnTo>
                  <a:pt x="756025" y="858933"/>
                </a:lnTo>
                <a:lnTo>
                  <a:pt x="763280" y="864604"/>
                </a:lnTo>
                <a:lnTo>
                  <a:pt x="763280" y="748240"/>
                </a:lnTo>
                <a:lnTo>
                  <a:pt x="752625" y="741889"/>
                </a:lnTo>
                <a:lnTo>
                  <a:pt x="741744" y="735764"/>
                </a:lnTo>
                <a:lnTo>
                  <a:pt x="731316" y="730547"/>
                </a:lnTo>
                <a:lnTo>
                  <a:pt x="720888" y="725103"/>
                </a:lnTo>
                <a:lnTo>
                  <a:pt x="710913" y="720340"/>
                </a:lnTo>
                <a:lnTo>
                  <a:pt x="701165" y="716030"/>
                </a:lnTo>
                <a:lnTo>
                  <a:pt x="691644" y="711720"/>
                </a:lnTo>
                <a:lnTo>
                  <a:pt x="682123" y="708318"/>
                </a:lnTo>
                <a:lnTo>
                  <a:pt x="672602" y="704689"/>
                </a:lnTo>
                <a:lnTo>
                  <a:pt x="663081" y="701740"/>
                </a:lnTo>
                <a:lnTo>
                  <a:pt x="653106" y="698791"/>
                </a:lnTo>
                <a:lnTo>
                  <a:pt x="643132" y="696296"/>
                </a:lnTo>
                <a:lnTo>
                  <a:pt x="632930" y="694254"/>
                </a:lnTo>
                <a:lnTo>
                  <a:pt x="622276" y="691986"/>
                </a:lnTo>
                <a:lnTo>
                  <a:pt x="611848" y="690171"/>
                </a:lnTo>
                <a:lnTo>
                  <a:pt x="600740" y="688810"/>
                </a:lnTo>
                <a:lnTo>
                  <a:pt x="600740" y="654332"/>
                </a:lnTo>
                <a:lnTo>
                  <a:pt x="538626" y="654332"/>
                </a:lnTo>
                <a:close/>
                <a:moveTo>
                  <a:pt x="549280" y="371475"/>
                </a:moveTo>
                <a:lnTo>
                  <a:pt x="564015" y="371475"/>
                </a:lnTo>
                <a:lnTo>
                  <a:pt x="577844" y="371475"/>
                </a:lnTo>
                <a:lnTo>
                  <a:pt x="591219" y="371929"/>
                </a:lnTo>
                <a:lnTo>
                  <a:pt x="604594" y="372609"/>
                </a:lnTo>
                <a:lnTo>
                  <a:pt x="617515" y="373743"/>
                </a:lnTo>
                <a:lnTo>
                  <a:pt x="630210" y="375104"/>
                </a:lnTo>
                <a:lnTo>
                  <a:pt x="642905" y="376692"/>
                </a:lnTo>
                <a:lnTo>
                  <a:pt x="655373" y="378507"/>
                </a:lnTo>
                <a:lnTo>
                  <a:pt x="667388" y="380775"/>
                </a:lnTo>
                <a:lnTo>
                  <a:pt x="679403" y="383497"/>
                </a:lnTo>
                <a:lnTo>
                  <a:pt x="691191" y="386219"/>
                </a:lnTo>
                <a:lnTo>
                  <a:pt x="702752" y="389168"/>
                </a:lnTo>
                <a:lnTo>
                  <a:pt x="714314" y="392797"/>
                </a:lnTo>
                <a:lnTo>
                  <a:pt x="725422" y="396426"/>
                </a:lnTo>
                <a:lnTo>
                  <a:pt x="736530" y="400509"/>
                </a:lnTo>
                <a:lnTo>
                  <a:pt x="747184" y="405046"/>
                </a:lnTo>
                <a:lnTo>
                  <a:pt x="757839" y="409582"/>
                </a:lnTo>
                <a:lnTo>
                  <a:pt x="768267" y="414573"/>
                </a:lnTo>
                <a:lnTo>
                  <a:pt x="778468" y="420017"/>
                </a:lnTo>
                <a:lnTo>
                  <a:pt x="788669" y="425461"/>
                </a:lnTo>
                <a:lnTo>
                  <a:pt x="798644" y="431358"/>
                </a:lnTo>
                <a:lnTo>
                  <a:pt x="808392" y="437709"/>
                </a:lnTo>
                <a:lnTo>
                  <a:pt x="818140" y="444288"/>
                </a:lnTo>
                <a:lnTo>
                  <a:pt x="827434" y="451092"/>
                </a:lnTo>
                <a:lnTo>
                  <a:pt x="836729" y="458351"/>
                </a:lnTo>
                <a:lnTo>
                  <a:pt x="845796" y="466063"/>
                </a:lnTo>
                <a:lnTo>
                  <a:pt x="854864" y="473775"/>
                </a:lnTo>
                <a:lnTo>
                  <a:pt x="863705" y="481941"/>
                </a:lnTo>
                <a:lnTo>
                  <a:pt x="872319" y="490561"/>
                </a:lnTo>
                <a:lnTo>
                  <a:pt x="880934" y="499407"/>
                </a:lnTo>
                <a:lnTo>
                  <a:pt x="889095" y="508707"/>
                </a:lnTo>
                <a:lnTo>
                  <a:pt x="897483" y="518234"/>
                </a:lnTo>
                <a:lnTo>
                  <a:pt x="905417" y="527988"/>
                </a:lnTo>
                <a:lnTo>
                  <a:pt x="913351" y="538422"/>
                </a:lnTo>
                <a:lnTo>
                  <a:pt x="921512" y="548856"/>
                </a:lnTo>
                <a:lnTo>
                  <a:pt x="929220" y="559744"/>
                </a:lnTo>
                <a:lnTo>
                  <a:pt x="936701" y="571086"/>
                </a:lnTo>
                <a:lnTo>
                  <a:pt x="944182" y="582654"/>
                </a:lnTo>
                <a:lnTo>
                  <a:pt x="951436" y="594449"/>
                </a:lnTo>
                <a:lnTo>
                  <a:pt x="958690" y="606925"/>
                </a:lnTo>
                <a:lnTo>
                  <a:pt x="965944" y="619627"/>
                </a:lnTo>
                <a:lnTo>
                  <a:pt x="972745" y="632330"/>
                </a:lnTo>
                <a:lnTo>
                  <a:pt x="979546" y="645713"/>
                </a:lnTo>
                <a:lnTo>
                  <a:pt x="986347" y="659549"/>
                </a:lnTo>
                <a:lnTo>
                  <a:pt x="993148" y="673613"/>
                </a:lnTo>
                <a:lnTo>
                  <a:pt x="999722" y="687903"/>
                </a:lnTo>
                <a:lnTo>
                  <a:pt x="1006069" y="702647"/>
                </a:lnTo>
                <a:lnTo>
                  <a:pt x="1012643" y="717845"/>
                </a:lnTo>
                <a:lnTo>
                  <a:pt x="1018991" y="733269"/>
                </a:lnTo>
                <a:lnTo>
                  <a:pt x="1025111" y="748920"/>
                </a:lnTo>
                <a:lnTo>
                  <a:pt x="1031005" y="765252"/>
                </a:lnTo>
                <a:lnTo>
                  <a:pt x="1037126" y="781584"/>
                </a:lnTo>
                <a:lnTo>
                  <a:pt x="1043247" y="798823"/>
                </a:lnTo>
                <a:lnTo>
                  <a:pt x="1049141" y="816062"/>
                </a:lnTo>
                <a:lnTo>
                  <a:pt x="1054808" y="833528"/>
                </a:lnTo>
                <a:lnTo>
                  <a:pt x="1060476" y="851674"/>
                </a:lnTo>
                <a:lnTo>
                  <a:pt x="1066143" y="870048"/>
                </a:lnTo>
                <a:lnTo>
                  <a:pt x="1071810" y="888875"/>
                </a:lnTo>
                <a:lnTo>
                  <a:pt x="1077478" y="907928"/>
                </a:lnTo>
                <a:lnTo>
                  <a:pt x="1082692" y="927436"/>
                </a:lnTo>
                <a:lnTo>
                  <a:pt x="1088132" y="947624"/>
                </a:lnTo>
                <a:lnTo>
                  <a:pt x="1093573" y="967812"/>
                </a:lnTo>
                <a:lnTo>
                  <a:pt x="1098787" y="988453"/>
                </a:lnTo>
                <a:lnTo>
                  <a:pt x="1109215" y="1030870"/>
                </a:lnTo>
                <a:lnTo>
                  <a:pt x="1112615" y="1046522"/>
                </a:lnTo>
                <a:lnTo>
                  <a:pt x="1115789" y="1061946"/>
                </a:lnTo>
                <a:lnTo>
                  <a:pt x="1118056" y="1076917"/>
                </a:lnTo>
                <a:lnTo>
                  <a:pt x="1119870" y="1091888"/>
                </a:lnTo>
                <a:lnTo>
                  <a:pt x="1121456" y="1106405"/>
                </a:lnTo>
                <a:lnTo>
                  <a:pt x="1122136" y="1120922"/>
                </a:lnTo>
                <a:lnTo>
                  <a:pt x="1122363" y="1134985"/>
                </a:lnTo>
                <a:lnTo>
                  <a:pt x="1122136" y="1148822"/>
                </a:lnTo>
                <a:lnTo>
                  <a:pt x="1121456" y="1162659"/>
                </a:lnTo>
                <a:lnTo>
                  <a:pt x="1120096" y="1176042"/>
                </a:lnTo>
                <a:lnTo>
                  <a:pt x="1118509" y="1188971"/>
                </a:lnTo>
                <a:lnTo>
                  <a:pt x="1116469" y="1201900"/>
                </a:lnTo>
                <a:lnTo>
                  <a:pt x="1113749" y="1214603"/>
                </a:lnTo>
                <a:lnTo>
                  <a:pt x="1110575" y="1227078"/>
                </a:lnTo>
                <a:lnTo>
                  <a:pt x="1107175" y="1239100"/>
                </a:lnTo>
                <a:lnTo>
                  <a:pt x="1103321" y="1250896"/>
                </a:lnTo>
                <a:lnTo>
                  <a:pt x="1098787" y="1262464"/>
                </a:lnTo>
                <a:lnTo>
                  <a:pt x="1094026" y="1274032"/>
                </a:lnTo>
                <a:lnTo>
                  <a:pt x="1088812" y="1284920"/>
                </a:lnTo>
                <a:lnTo>
                  <a:pt x="1083145" y="1296035"/>
                </a:lnTo>
                <a:lnTo>
                  <a:pt x="1077251" y="1306469"/>
                </a:lnTo>
                <a:lnTo>
                  <a:pt x="1070904" y="1317130"/>
                </a:lnTo>
                <a:lnTo>
                  <a:pt x="1064103" y="1327110"/>
                </a:lnTo>
                <a:lnTo>
                  <a:pt x="1056849" y="1336864"/>
                </a:lnTo>
                <a:lnTo>
                  <a:pt x="1049368" y="1346845"/>
                </a:lnTo>
                <a:lnTo>
                  <a:pt x="1041660" y="1356145"/>
                </a:lnTo>
                <a:lnTo>
                  <a:pt x="1033499" y="1365218"/>
                </a:lnTo>
                <a:lnTo>
                  <a:pt x="1024658" y="1374064"/>
                </a:lnTo>
                <a:lnTo>
                  <a:pt x="1015817" y="1382911"/>
                </a:lnTo>
                <a:lnTo>
                  <a:pt x="1006749" y="1391303"/>
                </a:lnTo>
                <a:lnTo>
                  <a:pt x="997228" y="1399469"/>
                </a:lnTo>
                <a:lnTo>
                  <a:pt x="987253" y="1407408"/>
                </a:lnTo>
                <a:lnTo>
                  <a:pt x="977279" y="1415121"/>
                </a:lnTo>
                <a:lnTo>
                  <a:pt x="967078" y="1422606"/>
                </a:lnTo>
                <a:lnTo>
                  <a:pt x="956196" y="1429638"/>
                </a:lnTo>
                <a:lnTo>
                  <a:pt x="945315" y="1436669"/>
                </a:lnTo>
                <a:lnTo>
                  <a:pt x="934207" y="1443474"/>
                </a:lnTo>
                <a:lnTo>
                  <a:pt x="922872" y="1449826"/>
                </a:lnTo>
                <a:lnTo>
                  <a:pt x="911084" y="1455950"/>
                </a:lnTo>
                <a:lnTo>
                  <a:pt x="899296" y="1461848"/>
                </a:lnTo>
                <a:lnTo>
                  <a:pt x="887055" y="1467745"/>
                </a:lnTo>
                <a:lnTo>
                  <a:pt x="874586" y="1473189"/>
                </a:lnTo>
                <a:lnTo>
                  <a:pt x="862118" y="1478179"/>
                </a:lnTo>
                <a:lnTo>
                  <a:pt x="849197" y="1483396"/>
                </a:lnTo>
                <a:lnTo>
                  <a:pt x="836275" y="1488160"/>
                </a:lnTo>
                <a:lnTo>
                  <a:pt x="823127" y="1492470"/>
                </a:lnTo>
                <a:lnTo>
                  <a:pt x="809752" y="1496779"/>
                </a:lnTo>
                <a:lnTo>
                  <a:pt x="796377" y="1500862"/>
                </a:lnTo>
                <a:lnTo>
                  <a:pt x="782549" y="1504492"/>
                </a:lnTo>
                <a:lnTo>
                  <a:pt x="768720" y="1508348"/>
                </a:lnTo>
                <a:lnTo>
                  <a:pt x="754892" y="1511523"/>
                </a:lnTo>
                <a:lnTo>
                  <a:pt x="740610" y="1514472"/>
                </a:lnTo>
                <a:lnTo>
                  <a:pt x="726555" y="1517194"/>
                </a:lnTo>
                <a:lnTo>
                  <a:pt x="712047" y="1519689"/>
                </a:lnTo>
                <a:lnTo>
                  <a:pt x="697538" y="1521958"/>
                </a:lnTo>
                <a:lnTo>
                  <a:pt x="683030" y="1524226"/>
                </a:lnTo>
                <a:lnTo>
                  <a:pt x="668521" y="1526040"/>
                </a:lnTo>
                <a:lnTo>
                  <a:pt x="653786" y="1527401"/>
                </a:lnTo>
                <a:lnTo>
                  <a:pt x="638824" y="1528762"/>
                </a:lnTo>
                <a:lnTo>
                  <a:pt x="624089" y="1529897"/>
                </a:lnTo>
                <a:lnTo>
                  <a:pt x="609128" y="1530804"/>
                </a:lnTo>
                <a:lnTo>
                  <a:pt x="594166" y="1531484"/>
                </a:lnTo>
                <a:lnTo>
                  <a:pt x="579204" y="1531938"/>
                </a:lnTo>
                <a:lnTo>
                  <a:pt x="564015" y="1531938"/>
                </a:lnTo>
                <a:lnTo>
                  <a:pt x="549054" y="1531938"/>
                </a:lnTo>
                <a:lnTo>
                  <a:pt x="533865" y="1531484"/>
                </a:lnTo>
                <a:lnTo>
                  <a:pt x="518903" y="1530804"/>
                </a:lnTo>
                <a:lnTo>
                  <a:pt x="503941" y="1529670"/>
                </a:lnTo>
                <a:lnTo>
                  <a:pt x="488980" y="1528309"/>
                </a:lnTo>
                <a:lnTo>
                  <a:pt x="474018" y="1526948"/>
                </a:lnTo>
                <a:lnTo>
                  <a:pt x="459056" y="1525133"/>
                </a:lnTo>
                <a:lnTo>
                  <a:pt x="444321" y="1523319"/>
                </a:lnTo>
                <a:lnTo>
                  <a:pt x="429359" y="1520823"/>
                </a:lnTo>
                <a:lnTo>
                  <a:pt x="414851" y="1518328"/>
                </a:lnTo>
                <a:lnTo>
                  <a:pt x="400115" y="1515606"/>
                </a:lnTo>
                <a:lnTo>
                  <a:pt x="385607" y="1512204"/>
                </a:lnTo>
                <a:lnTo>
                  <a:pt x="371325" y="1509028"/>
                </a:lnTo>
                <a:lnTo>
                  <a:pt x="357044" y="1505172"/>
                </a:lnTo>
                <a:lnTo>
                  <a:pt x="342989" y="1501543"/>
                </a:lnTo>
                <a:lnTo>
                  <a:pt x="329160" y="1497233"/>
                </a:lnTo>
                <a:lnTo>
                  <a:pt x="315332" y="1492696"/>
                </a:lnTo>
                <a:lnTo>
                  <a:pt x="301730" y="1488160"/>
                </a:lnTo>
                <a:lnTo>
                  <a:pt x="288129" y="1483170"/>
                </a:lnTo>
                <a:lnTo>
                  <a:pt x="274754" y="1477952"/>
                </a:lnTo>
                <a:lnTo>
                  <a:pt x="261832" y="1472735"/>
                </a:lnTo>
                <a:lnTo>
                  <a:pt x="248910" y="1466838"/>
                </a:lnTo>
                <a:lnTo>
                  <a:pt x="235988" y="1460940"/>
                </a:lnTo>
                <a:lnTo>
                  <a:pt x="223520" y="1454816"/>
                </a:lnTo>
                <a:lnTo>
                  <a:pt x="211505" y="1448238"/>
                </a:lnTo>
                <a:lnTo>
                  <a:pt x="199264" y="1441660"/>
                </a:lnTo>
                <a:lnTo>
                  <a:pt x="187703" y="1434855"/>
                </a:lnTo>
                <a:lnTo>
                  <a:pt x="176141" y="1427596"/>
                </a:lnTo>
                <a:lnTo>
                  <a:pt x="164806" y="1420111"/>
                </a:lnTo>
                <a:lnTo>
                  <a:pt x="153925" y="1412399"/>
                </a:lnTo>
                <a:lnTo>
                  <a:pt x="143497" y="1404233"/>
                </a:lnTo>
                <a:lnTo>
                  <a:pt x="132843" y="1396067"/>
                </a:lnTo>
                <a:lnTo>
                  <a:pt x="122868" y="1387674"/>
                </a:lnTo>
                <a:lnTo>
                  <a:pt x="113120" y="1379055"/>
                </a:lnTo>
                <a:lnTo>
                  <a:pt x="103826" y="1370208"/>
                </a:lnTo>
                <a:lnTo>
                  <a:pt x="94758" y="1361135"/>
                </a:lnTo>
                <a:lnTo>
                  <a:pt x="86144" y="1351608"/>
                </a:lnTo>
                <a:lnTo>
                  <a:pt x="77756" y="1342081"/>
                </a:lnTo>
                <a:lnTo>
                  <a:pt x="69822" y="1332328"/>
                </a:lnTo>
                <a:lnTo>
                  <a:pt x="62341" y="1322120"/>
                </a:lnTo>
                <a:lnTo>
                  <a:pt x="55086" y="1311913"/>
                </a:lnTo>
                <a:lnTo>
                  <a:pt x="48286" y="1301479"/>
                </a:lnTo>
                <a:lnTo>
                  <a:pt x="41711" y="1290591"/>
                </a:lnTo>
                <a:lnTo>
                  <a:pt x="35817" y="1279703"/>
                </a:lnTo>
                <a:lnTo>
                  <a:pt x="30150" y="1268361"/>
                </a:lnTo>
                <a:lnTo>
                  <a:pt x="25163" y="1257020"/>
                </a:lnTo>
                <a:lnTo>
                  <a:pt x="20402" y="1245225"/>
                </a:lnTo>
                <a:lnTo>
                  <a:pt x="16095" y="1233203"/>
                </a:lnTo>
                <a:lnTo>
                  <a:pt x="12468" y="1221181"/>
                </a:lnTo>
                <a:lnTo>
                  <a:pt x="9068" y="1208932"/>
                </a:lnTo>
                <a:lnTo>
                  <a:pt x="6347" y="1196229"/>
                </a:lnTo>
                <a:lnTo>
                  <a:pt x="4080" y="1183527"/>
                </a:lnTo>
                <a:lnTo>
                  <a:pt x="2493" y="1170371"/>
                </a:lnTo>
                <a:lnTo>
                  <a:pt x="907" y="1157215"/>
                </a:lnTo>
                <a:lnTo>
                  <a:pt x="226" y="1143605"/>
                </a:lnTo>
                <a:lnTo>
                  <a:pt x="0" y="1129995"/>
                </a:lnTo>
                <a:lnTo>
                  <a:pt x="453" y="1116158"/>
                </a:lnTo>
                <a:lnTo>
                  <a:pt x="1133" y="1102095"/>
                </a:lnTo>
                <a:lnTo>
                  <a:pt x="2947" y="1087805"/>
                </a:lnTo>
                <a:lnTo>
                  <a:pt x="4760" y="1073288"/>
                </a:lnTo>
                <a:lnTo>
                  <a:pt x="7481" y="1058544"/>
                </a:lnTo>
                <a:lnTo>
                  <a:pt x="10654" y="1043573"/>
                </a:lnTo>
                <a:lnTo>
                  <a:pt x="14508" y="1028375"/>
                </a:lnTo>
                <a:lnTo>
                  <a:pt x="19042" y="1012951"/>
                </a:lnTo>
                <a:lnTo>
                  <a:pt x="29697" y="978473"/>
                </a:lnTo>
                <a:lnTo>
                  <a:pt x="40578" y="944448"/>
                </a:lnTo>
                <a:lnTo>
                  <a:pt x="51233" y="911104"/>
                </a:lnTo>
                <a:lnTo>
                  <a:pt x="62114" y="878667"/>
                </a:lnTo>
                <a:lnTo>
                  <a:pt x="73222" y="846684"/>
                </a:lnTo>
                <a:lnTo>
                  <a:pt x="84557" y="815608"/>
                </a:lnTo>
                <a:lnTo>
                  <a:pt x="95891" y="785213"/>
                </a:lnTo>
                <a:lnTo>
                  <a:pt x="101785" y="770469"/>
                </a:lnTo>
                <a:lnTo>
                  <a:pt x="107679" y="755725"/>
                </a:lnTo>
                <a:lnTo>
                  <a:pt x="113574" y="741435"/>
                </a:lnTo>
                <a:lnTo>
                  <a:pt x="119468" y="727145"/>
                </a:lnTo>
                <a:lnTo>
                  <a:pt x="125588" y="713081"/>
                </a:lnTo>
                <a:lnTo>
                  <a:pt x="131936" y="699245"/>
                </a:lnTo>
                <a:lnTo>
                  <a:pt x="138283" y="685635"/>
                </a:lnTo>
                <a:lnTo>
                  <a:pt x="144631" y="672479"/>
                </a:lnTo>
                <a:lnTo>
                  <a:pt x="151205" y="659322"/>
                </a:lnTo>
                <a:lnTo>
                  <a:pt x="157552" y="646393"/>
                </a:lnTo>
                <a:lnTo>
                  <a:pt x="164353" y="633691"/>
                </a:lnTo>
                <a:lnTo>
                  <a:pt x="171381" y="621669"/>
                </a:lnTo>
                <a:lnTo>
                  <a:pt x="178181" y="609420"/>
                </a:lnTo>
                <a:lnTo>
                  <a:pt x="185436" y="597625"/>
                </a:lnTo>
                <a:lnTo>
                  <a:pt x="192463" y="585830"/>
                </a:lnTo>
                <a:lnTo>
                  <a:pt x="199944" y="574488"/>
                </a:lnTo>
                <a:lnTo>
                  <a:pt x="207425" y="563600"/>
                </a:lnTo>
                <a:lnTo>
                  <a:pt x="215133" y="552712"/>
                </a:lnTo>
                <a:lnTo>
                  <a:pt x="222840" y="542051"/>
                </a:lnTo>
                <a:lnTo>
                  <a:pt x="230774" y="531844"/>
                </a:lnTo>
                <a:lnTo>
                  <a:pt x="238935" y="521863"/>
                </a:lnTo>
                <a:lnTo>
                  <a:pt x="247324" y="512110"/>
                </a:lnTo>
                <a:lnTo>
                  <a:pt x="255711" y="502810"/>
                </a:lnTo>
                <a:lnTo>
                  <a:pt x="264326" y="493736"/>
                </a:lnTo>
                <a:lnTo>
                  <a:pt x="272940" y="484663"/>
                </a:lnTo>
                <a:lnTo>
                  <a:pt x="282008" y="476271"/>
                </a:lnTo>
                <a:lnTo>
                  <a:pt x="291076" y="468105"/>
                </a:lnTo>
                <a:lnTo>
                  <a:pt x="300597" y="460166"/>
                </a:lnTo>
                <a:lnTo>
                  <a:pt x="310118" y="452453"/>
                </a:lnTo>
                <a:lnTo>
                  <a:pt x="319639" y="445195"/>
                </a:lnTo>
                <a:lnTo>
                  <a:pt x="329840" y="438163"/>
                </a:lnTo>
                <a:lnTo>
                  <a:pt x="339815" y="431585"/>
                </a:lnTo>
                <a:lnTo>
                  <a:pt x="350243" y="425234"/>
                </a:lnTo>
                <a:lnTo>
                  <a:pt x="360897" y="419336"/>
                </a:lnTo>
                <a:lnTo>
                  <a:pt x="371552" y="413665"/>
                </a:lnTo>
                <a:lnTo>
                  <a:pt x="382660" y="408222"/>
                </a:lnTo>
                <a:lnTo>
                  <a:pt x="393995" y="403231"/>
                </a:lnTo>
                <a:lnTo>
                  <a:pt x="405556" y="398695"/>
                </a:lnTo>
                <a:lnTo>
                  <a:pt x="417344" y="394385"/>
                </a:lnTo>
                <a:lnTo>
                  <a:pt x="429359" y="390529"/>
                </a:lnTo>
                <a:lnTo>
                  <a:pt x="441601" y="386899"/>
                </a:lnTo>
                <a:lnTo>
                  <a:pt x="454069" y="383724"/>
                </a:lnTo>
                <a:lnTo>
                  <a:pt x="466764" y="380775"/>
                </a:lnTo>
                <a:lnTo>
                  <a:pt x="479912" y="378280"/>
                </a:lnTo>
                <a:lnTo>
                  <a:pt x="493287" y="376238"/>
                </a:lnTo>
                <a:lnTo>
                  <a:pt x="506888" y="374424"/>
                </a:lnTo>
                <a:lnTo>
                  <a:pt x="520717" y="373063"/>
                </a:lnTo>
                <a:lnTo>
                  <a:pt x="534772" y="372156"/>
                </a:lnTo>
                <a:lnTo>
                  <a:pt x="549280" y="371475"/>
                </a:lnTo>
                <a:close/>
                <a:moveTo>
                  <a:pt x="455387" y="0"/>
                </a:moveTo>
                <a:lnTo>
                  <a:pt x="463542" y="227"/>
                </a:lnTo>
                <a:lnTo>
                  <a:pt x="471471" y="682"/>
                </a:lnTo>
                <a:lnTo>
                  <a:pt x="479174" y="1591"/>
                </a:lnTo>
                <a:lnTo>
                  <a:pt x="486423" y="2500"/>
                </a:lnTo>
                <a:lnTo>
                  <a:pt x="493446" y="3863"/>
                </a:lnTo>
                <a:lnTo>
                  <a:pt x="500242" y="5681"/>
                </a:lnTo>
                <a:lnTo>
                  <a:pt x="506812" y="7499"/>
                </a:lnTo>
                <a:lnTo>
                  <a:pt x="512702" y="9317"/>
                </a:lnTo>
                <a:lnTo>
                  <a:pt x="518592" y="11362"/>
                </a:lnTo>
                <a:lnTo>
                  <a:pt x="524256" y="13861"/>
                </a:lnTo>
                <a:lnTo>
                  <a:pt x="529466" y="16361"/>
                </a:lnTo>
                <a:lnTo>
                  <a:pt x="534450" y="18861"/>
                </a:lnTo>
                <a:lnTo>
                  <a:pt x="539207" y="21587"/>
                </a:lnTo>
                <a:lnTo>
                  <a:pt x="543738" y="24314"/>
                </a:lnTo>
                <a:lnTo>
                  <a:pt x="547816" y="27268"/>
                </a:lnTo>
                <a:lnTo>
                  <a:pt x="551894" y="29995"/>
                </a:lnTo>
                <a:lnTo>
                  <a:pt x="555292" y="32722"/>
                </a:lnTo>
                <a:lnTo>
                  <a:pt x="558916" y="35676"/>
                </a:lnTo>
                <a:lnTo>
                  <a:pt x="564807" y="40903"/>
                </a:lnTo>
                <a:lnTo>
                  <a:pt x="569790" y="45902"/>
                </a:lnTo>
                <a:lnTo>
                  <a:pt x="574095" y="50674"/>
                </a:lnTo>
                <a:lnTo>
                  <a:pt x="577040" y="54310"/>
                </a:lnTo>
                <a:lnTo>
                  <a:pt x="579079" y="57491"/>
                </a:lnTo>
                <a:lnTo>
                  <a:pt x="581118" y="59990"/>
                </a:lnTo>
                <a:lnTo>
                  <a:pt x="590406" y="51810"/>
                </a:lnTo>
                <a:lnTo>
                  <a:pt x="599467" y="44311"/>
                </a:lnTo>
                <a:lnTo>
                  <a:pt x="608076" y="37494"/>
                </a:lnTo>
                <a:lnTo>
                  <a:pt x="616685" y="31359"/>
                </a:lnTo>
                <a:lnTo>
                  <a:pt x="625293" y="25905"/>
                </a:lnTo>
                <a:lnTo>
                  <a:pt x="633449" y="21360"/>
                </a:lnTo>
                <a:lnTo>
                  <a:pt x="641151" y="17043"/>
                </a:lnTo>
                <a:lnTo>
                  <a:pt x="648854" y="13407"/>
                </a:lnTo>
                <a:lnTo>
                  <a:pt x="656103" y="10226"/>
                </a:lnTo>
                <a:lnTo>
                  <a:pt x="663126" y="7499"/>
                </a:lnTo>
                <a:lnTo>
                  <a:pt x="669922" y="5454"/>
                </a:lnTo>
                <a:lnTo>
                  <a:pt x="676492" y="3409"/>
                </a:lnTo>
                <a:lnTo>
                  <a:pt x="682608" y="2272"/>
                </a:lnTo>
                <a:lnTo>
                  <a:pt x="688498" y="1136"/>
                </a:lnTo>
                <a:lnTo>
                  <a:pt x="694162" y="454"/>
                </a:lnTo>
                <a:lnTo>
                  <a:pt x="699599" y="227"/>
                </a:lnTo>
                <a:lnTo>
                  <a:pt x="704583" y="0"/>
                </a:lnTo>
                <a:lnTo>
                  <a:pt x="709340" y="227"/>
                </a:lnTo>
                <a:lnTo>
                  <a:pt x="713871" y="454"/>
                </a:lnTo>
                <a:lnTo>
                  <a:pt x="717949" y="909"/>
                </a:lnTo>
                <a:lnTo>
                  <a:pt x="721800" y="1591"/>
                </a:lnTo>
                <a:lnTo>
                  <a:pt x="725198" y="2272"/>
                </a:lnTo>
                <a:lnTo>
                  <a:pt x="728596" y="3181"/>
                </a:lnTo>
                <a:lnTo>
                  <a:pt x="731315" y="3863"/>
                </a:lnTo>
                <a:lnTo>
                  <a:pt x="736299" y="5908"/>
                </a:lnTo>
                <a:lnTo>
                  <a:pt x="739697" y="7499"/>
                </a:lnTo>
                <a:lnTo>
                  <a:pt x="742415" y="8862"/>
                </a:lnTo>
                <a:lnTo>
                  <a:pt x="746720" y="13180"/>
                </a:lnTo>
                <a:lnTo>
                  <a:pt x="751024" y="17497"/>
                </a:lnTo>
                <a:lnTo>
                  <a:pt x="754875" y="22269"/>
                </a:lnTo>
                <a:lnTo>
                  <a:pt x="758726" y="27496"/>
                </a:lnTo>
                <a:lnTo>
                  <a:pt x="762124" y="32495"/>
                </a:lnTo>
                <a:lnTo>
                  <a:pt x="765523" y="37949"/>
                </a:lnTo>
                <a:lnTo>
                  <a:pt x="768694" y="43629"/>
                </a:lnTo>
                <a:lnTo>
                  <a:pt x="771639" y="49310"/>
                </a:lnTo>
                <a:lnTo>
                  <a:pt x="774584" y="54764"/>
                </a:lnTo>
                <a:lnTo>
                  <a:pt x="777076" y="60672"/>
                </a:lnTo>
                <a:lnTo>
                  <a:pt x="779342" y="66808"/>
                </a:lnTo>
                <a:lnTo>
                  <a:pt x="781834" y="72716"/>
                </a:lnTo>
                <a:lnTo>
                  <a:pt x="785911" y="84305"/>
                </a:lnTo>
                <a:lnTo>
                  <a:pt x="789536" y="95894"/>
                </a:lnTo>
                <a:lnTo>
                  <a:pt x="792481" y="106801"/>
                </a:lnTo>
                <a:lnTo>
                  <a:pt x="794973" y="117254"/>
                </a:lnTo>
                <a:lnTo>
                  <a:pt x="796785" y="126571"/>
                </a:lnTo>
                <a:lnTo>
                  <a:pt x="798371" y="134524"/>
                </a:lnTo>
                <a:lnTo>
                  <a:pt x="800183" y="146568"/>
                </a:lnTo>
                <a:lnTo>
                  <a:pt x="800636" y="150658"/>
                </a:lnTo>
                <a:lnTo>
                  <a:pt x="805847" y="149294"/>
                </a:lnTo>
                <a:lnTo>
                  <a:pt x="810831" y="147931"/>
                </a:lnTo>
                <a:lnTo>
                  <a:pt x="815362" y="146340"/>
                </a:lnTo>
                <a:lnTo>
                  <a:pt x="820119" y="144522"/>
                </a:lnTo>
                <a:lnTo>
                  <a:pt x="824197" y="142705"/>
                </a:lnTo>
                <a:lnTo>
                  <a:pt x="828275" y="140887"/>
                </a:lnTo>
                <a:lnTo>
                  <a:pt x="832352" y="139069"/>
                </a:lnTo>
                <a:lnTo>
                  <a:pt x="835750" y="136796"/>
                </a:lnTo>
                <a:lnTo>
                  <a:pt x="839375" y="134751"/>
                </a:lnTo>
                <a:lnTo>
                  <a:pt x="842547" y="132706"/>
                </a:lnTo>
                <a:lnTo>
                  <a:pt x="848663" y="128389"/>
                </a:lnTo>
                <a:lnTo>
                  <a:pt x="853647" y="124071"/>
                </a:lnTo>
                <a:lnTo>
                  <a:pt x="858405" y="119754"/>
                </a:lnTo>
                <a:lnTo>
                  <a:pt x="862482" y="115663"/>
                </a:lnTo>
                <a:lnTo>
                  <a:pt x="865654" y="111800"/>
                </a:lnTo>
                <a:lnTo>
                  <a:pt x="868372" y="108392"/>
                </a:lnTo>
                <a:lnTo>
                  <a:pt x="870638" y="105211"/>
                </a:lnTo>
                <a:lnTo>
                  <a:pt x="873130" y="100439"/>
                </a:lnTo>
                <a:lnTo>
                  <a:pt x="874036" y="98848"/>
                </a:lnTo>
                <a:lnTo>
                  <a:pt x="875395" y="106347"/>
                </a:lnTo>
                <a:lnTo>
                  <a:pt x="876755" y="113846"/>
                </a:lnTo>
                <a:lnTo>
                  <a:pt x="877434" y="121117"/>
                </a:lnTo>
                <a:lnTo>
                  <a:pt x="877887" y="128389"/>
                </a:lnTo>
                <a:lnTo>
                  <a:pt x="877887" y="135433"/>
                </a:lnTo>
                <a:lnTo>
                  <a:pt x="877434" y="142250"/>
                </a:lnTo>
                <a:lnTo>
                  <a:pt x="876755" y="149067"/>
                </a:lnTo>
                <a:lnTo>
                  <a:pt x="875622" y="155884"/>
                </a:lnTo>
                <a:lnTo>
                  <a:pt x="874263" y="162474"/>
                </a:lnTo>
                <a:lnTo>
                  <a:pt x="872903" y="168837"/>
                </a:lnTo>
                <a:lnTo>
                  <a:pt x="870864" y="175199"/>
                </a:lnTo>
                <a:lnTo>
                  <a:pt x="868599" y="181335"/>
                </a:lnTo>
                <a:lnTo>
                  <a:pt x="866334" y="187243"/>
                </a:lnTo>
                <a:lnTo>
                  <a:pt x="863615" y="193378"/>
                </a:lnTo>
                <a:lnTo>
                  <a:pt x="860670" y="199287"/>
                </a:lnTo>
                <a:lnTo>
                  <a:pt x="857725" y="204967"/>
                </a:lnTo>
                <a:lnTo>
                  <a:pt x="854327" y="210421"/>
                </a:lnTo>
                <a:lnTo>
                  <a:pt x="850702" y="215875"/>
                </a:lnTo>
                <a:lnTo>
                  <a:pt x="847078" y="221328"/>
                </a:lnTo>
                <a:lnTo>
                  <a:pt x="843000" y="226328"/>
                </a:lnTo>
                <a:lnTo>
                  <a:pt x="838922" y="231554"/>
                </a:lnTo>
                <a:lnTo>
                  <a:pt x="834844" y="236553"/>
                </a:lnTo>
                <a:lnTo>
                  <a:pt x="830313" y="241325"/>
                </a:lnTo>
                <a:lnTo>
                  <a:pt x="826009" y="246097"/>
                </a:lnTo>
                <a:lnTo>
                  <a:pt x="821252" y="250869"/>
                </a:lnTo>
                <a:lnTo>
                  <a:pt x="816494" y="255187"/>
                </a:lnTo>
                <a:lnTo>
                  <a:pt x="811737" y="259731"/>
                </a:lnTo>
                <a:lnTo>
                  <a:pt x="806753" y="264049"/>
                </a:lnTo>
                <a:lnTo>
                  <a:pt x="796785" y="272229"/>
                </a:lnTo>
                <a:lnTo>
                  <a:pt x="786364" y="279955"/>
                </a:lnTo>
                <a:lnTo>
                  <a:pt x="776170" y="287227"/>
                </a:lnTo>
                <a:lnTo>
                  <a:pt x="765749" y="294044"/>
                </a:lnTo>
                <a:lnTo>
                  <a:pt x="755328" y="300180"/>
                </a:lnTo>
                <a:lnTo>
                  <a:pt x="745360" y="305860"/>
                </a:lnTo>
                <a:lnTo>
                  <a:pt x="735619" y="311314"/>
                </a:lnTo>
                <a:lnTo>
                  <a:pt x="725878" y="316313"/>
                </a:lnTo>
                <a:lnTo>
                  <a:pt x="717043" y="320631"/>
                </a:lnTo>
                <a:lnTo>
                  <a:pt x="708661" y="324721"/>
                </a:lnTo>
                <a:lnTo>
                  <a:pt x="700732" y="327902"/>
                </a:lnTo>
                <a:lnTo>
                  <a:pt x="693709" y="331084"/>
                </a:lnTo>
                <a:lnTo>
                  <a:pt x="681929" y="335628"/>
                </a:lnTo>
                <a:lnTo>
                  <a:pt x="674453" y="338583"/>
                </a:lnTo>
                <a:lnTo>
                  <a:pt x="671961" y="339492"/>
                </a:lnTo>
                <a:lnTo>
                  <a:pt x="658142" y="336083"/>
                </a:lnTo>
                <a:lnTo>
                  <a:pt x="644776" y="333583"/>
                </a:lnTo>
                <a:lnTo>
                  <a:pt x="632089" y="331311"/>
                </a:lnTo>
                <a:lnTo>
                  <a:pt x="619630" y="329266"/>
                </a:lnTo>
                <a:lnTo>
                  <a:pt x="607623" y="327675"/>
                </a:lnTo>
                <a:lnTo>
                  <a:pt x="596069" y="326539"/>
                </a:lnTo>
                <a:lnTo>
                  <a:pt x="584969" y="325630"/>
                </a:lnTo>
                <a:lnTo>
                  <a:pt x="574548" y="324948"/>
                </a:lnTo>
                <a:lnTo>
                  <a:pt x="564127" y="324494"/>
                </a:lnTo>
                <a:lnTo>
                  <a:pt x="554612" y="324494"/>
                </a:lnTo>
                <a:lnTo>
                  <a:pt x="545324" y="324494"/>
                </a:lnTo>
                <a:lnTo>
                  <a:pt x="536715" y="324948"/>
                </a:lnTo>
                <a:lnTo>
                  <a:pt x="528333" y="325403"/>
                </a:lnTo>
                <a:lnTo>
                  <a:pt x="520178" y="326085"/>
                </a:lnTo>
                <a:lnTo>
                  <a:pt x="512702" y="326766"/>
                </a:lnTo>
                <a:lnTo>
                  <a:pt x="505679" y="327675"/>
                </a:lnTo>
                <a:lnTo>
                  <a:pt x="499109" y="328811"/>
                </a:lnTo>
                <a:lnTo>
                  <a:pt x="492993" y="329948"/>
                </a:lnTo>
                <a:lnTo>
                  <a:pt x="487329" y="331311"/>
                </a:lnTo>
                <a:lnTo>
                  <a:pt x="481892" y="332447"/>
                </a:lnTo>
                <a:lnTo>
                  <a:pt x="472604" y="334947"/>
                </a:lnTo>
                <a:lnTo>
                  <a:pt x="465128" y="337219"/>
                </a:lnTo>
                <a:lnTo>
                  <a:pt x="459012" y="339719"/>
                </a:lnTo>
                <a:lnTo>
                  <a:pt x="454934" y="341309"/>
                </a:lnTo>
                <a:lnTo>
                  <a:pt x="451536" y="342900"/>
                </a:lnTo>
                <a:lnTo>
                  <a:pt x="445646" y="337219"/>
                </a:lnTo>
                <a:lnTo>
                  <a:pt x="439529" y="331311"/>
                </a:lnTo>
                <a:lnTo>
                  <a:pt x="425710" y="318813"/>
                </a:lnTo>
                <a:lnTo>
                  <a:pt x="410532" y="305860"/>
                </a:lnTo>
                <a:lnTo>
                  <a:pt x="394221" y="292454"/>
                </a:lnTo>
                <a:lnTo>
                  <a:pt x="377456" y="279274"/>
                </a:lnTo>
                <a:lnTo>
                  <a:pt x="360239" y="266094"/>
                </a:lnTo>
                <a:lnTo>
                  <a:pt x="343249" y="252914"/>
                </a:lnTo>
                <a:lnTo>
                  <a:pt x="326258" y="240416"/>
                </a:lnTo>
                <a:lnTo>
                  <a:pt x="295222" y="217693"/>
                </a:lnTo>
                <a:lnTo>
                  <a:pt x="269849" y="199514"/>
                </a:lnTo>
                <a:lnTo>
                  <a:pt x="252405" y="187243"/>
                </a:lnTo>
                <a:lnTo>
                  <a:pt x="246062" y="183153"/>
                </a:lnTo>
                <a:lnTo>
                  <a:pt x="251726" y="176563"/>
                </a:lnTo>
                <a:lnTo>
                  <a:pt x="257616" y="170655"/>
                </a:lnTo>
                <a:lnTo>
                  <a:pt x="263506" y="165428"/>
                </a:lnTo>
                <a:lnTo>
                  <a:pt x="269623" y="160656"/>
                </a:lnTo>
                <a:lnTo>
                  <a:pt x="275286" y="156339"/>
                </a:lnTo>
                <a:lnTo>
                  <a:pt x="281629" y="152476"/>
                </a:lnTo>
                <a:lnTo>
                  <a:pt x="287746" y="149294"/>
                </a:lnTo>
                <a:lnTo>
                  <a:pt x="293863" y="146568"/>
                </a:lnTo>
                <a:lnTo>
                  <a:pt x="299979" y="144068"/>
                </a:lnTo>
                <a:lnTo>
                  <a:pt x="306096" y="142023"/>
                </a:lnTo>
                <a:lnTo>
                  <a:pt x="311986" y="140432"/>
                </a:lnTo>
                <a:lnTo>
                  <a:pt x="317876" y="139069"/>
                </a:lnTo>
                <a:lnTo>
                  <a:pt x="323766" y="138160"/>
                </a:lnTo>
                <a:lnTo>
                  <a:pt x="329656" y="137024"/>
                </a:lnTo>
                <a:lnTo>
                  <a:pt x="335093" y="136569"/>
                </a:lnTo>
                <a:lnTo>
                  <a:pt x="340530" y="136342"/>
                </a:lnTo>
                <a:lnTo>
                  <a:pt x="345967" y="136342"/>
                </a:lnTo>
                <a:lnTo>
                  <a:pt x="350951" y="136569"/>
                </a:lnTo>
                <a:lnTo>
                  <a:pt x="355708" y="136796"/>
                </a:lnTo>
                <a:lnTo>
                  <a:pt x="360466" y="137251"/>
                </a:lnTo>
                <a:lnTo>
                  <a:pt x="368848" y="138614"/>
                </a:lnTo>
                <a:lnTo>
                  <a:pt x="376097" y="139978"/>
                </a:lnTo>
                <a:lnTo>
                  <a:pt x="382214" y="141341"/>
                </a:lnTo>
                <a:lnTo>
                  <a:pt x="386518" y="142705"/>
                </a:lnTo>
                <a:lnTo>
                  <a:pt x="390369" y="143841"/>
                </a:lnTo>
                <a:lnTo>
                  <a:pt x="389916" y="135888"/>
                </a:lnTo>
                <a:lnTo>
                  <a:pt x="389916" y="127934"/>
                </a:lnTo>
                <a:lnTo>
                  <a:pt x="390369" y="120208"/>
                </a:lnTo>
                <a:lnTo>
                  <a:pt x="391049" y="112482"/>
                </a:lnTo>
                <a:lnTo>
                  <a:pt x="392182" y="105211"/>
                </a:lnTo>
                <a:lnTo>
                  <a:pt x="393767" y="98166"/>
                </a:lnTo>
                <a:lnTo>
                  <a:pt x="395580" y="91122"/>
                </a:lnTo>
                <a:lnTo>
                  <a:pt x="397619" y="84305"/>
                </a:lnTo>
                <a:lnTo>
                  <a:pt x="399884" y="77942"/>
                </a:lnTo>
                <a:lnTo>
                  <a:pt x="402376" y="71807"/>
                </a:lnTo>
                <a:lnTo>
                  <a:pt x="405095" y="65671"/>
                </a:lnTo>
                <a:lnTo>
                  <a:pt x="407813" y="59763"/>
                </a:lnTo>
                <a:lnTo>
                  <a:pt x="410985" y="54310"/>
                </a:lnTo>
                <a:lnTo>
                  <a:pt x="413930" y="49083"/>
                </a:lnTo>
                <a:lnTo>
                  <a:pt x="417101" y="43857"/>
                </a:lnTo>
                <a:lnTo>
                  <a:pt x="420273" y="39085"/>
                </a:lnTo>
                <a:lnTo>
                  <a:pt x="423444" y="34540"/>
                </a:lnTo>
                <a:lnTo>
                  <a:pt x="426616" y="30222"/>
                </a:lnTo>
                <a:lnTo>
                  <a:pt x="432959" y="22496"/>
                </a:lnTo>
                <a:lnTo>
                  <a:pt x="438849" y="15679"/>
                </a:lnTo>
                <a:lnTo>
                  <a:pt x="444060" y="10226"/>
                </a:lnTo>
                <a:lnTo>
                  <a:pt x="448817" y="5908"/>
                </a:lnTo>
                <a:lnTo>
                  <a:pt x="452215" y="2500"/>
                </a:lnTo>
                <a:lnTo>
                  <a:pt x="455387" y="0"/>
                </a:lnTo>
                <a:close/>
              </a:path>
            </a:pathLst>
          </a:custGeom>
          <a:solidFill>
            <a:schemeClr val="tx2"/>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7" name="KSO_Shape">
            <a:extLst>
              <a:ext uri="{FF2B5EF4-FFF2-40B4-BE49-F238E27FC236}">
                <a16:creationId xmlns:a16="http://schemas.microsoft.com/office/drawing/2014/main" id="{0AE0BB84-C31B-40C0-B63B-959D484A890D}"/>
              </a:ext>
            </a:extLst>
          </p:cNvPr>
          <p:cNvSpPr>
            <a:spLocks noChangeAspect="1"/>
          </p:cNvSpPr>
          <p:nvPr/>
        </p:nvSpPr>
        <p:spPr bwMode="auto">
          <a:xfrm>
            <a:off x="1409237" y="4113768"/>
            <a:ext cx="534000" cy="720000"/>
          </a:xfrm>
          <a:custGeom>
            <a:avLst/>
            <a:gdLst>
              <a:gd name="T0" fmla="*/ 1114659 w 1125538"/>
              <a:gd name="T1" fmla="*/ 1446451 h 1516063"/>
              <a:gd name="T2" fmla="*/ 1124632 w 1125538"/>
              <a:gd name="T3" fmla="*/ 1455581 h 1516063"/>
              <a:gd name="T4" fmla="*/ 1123952 w 1125538"/>
              <a:gd name="T5" fmla="*/ 1506706 h 1516063"/>
              <a:gd name="T6" fmla="*/ 1112619 w 1125538"/>
              <a:gd name="T7" fmla="*/ 1514922 h 1516063"/>
              <a:gd name="T8" fmla="*/ 14959 w 1125538"/>
              <a:gd name="T9" fmla="*/ 1515379 h 1516063"/>
              <a:gd name="T10" fmla="*/ 2720 w 1125538"/>
              <a:gd name="T11" fmla="*/ 1508075 h 1516063"/>
              <a:gd name="T12" fmla="*/ 453 w 1125538"/>
              <a:gd name="T13" fmla="*/ 1456950 h 1516063"/>
              <a:gd name="T14" fmla="*/ 9292 w 1125538"/>
              <a:gd name="T15" fmla="*/ 1447136 h 1516063"/>
              <a:gd name="T16" fmla="*/ 202628 w 1125538"/>
              <a:gd name="T17" fmla="*/ 1074964 h 1516063"/>
              <a:gd name="T18" fmla="*/ 218423 w 1125538"/>
              <a:gd name="T19" fmla="*/ 1080869 h 1516063"/>
              <a:gd name="T20" fmla="*/ 223838 w 1125538"/>
              <a:gd name="T21" fmla="*/ 1377473 h 1516063"/>
              <a:gd name="T22" fmla="*/ 216843 w 1125538"/>
              <a:gd name="T23" fmla="*/ 1389056 h 1516063"/>
              <a:gd name="T24" fmla="*/ 200146 w 1125538"/>
              <a:gd name="T25" fmla="*/ 1393825 h 1516063"/>
              <a:gd name="T26" fmla="*/ 8574 w 1125538"/>
              <a:gd name="T27" fmla="*/ 1390191 h 1516063"/>
              <a:gd name="T28" fmla="*/ 225 w 1125538"/>
              <a:gd name="T29" fmla="*/ 1379063 h 1516063"/>
              <a:gd name="T30" fmla="*/ 4287 w 1125538"/>
              <a:gd name="T31" fmla="*/ 1082005 h 1516063"/>
              <a:gd name="T32" fmla="*/ 18954 w 1125538"/>
              <a:gd name="T33" fmla="*/ 1075191 h 1516063"/>
              <a:gd name="T34" fmla="*/ 494553 w 1125538"/>
              <a:gd name="T35" fmla="*/ 906007 h 1516063"/>
              <a:gd name="T36" fmla="*/ 508443 w 1125538"/>
              <a:gd name="T37" fmla="*/ 918225 h 1516063"/>
              <a:gd name="T38" fmla="*/ 510720 w 1125538"/>
              <a:gd name="T39" fmla="*/ 1373688 h 1516063"/>
              <a:gd name="T40" fmla="*/ 500929 w 1125538"/>
              <a:gd name="T41" fmla="*/ 1389526 h 1516063"/>
              <a:gd name="T42" fmla="*/ 307154 w 1125538"/>
              <a:gd name="T43" fmla="*/ 1393599 h 1516063"/>
              <a:gd name="T44" fmla="*/ 291215 w 1125538"/>
              <a:gd name="T45" fmla="*/ 1384549 h 1516063"/>
              <a:gd name="T46" fmla="*/ 285750 w 1125538"/>
              <a:gd name="T47" fmla="*/ 930216 h 1516063"/>
              <a:gd name="T48" fmla="*/ 292581 w 1125538"/>
              <a:gd name="T49" fmla="*/ 912342 h 1516063"/>
              <a:gd name="T50" fmla="*/ 614065 w 1125538"/>
              <a:gd name="T51" fmla="*/ 754062 h 1516063"/>
              <a:gd name="T52" fmla="*/ 807605 w 1125538"/>
              <a:gd name="T53" fmla="*/ 758598 h 1516063"/>
              <a:gd name="T54" fmla="*/ 814388 w 1125538"/>
              <a:gd name="T55" fmla="*/ 776968 h 1516063"/>
              <a:gd name="T56" fmla="*/ 808962 w 1125538"/>
              <a:gd name="T57" fmla="*/ 1387929 h 1516063"/>
              <a:gd name="T58" fmla="*/ 790874 w 1125538"/>
              <a:gd name="T59" fmla="*/ 1393825 h 1516063"/>
              <a:gd name="T60" fmla="*/ 597559 w 1125538"/>
              <a:gd name="T61" fmla="*/ 1389290 h 1516063"/>
              <a:gd name="T62" fmla="*/ 590550 w 1125538"/>
              <a:gd name="T63" fmla="*/ 1370920 h 1516063"/>
              <a:gd name="T64" fmla="*/ 595977 w 1125538"/>
              <a:gd name="T65" fmla="*/ 759959 h 1516063"/>
              <a:gd name="T66" fmla="*/ 614065 w 1125538"/>
              <a:gd name="T67" fmla="*/ 754062 h 1516063"/>
              <a:gd name="T68" fmla="*/ 1117173 w 1125538"/>
              <a:gd name="T69" fmla="*/ 374198 h 1516063"/>
              <a:gd name="T70" fmla="*/ 1125538 w 1125538"/>
              <a:gd name="T71" fmla="*/ 395525 h 1516063"/>
              <a:gd name="T72" fmla="*/ 1121695 w 1125538"/>
              <a:gd name="T73" fmla="*/ 1383617 h 1516063"/>
              <a:gd name="T74" fmla="*/ 1106998 w 1125538"/>
              <a:gd name="T75" fmla="*/ 1390650 h 1516063"/>
              <a:gd name="T76" fmla="*/ 910292 w 1125538"/>
              <a:gd name="T77" fmla="*/ 1388381 h 1516063"/>
              <a:gd name="T78" fmla="*/ 901926 w 1125538"/>
              <a:gd name="T79" fmla="*/ 1366827 h 1516063"/>
              <a:gd name="T80" fmla="*/ 905544 w 1125538"/>
              <a:gd name="T81" fmla="*/ 378509 h 1516063"/>
              <a:gd name="T82" fmla="*/ 920466 w 1125538"/>
              <a:gd name="T83" fmla="*/ 371702 h 1516063"/>
              <a:gd name="T84" fmla="*/ 871862 w 1125538"/>
              <a:gd name="T85" fmla="*/ 250077 h 1516063"/>
              <a:gd name="T86" fmla="*/ 834181 w 1125538"/>
              <a:gd name="T87" fmla="*/ 369107 h 1516063"/>
              <a:gd name="T88" fmla="*/ 785151 w 1125538"/>
              <a:gd name="T89" fmla="*/ 471133 h 1516063"/>
              <a:gd name="T90" fmla="*/ 726588 w 1125538"/>
              <a:gd name="T91" fmla="*/ 557062 h 1516063"/>
              <a:gd name="T92" fmla="*/ 660533 w 1125538"/>
              <a:gd name="T93" fmla="*/ 628934 h 1516063"/>
              <a:gd name="T94" fmla="*/ 589258 w 1125538"/>
              <a:gd name="T95" fmla="*/ 687429 h 1516063"/>
              <a:gd name="T96" fmla="*/ 514351 w 1125538"/>
              <a:gd name="T97" fmla="*/ 733907 h 1516063"/>
              <a:gd name="T98" fmla="*/ 419015 w 1125538"/>
              <a:gd name="T99" fmla="*/ 777438 h 1516063"/>
              <a:gd name="T100" fmla="*/ 271244 w 1125538"/>
              <a:gd name="T101" fmla="*/ 819382 h 1516063"/>
              <a:gd name="T102" fmla="*/ 143448 w 1125538"/>
              <a:gd name="T103" fmla="*/ 835933 h 1516063"/>
              <a:gd name="T104" fmla="*/ 29499 w 1125538"/>
              <a:gd name="T105" fmla="*/ 836840 h 1516063"/>
              <a:gd name="T106" fmla="*/ 97823 w 1125538"/>
              <a:gd name="T107" fmla="*/ 823690 h 1516063"/>
              <a:gd name="T108" fmla="*/ 204055 w 1125538"/>
              <a:gd name="T109" fmla="*/ 801017 h 1516063"/>
              <a:gd name="T110" fmla="*/ 299618 w 1125538"/>
              <a:gd name="T111" fmla="*/ 770863 h 1516063"/>
              <a:gd name="T112" fmla="*/ 404715 w 1125538"/>
              <a:gd name="T113" fmla="*/ 724838 h 1516063"/>
              <a:gd name="T114" fmla="*/ 542725 w 1125538"/>
              <a:gd name="T115" fmla="*/ 635962 h 1516063"/>
              <a:gd name="T116" fmla="*/ 647822 w 1125538"/>
              <a:gd name="T117" fmla="*/ 535296 h 1516063"/>
              <a:gd name="T118" fmla="*/ 724091 w 1125538"/>
              <a:gd name="T119" fmla="*/ 431683 h 1516063"/>
              <a:gd name="T120" fmla="*/ 776299 w 1125538"/>
              <a:gd name="T121" fmla="*/ 333285 h 1516063"/>
              <a:gd name="T122" fmla="*/ 814206 w 1125538"/>
              <a:gd name="T123" fmla="*/ 229445 h 1516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25538" h="1516063">
                <a:moveTo>
                  <a:pt x="19039" y="1444625"/>
                </a:moveTo>
                <a:lnTo>
                  <a:pt x="21305" y="1444625"/>
                </a:lnTo>
                <a:lnTo>
                  <a:pt x="1104460" y="1444625"/>
                </a:lnTo>
                <a:lnTo>
                  <a:pt x="1106726" y="1444625"/>
                </a:lnTo>
                <a:lnTo>
                  <a:pt x="1108766" y="1444853"/>
                </a:lnTo>
                <a:lnTo>
                  <a:pt x="1110806" y="1445310"/>
                </a:lnTo>
                <a:lnTo>
                  <a:pt x="1112619" y="1445766"/>
                </a:lnTo>
                <a:lnTo>
                  <a:pt x="1114659" y="1446451"/>
                </a:lnTo>
                <a:lnTo>
                  <a:pt x="1116472" y="1447136"/>
                </a:lnTo>
                <a:lnTo>
                  <a:pt x="1118059" y="1448277"/>
                </a:lnTo>
                <a:lnTo>
                  <a:pt x="1119419" y="1449190"/>
                </a:lnTo>
                <a:lnTo>
                  <a:pt x="1120779" y="1450331"/>
                </a:lnTo>
                <a:lnTo>
                  <a:pt x="1122138" y="1451472"/>
                </a:lnTo>
                <a:lnTo>
                  <a:pt x="1123272" y="1452614"/>
                </a:lnTo>
                <a:lnTo>
                  <a:pt x="1123952" y="1453983"/>
                </a:lnTo>
                <a:lnTo>
                  <a:pt x="1124632" y="1455581"/>
                </a:lnTo>
                <a:lnTo>
                  <a:pt x="1125312" y="1456950"/>
                </a:lnTo>
                <a:lnTo>
                  <a:pt x="1125538" y="1458319"/>
                </a:lnTo>
                <a:lnTo>
                  <a:pt x="1125538" y="1459917"/>
                </a:lnTo>
                <a:lnTo>
                  <a:pt x="1125538" y="1500771"/>
                </a:lnTo>
                <a:lnTo>
                  <a:pt x="1125538" y="1502369"/>
                </a:lnTo>
                <a:lnTo>
                  <a:pt x="1125312" y="1503967"/>
                </a:lnTo>
                <a:lnTo>
                  <a:pt x="1124632" y="1505336"/>
                </a:lnTo>
                <a:lnTo>
                  <a:pt x="1123952" y="1506706"/>
                </a:lnTo>
                <a:lnTo>
                  <a:pt x="1123272" y="1508075"/>
                </a:lnTo>
                <a:lnTo>
                  <a:pt x="1122138" y="1509444"/>
                </a:lnTo>
                <a:lnTo>
                  <a:pt x="1120779" y="1510586"/>
                </a:lnTo>
                <a:lnTo>
                  <a:pt x="1119419" y="1511499"/>
                </a:lnTo>
                <a:lnTo>
                  <a:pt x="1118059" y="1512640"/>
                </a:lnTo>
                <a:lnTo>
                  <a:pt x="1116472" y="1513324"/>
                </a:lnTo>
                <a:lnTo>
                  <a:pt x="1114659" y="1514237"/>
                </a:lnTo>
                <a:lnTo>
                  <a:pt x="1112619" y="1514922"/>
                </a:lnTo>
                <a:lnTo>
                  <a:pt x="1110806" y="1515379"/>
                </a:lnTo>
                <a:lnTo>
                  <a:pt x="1108766" y="1515835"/>
                </a:lnTo>
                <a:lnTo>
                  <a:pt x="1106726" y="1516063"/>
                </a:lnTo>
                <a:lnTo>
                  <a:pt x="1104460" y="1516063"/>
                </a:lnTo>
                <a:lnTo>
                  <a:pt x="21305" y="1516063"/>
                </a:lnTo>
                <a:lnTo>
                  <a:pt x="19039" y="1516063"/>
                </a:lnTo>
                <a:lnTo>
                  <a:pt x="16772" y="1515835"/>
                </a:lnTo>
                <a:lnTo>
                  <a:pt x="14959" y="1515379"/>
                </a:lnTo>
                <a:lnTo>
                  <a:pt x="12919" y="1514922"/>
                </a:lnTo>
                <a:lnTo>
                  <a:pt x="11333" y="1514237"/>
                </a:lnTo>
                <a:lnTo>
                  <a:pt x="9292" y="1513324"/>
                </a:lnTo>
                <a:lnTo>
                  <a:pt x="7706" y="1512640"/>
                </a:lnTo>
                <a:lnTo>
                  <a:pt x="6346" y="1511499"/>
                </a:lnTo>
                <a:lnTo>
                  <a:pt x="4986" y="1510586"/>
                </a:lnTo>
                <a:lnTo>
                  <a:pt x="3853" y="1509444"/>
                </a:lnTo>
                <a:lnTo>
                  <a:pt x="2720" y="1508075"/>
                </a:lnTo>
                <a:lnTo>
                  <a:pt x="1586" y="1506706"/>
                </a:lnTo>
                <a:lnTo>
                  <a:pt x="906" y="1505336"/>
                </a:lnTo>
                <a:lnTo>
                  <a:pt x="453" y="1503967"/>
                </a:lnTo>
                <a:lnTo>
                  <a:pt x="226" y="1502369"/>
                </a:lnTo>
                <a:lnTo>
                  <a:pt x="0" y="1500771"/>
                </a:lnTo>
                <a:lnTo>
                  <a:pt x="0" y="1459917"/>
                </a:lnTo>
                <a:lnTo>
                  <a:pt x="226" y="1458319"/>
                </a:lnTo>
                <a:lnTo>
                  <a:pt x="453" y="1456950"/>
                </a:lnTo>
                <a:lnTo>
                  <a:pt x="906" y="1455581"/>
                </a:lnTo>
                <a:lnTo>
                  <a:pt x="1586" y="1453983"/>
                </a:lnTo>
                <a:lnTo>
                  <a:pt x="2720" y="1452614"/>
                </a:lnTo>
                <a:lnTo>
                  <a:pt x="3853" y="1451472"/>
                </a:lnTo>
                <a:lnTo>
                  <a:pt x="4986" y="1450331"/>
                </a:lnTo>
                <a:lnTo>
                  <a:pt x="6346" y="1449190"/>
                </a:lnTo>
                <a:lnTo>
                  <a:pt x="7706" y="1448277"/>
                </a:lnTo>
                <a:lnTo>
                  <a:pt x="9292" y="1447136"/>
                </a:lnTo>
                <a:lnTo>
                  <a:pt x="11333" y="1446451"/>
                </a:lnTo>
                <a:lnTo>
                  <a:pt x="12919" y="1445766"/>
                </a:lnTo>
                <a:lnTo>
                  <a:pt x="14959" y="1445310"/>
                </a:lnTo>
                <a:lnTo>
                  <a:pt x="16772" y="1444853"/>
                </a:lnTo>
                <a:lnTo>
                  <a:pt x="19039" y="1444625"/>
                </a:lnTo>
                <a:close/>
                <a:moveTo>
                  <a:pt x="23693" y="1074737"/>
                </a:moveTo>
                <a:lnTo>
                  <a:pt x="200146" y="1074737"/>
                </a:lnTo>
                <a:lnTo>
                  <a:pt x="202628" y="1074964"/>
                </a:lnTo>
                <a:lnTo>
                  <a:pt x="204884" y="1075191"/>
                </a:lnTo>
                <a:lnTo>
                  <a:pt x="207141" y="1075419"/>
                </a:lnTo>
                <a:lnTo>
                  <a:pt x="209397" y="1076100"/>
                </a:lnTo>
                <a:lnTo>
                  <a:pt x="211428" y="1076781"/>
                </a:lnTo>
                <a:lnTo>
                  <a:pt x="213233" y="1077690"/>
                </a:lnTo>
                <a:lnTo>
                  <a:pt x="215038" y="1078598"/>
                </a:lnTo>
                <a:lnTo>
                  <a:pt x="216843" y="1079734"/>
                </a:lnTo>
                <a:lnTo>
                  <a:pt x="218423" y="1080869"/>
                </a:lnTo>
                <a:lnTo>
                  <a:pt x="219551" y="1082005"/>
                </a:lnTo>
                <a:lnTo>
                  <a:pt x="220905" y="1083367"/>
                </a:lnTo>
                <a:lnTo>
                  <a:pt x="221807" y="1084957"/>
                </a:lnTo>
                <a:lnTo>
                  <a:pt x="222484" y="1086547"/>
                </a:lnTo>
                <a:lnTo>
                  <a:pt x="223161" y="1087910"/>
                </a:lnTo>
                <a:lnTo>
                  <a:pt x="223387" y="1089499"/>
                </a:lnTo>
                <a:lnTo>
                  <a:pt x="223838" y="1091316"/>
                </a:lnTo>
                <a:lnTo>
                  <a:pt x="223838" y="1377473"/>
                </a:lnTo>
                <a:lnTo>
                  <a:pt x="223387" y="1379063"/>
                </a:lnTo>
                <a:lnTo>
                  <a:pt x="223161" y="1380653"/>
                </a:lnTo>
                <a:lnTo>
                  <a:pt x="222484" y="1382470"/>
                </a:lnTo>
                <a:lnTo>
                  <a:pt x="221807" y="1383832"/>
                </a:lnTo>
                <a:lnTo>
                  <a:pt x="220905" y="1385195"/>
                </a:lnTo>
                <a:lnTo>
                  <a:pt x="219551" y="1386558"/>
                </a:lnTo>
                <a:lnTo>
                  <a:pt x="218423" y="1387693"/>
                </a:lnTo>
                <a:lnTo>
                  <a:pt x="216843" y="1389056"/>
                </a:lnTo>
                <a:lnTo>
                  <a:pt x="215038" y="1390191"/>
                </a:lnTo>
                <a:lnTo>
                  <a:pt x="213233" y="1391100"/>
                </a:lnTo>
                <a:lnTo>
                  <a:pt x="211428" y="1392008"/>
                </a:lnTo>
                <a:lnTo>
                  <a:pt x="209397" y="1392690"/>
                </a:lnTo>
                <a:lnTo>
                  <a:pt x="207141" y="1393144"/>
                </a:lnTo>
                <a:lnTo>
                  <a:pt x="204884" y="1393598"/>
                </a:lnTo>
                <a:lnTo>
                  <a:pt x="202628" y="1393825"/>
                </a:lnTo>
                <a:lnTo>
                  <a:pt x="200146" y="1393825"/>
                </a:lnTo>
                <a:lnTo>
                  <a:pt x="23693" y="1393825"/>
                </a:lnTo>
                <a:lnTo>
                  <a:pt x="21211" y="1393825"/>
                </a:lnTo>
                <a:lnTo>
                  <a:pt x="18954" y="1393598"/>
                </a:lnTo>
                <a:lnTo>
                  <a:pt x="16472" y="1393144"/>
                </a:lnTo>
                <a:lnTo>
                  <a:pt x="14441" y="1392690"/>
                </a:lnTo>
                <a:lnTo>
                  <a:pt x="12411" y="1392008"/>
                </a:lnTo>
                <a:lnTo>
                  <a:pt x="10605" y="1391100"/>
                </a:lnTo>
                <a:lnTo>
                  <a:pt x="8574" y="1390191"/>
                </a:lnTo>
                <a:lnTo>
                  <a:pt x="6995" y="1389056"/>
                </a:lnTo>
                <a:lnTo>
                  <a:pt x="5415" y="1387693"/>
                </a:lnTo>
                <a:lnTo>
                  <a:pt x="4287" y="1386558"/>
                </a:lnTo>
                <a:lnTo>
                  <a:pt x="3159" y="1385195"/>
                </a:lnTo>
                <a:lnTo>
                  <a:pt x="1805" y="1383832"/>
                </a:lnTo>
                <a:lnTo>
                  <a:pt x="1128" y="1382470"/>
                </a:lnTo>
                <a:lnTo>
                  <a:pt x="451" y="1380653"/>
                </a:lnTo>
                <a:lnTo>
                  <a:pt x="225" y="1379063"/>
                </a:lnTo>
                <a:lnTo>
                  <a:pt x="0" y="1377473"/>
                </a:lnTo>
                <a:lnTo>
                  <a:pt x="0" y="1091316"/>
                </a:lnTo>
                <a:lnTo>
                  <a:pt x="225" y="1089499"/>
                </a:lnTo>
                <a:lnTo>
                  <a:pt x="451" y="1087910"/>
                </a:lnTo>
                <a:lnTo>
                  <a:pt x="1128" y="1086547"/>
                </a:lnTo>
                <a:lnTo>
                  <a:pt x="1805" y="1084957"/>
                </a:lnTo>
                <a:lnTo>
                  <a:pt x="3159" y="1083367"/>
                </a:lnTo>
                <a:lnTo>
                  <a:pt x="4287" y="1082005"/>
                </a:lnTo>
                <a:lnTo>
                  <a:pt x="5415" y="1080869"/>
                </a:lnTo>
                <a:lnTo>
                  <a:pt x="6995" y="1079734"/>
                </a:lnTo>
                <a:lnTo>
                  <a:pt x="8574" y="1078598"/>
                </a:lnTo>
                <a:lnTo>
                  <a:pt x="10605" y="1077690"/>
                </a:lnTo>
                <a:lnTo>
                  <a:pt x="12411" y="1076781"/>
                </a:lnTo>
                <a:lnTo>
                  <a:pt x="14441" y="1076100"/>
                </a:lnTo>
                <a:lnTo>
                  <a:pt x="16472" y="1075419"/>
                </a:lnTo>
                <a:lnTo>
                  <a:pt x="18954" y="1075191"/>
                </a:lnTo>
                <a:lnTo>
                  <a:pt x="21211" y="1074964"/>
                </a:lnTo>
                <a:lnTo>
                  <a:pt x="23693" y="1074737"/>
                </a:lnTo>
                <a:close/>
                <a:moveTo>
                  <a:pt x="307154" y="904875"/>
                </a:moveTo>
                <a:lnTo>
                  <a:pt x="309431" y="904875"/>
                </a:lnTo>
                <a:lnTo>
                  <a:pt x="487494" y="904875"/>
                </a:lnTo>
                <a:lnTo>
                  <a:pt x="489771" y="904875"/>
                </a:lnTo>
                <a:lnTo>
                  <a:pt x="492276" y="905328"/>
                </a:lnTo>
                <a:lnTo>
                  <a:pt x="494553" y="906007"/>
                </a:lnTo>
                <a:lnTo>
                  <a:pt x="496602" y="906685"/>
                </a:lnTo>
                <a:lnTo>
                  <a:pt x="498652" y="908043"/>
                </a:lnTo>
                <a:lnTo>
                  <a:pt x="500929" y="909174"/>
                </a:lnTo>
                <a:lnTo>
                  <a:pt x="502523" y="910758"/>
                </a:lnTo>
                <a:lnTo>
                  <a:pt x="504344" y="912342"/>
                </a:lnTo>
                <a:lnTo>
                  <a:pt x="505710" y="913926"/>
                </a:lnTo>
                <a:lnTo>
                  <a:pt x="507304" y="916188"/>
                </a:lnTo>
                <a:lnTo>
                  <a:pt x="508443" y="918225"/>
                </a:lnTo>
                <a:lnTo>
                  <a:pt x="509354" y="920261"/>
                </a:lnTo>
                <a:lnTo>
                  <a:pt x="510264" y="922750"/>
                </a:lnTo>
                <a:lnTo>
                  <a:pt x="510720" y="925012"/>
                </a:lnTo>
                <a:lnTo>
                  <a:pt x="511175" y="927501"/>
                </a:lnTo>
                <a:lnTo>
                  <a:pt x="511175" y="930216"/>
                </a:lnTo>
                <a:lnTo>
                  <a:pt x="511175" y="1368484"/>
                </a:lnTo>
                <a:lnTo>
                  <a:pt x="511175" y="1370973"/>
                </a:lnTo>
                <a:lnTo>
                  <a:pt x="510720" y="1373688"/>
                </a:lnTo>
                <a:lnTo>
                  <a:pt x="510264" y="1376177"/>
                </a:lnTo>
                <a:lnTo>
                  <a:pt x="509354" y="1378439"/>
                </a:lnTo>
                <a:lnTo>
                  <a:pt x="508443" y="1380702"/>
                </a:lnTo>
                <a:lnTo>
                  <a:pt x="507304" y="1382738"/>
                </a:lnTo>
                <a:lnTo>
                  <a:pt x="505710" y="1384549"/>
                </a:lnTo>
                <a:lnTo>
                  <a:pt x="504344" y="1386359"/>
                </a:lnTo>
                <a:lnTo>
                  <a:pt x="502523" y="1388169"/>
                </a:lnTo>
                <a:lnTo>
                  <a:pt x="500929" y="1389526"/>
                </a:lnTo>
                <a:lnTo>
                  <a:pt x="498652" y="1390884"/>
                </a:lnTo>
                <a:lnTo>
                  <a:pt x="496602" y="1391789"/>
                </a:lnTo>
                <a:lnTo>
                  <a:pt x="494553" y="1392694"/>
                </a:lnTo>
                <a:lnTo>
                  <a:pt x="492276" y="1393373"/>
                </a:lnTo>
                <a:lnTo>
                  <a:pt x="489771" y="1393599"/>
                </a:lnTo>
                <a:lnTo>
                  <a:pt x="487494" y="1393825"/>
                </a:lnTo>
                <a:lnTo>
                  <a:pt x="309431" y="1393825"/>
                </a:lnTo>
                <a:lnTo>
                  <a:pt x="307154" y="1393599"/>
                </a:lnTo>
                <a:lnTo>
                  <a:pt x="304422" y="1393373"/>
                </a:lnTo>
                <a:lnTo>
                  <a:pt x="302372" y="1392694"/>
                </a:lnTo>
                <a:lnTo>
                  <a:pt x="300323" y="1391789"/>
                </a:lnTo>
                <a:lnTo>
                  <a:pt x="298274" y="1390884"/>
                </a:lnTo>
                <a:lnTo>
                  <a:pt x="295997" y="1389526"/>
                </a:lnTo>
                <a:lnTo>
                  <a:pt x="294403" y="1388169"/>
                </a:lnTo>
                <a:lnTo>
                  <a:pt x="292581" y="1386359"/>
                </a:lnTo>
                <a:lnTo>
                  <a:pt x="291215" y="1384549"/>
                </a:lnTo>
                <a:lnTo>
                  <a:pt x="289621" y="1382738"/>
                </a:lnTo>
                <a:lnTo>
                  <a:pt x="288483" y="1380702"/>
                </a:lnTo>
                <a:lnTo>
                  <a:pt x="287572" y="1378439"/>
                </a:lnTo>
                <a:lnTo>
                  <a:pt x="286661" y="1376177"/>
                </a:lnTo>
                <a:lnTo>
                  <a:pt x="286206" y="1373688"/>
                </a:lnTo>
                <a:lnTo>
                  <a:pt x="285750" y="1370973"/>
                </a:lnTo>
                <a:lnTo>
                  <a:pt x="285750" y="1368484"/>
                </a:lnTo>
                <a:lnTo>
                  <a:pt x="285750" y="930216"/>
                </a:lnTo>
                <a:lnTo>
                  <a:pt x="285750" y="927501"/>
                </a:lnTo>
                <a:lnTo>
                  <a:pt x="286206" y="925012"/>
                </a:lnTo>
                <a:lnTo>
                  <a:pt x="286661" y="922750"/>
                </a:lnTo>
                <a:lnTo>
                  <a:pt x="287572" y="920261"/>
                </a:lnTo>
                <a:lnTo>
                  <a:pt x="288483" y="918225"/>
                </a:lnTo>
                <a:lnTo>
                  <a:pt x="289621" y="916188"/>
                </a:lnTo>
                <a:lnTo>
                  <a:pt x="291215" y="913926"/>
                </a:lnTo>
                <a:lnTo>
                  <a:pt x="292581" y="912342"/>
                </a:lnTo>
                <a:lnTo>
                  <a:pt x="294403" y="910758"/>
                </a:lnTo>
                <a:lnTo>
                  <a:pt x="295997" y="909174"/>
                </a:lnTo>
                <a:lnTo>
                  <a:pt x="298274" y="908043"/>
                </a:lnTo>
                <a:lnTo>
                  <a:pt x="300323" y="906685"/>
                </a:lnTo>
                <a:lnTo>
                  <a:pt x="302372" y="906007"/>
                </a:lnTo>
                <a:lnTo>
                  <a:pt x="304422" y="905328"/>
                </a:lnTo>
                <a:lnTo>
                  <a:pt x="307154" y="904875"/>
                </a:lnTo>
                <a:close/>
                <a:moveTo>
                  <a:pt x="614065" y="754062"/>
                </a:moveTo>
                <a:lnTo>
                  <a:pt x="790874" y="754062"/>
                </a:lnTo>
                <a:lnTo>
                  <a:pt x="795848" y="754289"/>
                </a:lnTo>
                <a:lnTo>
                  <a:pt x="797883" y="754516"/>
                </a:lnTo>
                <a:lnTo>
                  <a:pt x="800144" y="754969"/>
                </a:lnTo>
                <a:lnTo>
                  <a:pt x="802179" y="755650"/>
                </a:lnTo>
                <a:lnTo>
                  <a:pt x="804214" y="756330"/>
                </a:lnTo>
                <a:lnTo>
                  <a:pt x="806023" y="757237"/>
                </a:lnTo>
                <a:lnTo>
                  <a:pt x="807605" y="758598"/>
                </a:lnTo>
                <a:lnTo>
                  <a:pt x="808962" y="759959"/>
                </a:lnTo>
                <a:lnTo>
                  <a:pt x="810545" y="761546"/>
                </a:lnTo>
                <a:lnTo>
                  <a:pt x="811675" y="763360"/>
                </a:lnTo>
                <a:lnTo>
                  <a:pt x="812579" y="765855"/>
                </a:lnTo>
                <a:lnTo>
                  <a:pt x="813484" y="768123"/>
                </a:lnTo>
                <a:lnTo>
                  <a:pt x="813936" y="770618"/>
                </a:lnTo>
                <a:lnTo>
                  <a:pt x="814388" y="773793"/>
                </a:lnTo>
                <a:lnTo>
                  <a:pt x="814388" y="776968"/>
                </a:lnTo>
                <a:lnTo>
                  <a:pt x="814388" y="1370920"/>
                </a:lnTo>
                <a:lnTo>
                  <a:pt x="814388" y="1374322"/>
                </a:lnTo>
                <a:lnTo>
                  <a:pt x="813936" y="1377043"/>
                </a:lnTo>
                <a:lnTo>
                  <a:pt x="813484" y="1379764"/>
                </a:lnTo>
                <a:lnTo>
                  <a:pt x="812579" y="1382259"/>
                </a:lnTo>
                <a:lnTo>
                  <a:pt x="811675" y="1384300"/>
                </a:lnTo>
                <a:lnTo>
                  <a:pt x="810545" y="1386114"/>
                </a:lnTo>
                <a:lnTo>
                  <a:pt x="808962" y="1387929"/>
                </a:lnTo>
                <a:lnTo>
                  <a:pt x="807605" y="1389290"/>
                </a:lnTo>
                <a:lnTo>
                  <a:pt x="806023" y="1390423"/>
                </a:lnTo>
                <a:lnTo>
                  <a:pt x="804214" y="1391331"/>
                </a:lnTo>
                <a:lnTo>
                  <a:pt x="802179" y="1392238"/>
                </a:lnTo>
                <a:lnTo>
                  <a:pt x="800144" y="1392691"/>
                </a:lnTo>
                <a:lnTo>
                  <a:pt x="797883" y="1393145"/>
                </a:lnTo>
                <a:lnTo>
                  <a:pt x="795848" y="1393598"/>
                </a:lnTo>
                <a:lnTo>
                  <a:pt x="790874" y="1393825"/>
                </a:lnTo>
                <a:lnTo>
                  <a:pt x="614065" y="1393825"/>
                </a:lnTo>
                <a:lnTo>
                  <a:pt x="609316" y="1393598"/>
                </a:lnTo>
                <a:lnTo>
                  <a:pt x="607055" y="1393145"/>
                </a:lnTo>
                <a:lnTo>
                  <a:pt x="605021" y="1392691"/>
                </a:lnTo>
                <a:lnTo>
                  <a:pt x="602760" y="1392238"/>
                </a:lnTo>
                <a:lnTo>
                  <a:pt x="600951" y="1391331"/>
                </a:lnTo>
                <a:lnTo>
                  <a:pt x="599142" y="1390423"/>
                </a:lnTo>
                <a:lnTo>
                  <a:pt x="597559" y="1389290"/>
                </a:lnTo>
                <a:lnTo>
                  <a:pt x="595977" y="1387929"/>
                </a:lnTo>
                <a:lnTo>
                  <a:pt x="594394" y="1386114"/>
                </a:lnTo>
                <a:lnTo>
                  <a:pt x="593263" y="1384300"/>
                </a:lnTo>
                <a:lnTo>
                  <a:pt x="592359" y="1382259"/>
                </a:lnTo>
                <a:lnTo>
                  <a:pt x="591681" y="1379764"/>
                </a:lnTo>
                <a:lnTo>
                  <a:pt x="591002" y="1377043"/>
                </a:lnTo>
                <a:lnTo>
                  <a:pt x="590776" y="1374322"/>
                </a:lnTo>
                <a:lnTo>
                  <a:pt x="590550" y="1370920"/>
                </a:lnTo>
                <a:lnTo>
                  <a:pt x="590550" y="776968"/>
                </a:lnTo>
                <a:lnTo>
                  <a:pt x="590776" y="773793"/>
                </a:lnTo>
                <a:lnTo>
                  <a:pt x="591002" y="770618"/>
                </a:lnTo>
                <a:lnTo>
                  <a:pt x="591681" y="768123"/>
                </a:lnTo>
                <a:lnTo>
                  <a:pt x="592359" y="765855"/>
                </a:lnTo>
                <a:lnTo>
                  <a:pt x="593263" y="763360"/>
                </a:lnTo>
                <a:lnTo>
                  <a:pt x="594394" y="761546"/>
                </a:lnTo>
                <a:lnTo>
                  <a:pt x="595977" y="759959"/>
                </a:lnTo>
                <a:lnTo>
                  <a:pt x="597559" y="758598"/>
                </a:lnTo>
                <a:lnTo>
                  <a:pt x="599142" y="757237"/>
                </a:lnTo>
                <a:lnTo>
                  <a:pt x="600951" y="756330"/>
                </a:lnTo>
                <a:lnTo>
                  <a:pt x="602760" y="755650"/>
                </a:lnTo>
                <a:lnTo>
                  <a:pt x="605021" y="754969"/>
                </a:lnTo>
                <a:lnTo>
                  <a:pt x="607055" y="754516"/>
                </a:lnTo>
                <a:lnTo>
                  <a:pt x="609316" y="754289"/>
                </a:lnTo>
                <a:lnTo>
                  <a:pt x="614065" y="754062"/>
                </a:lnTo>
                <a:close/>
                <a:moveTo>
                  <a:pt x="925215" y="371475"/>
                </a:moveTo>
                <a:lnTo>
                  <a:pt x="1102024" y="371475"/>
                </a:lnTo>
                <a:lnTo>
                  <a:pt x="1106998" y="371702"/>
                </a:lnTo>
                <a:lnTo>
                  <a:pt x="1109033" y="371702"/>
                </a:lnTo>
                <a:lnTo>
                  <a:pt x="1111294" y="371929"/>
                </a:lnTo>
                <a:lnTo>
                  <a:pt x="1113329" y="372383"/>
                </a:lnTo>
                <a:lnTo>
                  <a:pt x="1115364" y="373290"/>
                </a:lnTo>
                <a:lnTo>
                  <a:pt x="1117173" y="374198"/>
                </a:lnTo>
                <a:lnTo>
                  <a:pt x="1118755" y="375332"/>
                </a:lnTo>
                <a:lnTo>
                  <a:pt x="1120112" y="376694"/>
                </a:lnTo>
                <a:lnTo>
                  <a:pt x="1121695" y="378509"/>
                </a:lnTo>
                <a:lnTo>
                  <a:pt x="1122825" y="381004"/>
                </a:lnTo>
                <a:lnTo>
                  <a:pt x="1123729" y="383727"/>
                </a:lnTo>
                <a:lnTo>
                  <a:pt x="1124634" y="387130"/>
                </a:lnTo>
                <a:lnTo>
                  <a:pt x="1125086" y="390987"/>
                </a:lnTo>
                <a:lnTo>
                  <a:pt x="1125538" y="395525"/>
                </a:lnTo>
                <a:lnTo>
                  <a:pt x="1125538" y="400517"/>
                </a:lnTo>
                <a:lnTo>
                  <a:pt x="1125538" y="1361609"/>
                </a:lnTo>
                <a:lnTo>
                  <a:pt x="1125538" y="1366827"/>
                </a:lnTo>
                <a:lnTo>
                  <a:pt x="1125086" y="1371138"/>
                </a:lnTo>
                <a:lnTo>
                  <a:pt x="1124634" y="1375222"/>
                </a:lnTo>
                <a:lnTo>
                  <a:pt x="1123729" y="1378398"/>
                </a:lnTo>
                <a:lnTo>
                  <a:pt x="1122825" y="1381348"/>
                </a:lnTo>
                <a:lnTo>
                  <a:pt x="1121695" y="1383617"/>
                </a:lnTo>
                <a:lnTo>
                  <a:pt x="1120112" y="1385432"/>
                </a:lnTo>
                <a:lnTo>
                  <a:pt x="1118755" y="1387020"/>
                </a:lnTo>
                <a:lnTo>
                  <a:pt x="1117173" y="1388381"/>
                </a:lnTo>
                <a:lnTo>
                  <a:pt x="1115364" y="1389289"/>
                </a:lnTo>
                <a:lnTo>
                  <a:pt x="1113329" y="1389743"/>
                </a:lnTo>
                <a:lnTo>
                  <a:pt x="1111294" y="1390196"/>
                </a:lnTo>
                <a:lnTo>
                  <a:pt x="1109033" y="1390423"/>
                </a:lnTo>
                <a:lnTo>
                  <a:pt x="1106998" y="1390650"/>
                </a:lnTo>
                <a:lnTo>
                  <a:pt x="1102024" y="1390650"/>
                </a:lnTo>
                <a:lnTo>
                  <a:pt x="925215" y="1390650"/>
                </a:lnTo>
                <a:lnTo>
                  <a:pt x="920466" y="1390650"/>
                </a:lnTo>
                <a:lnTo>
                  <a:pt x="918205" y="1390423"/>
                </a:lnTo>
                <a:lnTo>
                  <a:pt x="916171" y="1390196"/>
                </a:lnTo>
                <a:lnTo>
                  <a:pt x="913910" y="1389743"/>
                </a:lnTo>
                <a:lnTo>
                  <a:pt x="912101" y="1389289"/>
                </a:lnTo>
                <a:lnTo>
                  <a:pt x="910292" y="1388381"/>
                </a:lnTo>
                <a:lnTo>
                  <a:pt x="908709" y="1387020"/>
                </a:lnTo>
                <a:lnTo>
                  <a:pt x="907127" y="1385432"/>
                </a:lnTo>
                <a:lnTo>
                  <a:pt x="905544" y="1383617"/>
                </a:lnTo>
                <a:lnTo>
                  <a:pt x="904413" y="1381348"/>
                </a:lnTo>
                <a:lnTo>
                  <a:pt x="903509" y="1378398"/>
                </a:lnTo>
                <a:lnTo>
                  <a:pt x="902831" y="1375222"/>
                </a:lnTo>
                <a:lnTo>
                  <a:pt x="902152" y="1371138"/>
                </a:lnTo>
                <a:lnTo>
                  <a:pt x="901926" y="1366827"/>
                </a:lnTo>
                <a:lnTo>
                  <a:pt x="901700" y="1361609"/>
                </a:lnTo>
                <a:lnTo>
                  <a:pt x="901700" y="400517"/>
                </a:lnTo>
                <a:lnTo>
                  <a:pt x="901926" y="395525"/>
                </a:lnTo>
                <a:lnTo>
                  <a:pt x="902152" y="390987"/>
                </a:lnTo>
                <a:lnTo>
                  <a:pt x="902831" y="387130"/>
                </a:lnTo>
                <a:lnTo>
                  <a:pt x="903509" y="383727"/>
                </a:lnTo>
                <a:lnTo>
                  <a:pt x="904413" y="381004"/>
                </a:lnTo>
                <a:lnTo>
                  <a:pt x="905544" y="378509"/>
                </a:lnTo>
                <a:lnTo>
                  <a:pt x="907127" y="376694"/>
                </a:lnTo>
                <a:lnTo>
                  <a:pt x="908709" y="375332"/>
                </a:lnTo>
                <a:lnTo>
                  <a:pt x="910292" y="374198"/>
                </a:lnTo>
                <a:lnTo>
                  <a:pt x="912101" y="373290"/>
                </a:lnTo>
                <a:lnTo>
                  <a:pt x="913910" y="372383"/>
                </a:lnTo>
                <a:lnTo>
                  <a:pt x="916171" y="371929"/>
                </a:lnTo>
                <a:lnTo>
                  <a:pt x="918205" y="371702"/>
                </a:lnTo>
                <a:lnTo>
                  <a:pt x="920466" y="371702"/>
                </a:lnTo>
                <a:lnTo>
                  <a:pt x="925215" y="371475"/>
                </a:lnTo>
                <a:close/>
                <a:moveTo>
                  <a:pt x="866187" y="0"/>
                </a:moveTo>
                <a:lnTo>
                  <a:pt x="1014412" y="183647"/>
                </a:lnTo>
                <a:lnTo>
                  <a:pt x="885708" y="183647"/>
                </a:lnTo>
                <a:lnTo>
                  <a:pt x="882530" y="200651"/>
                </a:lnTo>
                <a:lnTo>
                  <a:pt x="879126" y="217202"/>
                </a:lnTo>
                <a:lnTo>
                  <a:pt x="875494" y="233980"/>
                </a:lnTo>
                <a:lnTo>
                  <a:pt x="871862" y="250077"/>
                </a:lnTo>
                <a:lnTo>
                  <a:pt x="867776" y="265948"/>
                </a:lnTo>
                <a:lnTo>
                  <a:pt x="863690" y="281365"/>
                </a:lnTo>
                <a:lnTo>
                  <a:pt x="859150" y="296782"/>
                </a:lnTo>
                <a:lnTo>
                  <a:pt x="854384" y="311746"/>
                </a:lnTo>
                <a:lnTo>
                  <a:pt x="849844" y="326483"/>
                </a:lnTo>
                <a:lnTo>
                  <a:pt x="844623" y="340994"/>
                </a:lnTo>
                <a:lnTo>
                  <a:pt x="839402" y="355051"/>
                </a:lnTo>
                <a:lnTo>
                  <a:pt x="834181" y="369107"/>
                </a:lnTo>
                <a:lnTo>
                  <a:pt x="828734" y="382711"/>
                </a:lnTo>
                <a:lnTo>
                  <a:pt x="822832" y="396088"/>
                </a:lnTo>
                <a:lnTo>
                  <a:pt x="816930" y="409238"/>
                </a:lnTo>
                <a:lnTo>
                  <a:pt x="811028" y="422161"/>
                </a:lnTo>
                <a:lnTo>
                  <a:pt x="804900" y="434857"/>
                </a:lnTo>
                <a:lnTo>
                  <a:pt x="798317" y="446874"/>
                </a:lnTo>
                <a:lnTo>
                  <a:pt x="791734" y="459117"/>
                </a:lnTo>
                <a:lnTo>
                  <a:pt x="785151" y="471133"/>
                </a:lnTo>
                <a:lnTo>
                  <a:pt x="778342" y="482470"/>
                </a:lnTo>
                <a:lnTo>
                  <a:pt x="771305" y="494033"/>
                </a:lnTo>
                <a:lnTo>
                  <a:pt x="764041" y="505142"/>
                </a:lnTo>
                <a:lnTo>
                  <a:pt x="756777" y="516025"/>
                </a:lnTo>
                <a:lnTo>
                  <a:pt x="749514" y="526681"/>
                </a:lnTo>
                <a:lnTo>
                  <a:pt x="742023" y="537110"/>
                </a:lnTo>
                <a:lnTo>
                  <a:pt x="734305" y="547313"/>
                </a:lnTo>
                <a:lnTo>
                  <a:pt x="726588" y="557062"/>
                </a:lnTo>
                <a:lnTo>
                  <a:pt x="718643" y="567038"/>
                </a:lnTo>
                <a:lnTo>
                  <a:pt x="710698" y="576334"/>
                </a:lnTo>
                <a:lnTo>
                  <a:pt x="702754" y="585629"/>
                </a:lnTo>
                <a:lnTo>
                  <a:pt x="694582" y="594698"/>
                </a:lnTo>
                <a:lnTo>
                  <a:pt x="686183" y="603767"/>
                </a:lnTo>
                <a:lnTo>
                  <a:pt x="677785" y="612156"/>
                </a:lnTo>
                <a:lnTo>
                  <a:pt x="669159" y="620545"/>
                </a:lnTo>
                <a:lnTo>
                  <a:pt x="660533" y="628934"/>
                </a:lnTo>
                <a:lnTo>
                  <a:pt x="651908" y="636869"/>
                </a:lnTo>
                <a:lnTo>
                  <a:pt x="643282" y="644578"/>
                </a:lnTo>
                <a:lnTo>
                  <a:pt x="634429" y="652286"/>
                </a:lnTo>
                <a:lnTo>
                  <a:pt x="625577" y="659541"/>
                </a:lnTo>
                <a:lnTo>
                  <a:pt x="616497" y="666797"/>
                </a:lnTo>
                <a:lnTo>
                  <a:pt x="607417" y="673825"/>
                </a:lnTo>
                <a:lnTo>
                  <a:pt x="598338" y="680627"/>
                </a:lnTo>
                <a:lnTo>
                  <a:pt x="589258" y="687429"/>
                </a:lnTo>
                <a:lnTo>
                  <a:pt x="579952" y="693777"/>
                </a:lnTo>
                <a:lnTo>
                  <a:pt x="570645" y="700125"/>
                </a:lnTo>
                <a:lnTo>
                  <a:pt x="561565" y="706020"/>
                </a:lnTo>
                <a:lnTo>
                  <a:pt x="552259" y="711915"/>
                </a:lnTo>
                <a:lnTo>
                  <a:pt x="542725" y="717810"/>
                </a:lnTo>
                <a:lnTo>
                  <a:pt x="533191" y="723478"/>
                </a:lnTo>
                <a:lnTo>
                  <a:pt x="523885" y="728919"/>
                </a:lnTo>
                <a:lnTo>
                  <a:pt x="514351" y="733907"/>
                </a:lnTo>
                <a:lnTo>
                  <a:pt x="504818" y="739122"/>
                </a:lnTo>
                <a:lnTo>
                  <a:pt x="495284" y="743883"/>
                </a:lnTo>
                <a:lnTo>
                  <a:pt x="485750" y="748644"/>
                </a:lnTo>
                <a:lnTo>
                  <a:pt x="476217" y="753179"/>
                </a:lnTo>
                <a:lnTo>
                  <a:pt x="466683" y="757486"/>
                </a:lnTo>
                <a:lnTo>
                  <a:pt x="457149" y="761794"/>
                </a:lnTo>
                <a:lnTo>
                  <a:pt x="437855" y="769956"/>
                </a:lnTo>
                <a:lnTo>
                  <a:pt x="419015" y="777438"/>
                </a:lnTo>
                <a:lnTo>
                  <a:pt x="399948" y="784467"/>
                </a:lnTo>
                <a:lnTo>
                  <a:pt x="381107" y="790815"/>
                </a:lnTo>
                <a:lnTo>
                  <a:pt x="362040" y="796936"/>
                </a:lnTo>
                <a:lnTo>
                  <a:pt x="343654" y="802151"/>
                </a:lnTo>
                <a:lnTo>
                  <a:pt x="325041" y="807139"/>
                </a:lnTo>
                <a:lnTo>
                  <a:pt x="306881" y="811673"/>
                </a:lnTo>
                <a:lnTo>
                  <a:pt x="288722" y="815528"/>
                </a:lnTo>
                <a:lnTo>
                  <a:pt x="271244" y="819382"/>
                </a:lnTo>
                <a:lnTo>
                  <a:pt x="253539" y="822556"/>
                </a:lnTo>
                <a:lnTo>
                  <a:pt x="236514" y="825504"/>
                </a:lnTo>
                <a:lnTo>
                  <a:pt x="219944" y="827998"/>
                </a:lnTo>
                <a:lnTo>
                  <a:pt x="203828" y="830038"/>
                </a:lnTo>
                <a:lnTo>
                  <a:pt x="187938" y="831852"/>
                </a:lnTo>
                <a:lnTo>
                  <a:pt x="172503" y="833666"/>
                </a:lnTo>
                <a:lnTo>
                  <a:pt x="157748" y="835026"/>
                </a:lnTo>
                <a:lnTo>
                  <a:pt x="143448" y="835933"/>
                </a:lnTo>
                <a:lnTo>
                  <a:pt x="129602" y="836840"/>
                </a:lnTo>
                <a:lnTo>
                  <a:pt x="116436" y="837293"/>
                </a:lnTo>
                <a:lnTo>
                  <a:pt x="103725" y="837747"/>
                </a:lnTo>
                <a:lnTo>
                  <a:pt x="91921" y="837973"/>
                </a:lnTo>
                <a:lnTo>
                  <a:pt x="80571" y="838200"/>
                </a:lnTo>
                <a:lnTo>
                  <a:pt x="60369" y="837973"/>
                </a:lnTo>
                <a:lnTo>
                  <a:pt x="43345" y="837520"/>
                </a:lnTo>
                <a:lnTo>
                  <a:pt x="29499" y="836840"/>
                </a:lnTo>
                <a:lnTo>
                  <a:pt x="19511" y="836386"/>
                </a:lnTo>
                <a:lnTo>
                  <a:pt x="11112" y="835480"/>
                </a:lnTo>
                <a:lnTo>
                  <a:pt x="26094" y="834119"/>
                </a:lnTo>
                <a:lnTo>
                  <a:pt x="40848" y="832079"/>
                </a:lnTo>
                <a:lnTo>
                  <a:pt x="55375" y="830265"/>
                </a:lnTo>
                <a:lnTo>
                  <a:pt x="69676" y="828224"/>
                </a:lnTo>
                <a:lnTo>
                  <a:pt x="83976" y="826184"/>
                </a:lnTo>
                <a:lnTo>
                  <a:pt x="97823" y="823690"/>
                </a:lnTo>
                <a:lnTo>
                  <a:pt x="111669" y="821423"/>
                </a:lnTo>
                <a:lnTo>
                  <a:pt x="125516" y="818929"/>
                </a:lnTo>
                <a:lnTo>
                  <a:pt x="138908" y="815981"/>
                </a:lnTo>
                <a:lnTo>
                  <a:pt x="152301" y="813261"/>
                </a:lnTo>
                <a:lnTo>
                  <a:pt x="165693" y="810540"/>
                </a:lnTo>
                <a:lnTo>
                  <a:pt x="178405" y="807366"/>
                </a:lnTo>
                <a:lnTo>
                  <a:pt x="191343" y="804418"/>
                </a:lnTo>
                <a:lnTo>
                  <a:pt x="204055" y="801017"/>
                </a:lnTo>
                <a:lnTo>
                  <a:pt x="216312" y="797617"/>
                </a:lnTo>
                <a:lnTo>
                  <a:pt x="228797" y="793989"/>
                </a:lnTo>
                <a:lnTo>
                  <a:pt x="241054" y="790588"/>
                </a:lnTo>
                <a:lnTo>
                  <a:pt x="252858" y="786734"/>
                </a:lnTo>
                <a:lnTo>
                  <a:pt x="264888" y="783106"/>
                </a:lnTo>
                <a:lnTo>
                  <a:pt x="276692" y="779025"/>
                </a:lnTo>
                <a:lnTo>
                  <a:pt x="288041" y="775171"/>
                </a:lnTo>
                <a:lnTo>
                  <a:pt x="299618" y="770863"/>
                </a:lnTo>
                <a:lnTo>
                  <a:pt x="310513" y="766782"/>
                </a:lnTo>
                <a:lnTo>
                  <a:pt x="321863" y="762474"/>
                </a:lnTo>
                <a:lnTo>
                  <a:pt x="332531" y="757940"/>
                </a:lnTo>
                <a:lnTo>
                  <a:pt x="343427" y="753632"/>
                </a:lnTo>
                <a:lnTo>
                  <a:pt x="353869" y="748871"/>
                </a:lnTo>
                <a:lnTo>
                  <a:pt x="364310" y="744336"/>
                </a:lnTo>
                <a:lnTo>
                  <a:pt x="384739" y="734587"/>
                </a:lnTo>
                <a:lnTo>
                  <a:pt x="404715" y="724838"/>
                </a:lnTo>
                <a:lnTo>
                  <a:pt x="423782" y="714635"/>
                </a:lnTo>
                <a:lnTo>
                  <a:pt x="442622" y="703979"/>
                </a:lnTo>
                <a:lnTo>
                  <a:pt x="460554" y="693323"/>
                </a:lnTo>
                <a:lnTo>
                  <a:pt x="478260" y="682214"/>
                </a:lnTo>
                <a:lnTo>
                  <a:pt x="495057" y="671104"/>
                </a:lnTo>
                <a:lnTo>
                  <a:pt x="511400" y="659541"/>
                </a:lnTo>
                <a:lnTo>
                  <a:pt x="527290" y="647752"/>
                </a:lnTo>
                <a:lnTo>
                  <a:pt x="542725" y="635962"/>
                </a:lnTo>
                <a:lnTo>
                  <a:pt x="557479" y="623719"/>
                </a:lnTo>
                <a:lnTo>
                  <a:pt x="571780" y="611476"/>
                </a:lnTo>
                <a:lnTo>
                  <a:pt x="585853" y="599006"/>
                </a:lnTo>
                <a:lnTo>
                  <a:pt x="599246" y="586536"/>
                </a:lnTo>
                <a:lnTo>
                  <a:pt x="612184" y="574066"/>
                </a:lnTo>
                <a:lnTo>
                  <a:pt x="624215" y="561143"/>
                </a:lnTo>
                <a:lnTo>
                  <a:pt x="636245" y="548446"/>
                </a:lnTo>
                <a:lnTo>
                  <a:pt x="647822" y="535296"/>
                </a:lnTo>
                <a:lnTo>
                  <a:pt x="658717" y="522600"/>
                </a:lnTo>
                <a:lnTo>
                  <a:pt x="669613" y="509677"/>
                </a:lnTo>
                <a:lnTo>
                  <a:pt x="679601" y="496527"/>
                </a:lnTo>
                <a:lnTo>
                  <a:pt x="689361" y="483376"/>
                </a:lnTo>
                <a:lnTo>
                  <a:pt x="698441" y="470680"/>
                </a:lnTo>
                <a:lnTo>
                  <a:pt x="707520" y="457757"/>
                </a:lnTo>
                <a:lnTo>
                  <a:pt x="716146" y="444607"/>
                </a:lnTo>
                <a:lnTo>
                  <a:pt x="724091" y="431683"/>
                </a:lnTo>
                <a:lnTo>
                  <a:pt x="732035" y="419214"/>
                </a:lnTo>
                <a:lnTo>
                  <a:pt x="739299" y="406517"/>
                </a:lnTo>
                <a:lnTo>
                  <a:pt x="746336" y="393820"/>
                </a:lnTo>
                <a:lnTo>
                  <a:pt x="753146" y="381577"/>
                </a:lnTo>
                <a:lnTo>
                  <a:pt x="759501" y="369107"/>
                </a:lnTo>
                <a:lnTo>
                  <a:pt x="765176" y="356864"/>
                </a:lnTo>
                <a:lnTo>
                  <a:pt x="770851" y="345075"/>
                </a:lnTo>
                <a:lnTo>
                  <a:pt x="776299" y="333285"/>
                </a:lnTo>
                <a:lnTo>
                  <a:pt x="781520" y="321722"/>
                </a:lnTo>
                <a:lnTo>
                  <a:pt x="786059" y="310386"/>
                </a:lnTo>
                <a:lnTo>
                  <a:pt x="790599" y="299050"/>
                </a:lnTo>
                <a:lnTo>
                  <a:pt x="794685" y="288394"/>
                </a:lnTo>
                <a:lnTo>
                  <a:pt x="798544" y="277737"/>
                </a:lnTo>
                <a:lnTo>
                  <a:pt x="802176" y="267308"/>
                </a:lnTo>
                <a:lnTo>
                  <a:pt x="808531" y="247810"/>
                </a:lnTo>
                <a:lnTo>
                  <a:pt x="814206" y="229445"/>
                </a:lnTo>
                <a:lnTo>
                  <a:pt x="818973" y="212441"/>
                </a:lnTo>
                <a:lnTo>
                  <a:pt x="822605" y="197250"/>
                </a:lnTo>
                <a:lnTo>
                  <a:pt x="825783" y="183647"/>
                </a:lnTo>
                <a:lnTo>
                  <a:pt x="695944" y="183647"/>
                </a:lnTo>
                <a:lnTo>
                  <a:pt x="866187"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8" name="KSO_Shape">
            <a:extLst>
              <a:ext uri="{FF2B5EF4-FFF2-40B4-BE49-F238E27FC236}">
                <a16:creationId xmlns:a16="http://schemas.microsoft.com/office/drawing/2014/main" id="{5DDCDFF8-CDA3-4927-96B6-2CDB9B6F9BB7}"/>
              </a:ext>
            </a:extLst>
          </p:cNvPr>
          <p:cNvSpPr>
            <a:spLocks noChangeAspect="1"/>
          </p:cNvSpPr>
          <p:nvPr/>
        </p:nvSpPr>
        <p:spPr bwMode="auto">
          <a:xfrm>
            <a:off x="939752" y="5145365"/>
            <a:ext cx="715200" cy="720000"/>
          </a:xfrm>
          <a:custGeom>
            <a:avLst/>
            <a:gdLst>
              <a:gd name="T0" fmla="*/ 1161579 w 2109787"/>
              <a:gd name="T1" fmla="*/ 1730131 h 2125662"/>
              <a:gd name="T2" fmla="*/ 1236189 w 2109787"/>
              <a:gd name="T3" fmla="*/ 1509409 h 2125662"/>
              <a:gd name="T4" fmla="*/ 1220811 w 2109787"/>
              <a:gd name="T5" fmla="*/ 1384665 h 2125662"/>
              <a:gd name="T6" fmla="*/ 1405342 w 2109787"/>
              <a:gd name="T7" fmla="*/ 1404601 h 2125662"/>
              <a:gd name="T8" fmla="*/ 1370886 w 2109787"/>
              <a:gd name="T9" fmla="*/ 1829242 h 2125662"/>
              <a:gd name="T10" fmla="*/ 1480807 w 2109787"/>
              <a:gd name="T11" fmla="*/ 1653234 h 2125662"/>
              <a:gd name="T12" fmla="*/ 1705206 w 2109787"/>
              <a:gd name="T13" fmla="*/ 1300363 h 2125662"/>
              <a:gd name="T14" fmla="*/ 1872936 w 2109787"/>
              <a:gd name="T15" fmla="*/ 1412006 h 2125662"/>
              <a:gd name="T16" fmla="*/ 1863539 w 2109787"/>
              <a:gd name="T17" fmla="*/ 1802186 h 2125662"/>
              <a:gd name="T18" fmla="*/ 1574496 w 2109787"/>
              <a:gd name="T19" fmla="*/ 1890475 h 2125662"/>
              <a:gd name="T20" fmla="*/ 1000968 w 2109787"/>
              <a:gd name="T21" fmla="*/ 1883925 h 2125662"/>
              <a:gd name="T22" fmla="*/ 739264 w 2109787"/>
              <a:gd name="T23" fmla="*/ 1789655 h 2125662"/>
              <a:gd name="T24" fmla="*/ 755496 w 2109787"/>
              <a:gd name="T25" fmla="*/ 1386943 h 2125662"/>
              <a:gd name="T26" fmla="*/ 968220 w 2109787"/>
              <a:gd name="T27" fmla="*/ 1296091 h 2125662"/>
              <a:gd name="T28" fmla="*/ 1037602 w 2109787"/>
              <a:gd name="T29" fmla="*/ 801385 h 2125662"/>
              <a:gd name="T30" fmla="*/ 1059503 w 2109787"/>
              <a:gd name="T31" fmla="*/ 1006892 h 2125662"/>
              <a:gd name="T32" fmla="*/ 1259170 w 2109787"/>
              <a:gd name="T33" fmla="*/ 1210691 h 2125662"/>
              <a:gd name="T34" fmla="*/ 1395127 w 2109787"/>
              <a:gd name="T35" fmla="*/ 1192474 h 2125662"/>
              <a:gd name="T36" fmla="*/ 1566637 w 2109787"/>
              <a:gd name="T37" fmla="*/ 975297 h 2125662"/>
              <a:gd name="T38" fmla="*/ 1465950 w 2109787"/>
              <a:gd name="T39" fmla="*/ 842087 h 2125662"/>
              <a:gd name="T40" fmla="*/ 1192046 w 2109787"/>
              <a:gd name="T41" fmla="*/ 747589 h 2125662"/>
              <a:gd name="T42" fmla="*/ 1334259 w 2109787"/>
              <a:gd name="T43" fmla="*/ 449574 h 2125662"/>
              <a:gd name="T44" fmla="*/ 1512027 w 2109787"/>
              <a:gd name="T45" fmla="*/ 526995 h 2125662"/>
              <a:gd name="T46" fmla="*/ 1630349 w 2109787"/>
              <a:gd name="T47" fmla="*/ 698631 h 2125662"/>
              <a:gd name="T48" fmla="*/ 1657939 w 2109787"/>
              <a:gd name="T49" fmla="*/ 929186 h 2125662"/>
              <a:gd name="T50" fmla="*/ 1568628 w 2109787"/>
              <a:gd name="T51" fmla="*/ 1139532 h 2125662"/>
              <a:gd name="T52" fmla="*/ 1413900 w 2109787"/>
              <a:gd name="T53" fmla="*/ 1270180 h 2125662"/>
              <a:gd name="T54" fmla="*/ 1258886 w 2109787"/>
              <a:gd name="T55" fmla="*/ 1292381 h 2125662"/>
              <a:gd name="T56" fmla="*/ 1097900 w 2109787"/>
              <a:gd name="T57" fmla="*/ 1197598 h 2125662"/>
              <a:gd name="T58" fmla="*/ 976733 w 2109787"/>
              <a:gd name="T59" fmla="*/ 1012869 h 2125662"/>
              <a:gd name="T60" fmla="*/ 961659 w 2109787"/>
              <a:gd name="T61" fmla="*/ 777760 h 2125662"/>
              <a:gd name="T62" fmla="*/ 1050685 w 2109787"/>
              <a:gd name="T63" fmla="*/ 580223 h 2125662"/>
              <a:gd name="T64" fmla="*/ 1209965 w 2109787"/>
              <a:gd name="T65" fmla="*/ 464660 h 2125662"/>
              <a:gd name="T66" fmla="*/ 802597 w 2109787"/>
              <a:gd name="T67" fmla="*/ 349265 h 2125662"/>
              <a:gd name="T68" fmla="*/ 703059 w 2109787"/>
              <a:gd name="T69" fmla="*/ 413778 h 2125662"/>
              <a:gd name="T70" fmla="*/ 579631 w 2109787"/>
              <a:gd name="T71" fmla="*/ 465219 h 2125662"/>
              <a:gd name="T72" fmla="*/ 582759 w 2109787"/>
              <a:gd name="T73" fmla="*/ 565826 h 2125662"/>
              <a:gd name="T74" fmla="*/ 771314 w 2109787"/>
              <a:gd name="T75" fmla="*/ 673822 h 2125662"/>
              <a:gd name="T76" fmla="*/ 887063 w 2109787"/>
              <a:gd name="T77" fmla="*/ 819901 h 2125662"/>
              <a:gd name="T78" fmla="*/ 831038 w 2109787"/>
              <a:gd name="T79" fmla="*/ 994969 h 2125662"/>
              <a:gd name="T80" fmla="*/ 571383 w 2109787"/>
              <a:gd name="T81" fmla="*/ 1050387 h 2125662"/>
              <a:gd name="T82" fmla="*/ 581337 w 2109787"/>
              <a:gd name="T83" fmla="*/ 969675 h 2125662"/>
              <a:gd name="T84" fmla="*/ 751122 w 2109787"/>
              <a:gd name="T85" fmla="*/ 946086 h 2125662"/>
              <a:gd name="T86" fmla="*/ 784396 w 2109787"/>
              <a:gd name="T87" fmla="*/ 831269 h 2125662"/>
              <a:gd name="T88" fmla="*/ 658408 w 2109787"/>
              <a:gd name="T89" fmla="*/ 726967 h 2125662"/>
              <a:gd name="T90" fmla="*/ 480377 w 2109787"/>
              <a:gd name="T91" fmla="*/ 593962 h 2125662"/>
              <a:gd name="T92" fmla="*/ 503981 w 2109787"/>
              <a:gd name="T93" fmla="*/ 416621 h 2125662"/>
              <a:gd name="T94" fmla="*/ 746906 w 2109787"/>
              <a:gd name="T95" fmla="*/ 1423 h 2125662"/>
              <a:gd name="T96" fmla="*/ 1166756 w 2109787"/>
              <a:gd name="T97" fmla="*/ 173605 h 2125662"/>
              <a:gd name="T98" fmla="*/ 1015895 w 2109787"/>
              <a:gd name="T99" fmla="*/ 216010 h 2125662"/>
              <a:gd name="T100" fmla="*/ 659520 w 2109787"/>
              <a:gd name="T101" fmla="*/ 126646 h 2125662"/>
              <a:gd name="T102" fmla="*/ 368899 w 2109787"/>
              <a:gd name="T103" fmla="*/ 231948 h 2125662"/>
              <a:gd name="T104" fmla="*/ 176195 w 2109787"/>
              <a:gd name="T105" fmla="*/ 466173 h 2125662"/>
              <a:gd name="T106" fmla="*/ 128375 w 2109787"/>
              <a:gd name="T107" fmla="*/ 769271 h 2125662"/>
              <a:gd name="T108" fmla="*/ 222307 w 2109787"/>
              <a:gd name="T109" fmla="*/ 1026548 h 2125662"/>
              <a:gd name="T110" fmla="*/ 420703 w 2109787"/>
              <a:gd name="T111" fmla="*/ 1209830 h 2125662"/>
              <a:gd name="T112" fmla="*/ 486742 w 2109787"/>
              <a:gd name="T113" fmla="*/ 1374042 h 2125662"/>
              <a:gd name="T114" fmla="*/ 203805 w 2109787"/>
              <a:gd name="T115" fmla="*/ 1200153 h 2125662"/>
              <a:gd name="T116" fmla="*/ 33303 w 2109787"/>
              <a:gd name="T117" fmla="*/ 918970 h 2125662"/>
              <a:gd name="T118" fmla="*/ 14232 w 2109787"/>
              <a:gd name="T119" fmla="*/ 562367 h 2125662"/>
              <a:gd name="T120" fmla="*/ 183026 w 2109787"/>
              <a:gd name="T121" fmla="*/ 230810 h 2125662"/>
              <a:gd name="T122" fmla="*/ 494712 w 2109787"/>
              <a:gd name="T123" fmla="*/ 31875 h 212566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109787" h="2125662">
                <a:moveTo>
                  <a:pt x="1216342" y="1436687"/>
                </a:moveTo>
                <a:lnTo>
                  <a:pt x="1216977" y="1467831"/>
                </a:lnTo>
                <a:lnTo>
                  <a:pt x="1218247" y="1498021"/>
                </a:lnTo>
                <a:lnTo>
                  <a:pt x="1219517" y="1527894"/>
                </a:lnTo>
                <a:lnTo>
                  <a:pt x="1221105" y="1556813"/>
                </a:lnTo>
                <a:lnTo>
                  <a:pt x="1223010" y="1585097"/>
                </a:lnTo>
                <a:lnTo>
                  <a:pt x="1225550" y="1612427"/>
                </a:lnTo>
                <a:lnTo>
                  <a:pt x="1227772" y="1639121"/>
                </a:lnTo>
                <a:lnTo>
                  <a:pt x="1230630" y="1665180"/>
                </a:lnTo>
                <a:lnTo>
                  <a:pt x="1233487" y="1690286"/>
                </a:lnTo>
                <a:lnTo>
                  <a:pt x="1237297" y="1714756"/>
                </a:lnTo>
                <a:lnTo>
                  <a:pt x="1240790" y="1738273"/>
                </a:lnTo>
                <a:lnTo>
                  <a:pt x="1244917" y="1761154"/>
                </a:lnTo>
                <a:lnTo>
                  <a:pt x="1249362" y="1783399"/>
                </a:lnTo>
                <a:lnTo>
                  <a:pt x="1253807" y="1804691"/>
                </a:lnTo>
                <a:lnTo>
                  <a:pt x="1258570" y="1825030"/>
                </a:lnTo>
                <a:lnTo>
                  <a:pt x="1263967" y="1844733"/>
                </a:lnTo>
                <a:lnTo>
                  <a:pt x="1269365" y="1863801"/>
                </a:lnTo>
                <a:lnTo>
                  <a:pt x="1275397" y="1881597"/>
                </a:lnTo>
                <a:lnTo>
                  <a:pt x="1281430" y="1899076"/>
                </a:lnTo>
                <a:lnTo>
                  <a:pt x="1288097" y="1915283"/>
                </a:lnTo>
                <a:lnTo>
                  <a:pt x="1295082" y="1930537"/>
                </a:lnTo>
                <a:lnTo>
                  <a:pt x="1302067" y="1945474"/>
                </a:lnTo>
                <a:lnTo>
                  <a:pt x="1309687" y="1959457"/>
                </a:lnTo>
                <a:lnTo>
                  <a:pt x="1317625" y="1972168"/>
                </a:lnTo>
                <a:lnTo>
                  <a:pt x="1325562" y="1984244"/>
                </a:lnTo>
                <a:lnTo>
                  <a:pt x="1330007" y="1990282"/>
                </a:lnTo>
                <a:lnTo>
                  <a:pt x="1334135" y="1995685"/>
                </a:lnTo>
                <a:lnTo>
                  <a:pt x="1338262" y="2001087"/>
                </a:lnTo>
                <a:lnTo>
                  <a:pt x="1343025" y="2005854"/>
                </a:lnTo>
                <a:lnTo>
                  <a:pt x="1347470" y="2010621"/>
                </a:lnTo>
                <a:lnTo>
                  <a:pt x="1352232" y="2015388"/>
                </a:lnTo>
                <a:lnTo>
                  <a:pt x="1356677" y="2019519"/>
                </a:lnTo>
                <a:lnTo>
                  <a:pt x="1361440" y="2023968"/>
                </a:lnTo>
                <a:lnTo>
                  <a:pt x="1366520" y="2027782"/>
                </a:lnTo>
                <a:lnTo>
                  <a:pt x="1371282" y="2031278"/>
                </a:lnTo>
                <a:lnTo>
                  <a:pt x="1376362" y="2034773"/>
                </a:lnTo>
                <a:lnTo>
                  <a:pt x="1381442" y="2038269"/>
                </a:lnTo>
                <a:lnTo>
                  <a:pt x="1386840" y="2041129"/>
                </a:lnTo>
                <a:lnTo>
                  <a:pt x="1391920" y="2043989"/>
                </a:lnTo>
                <a:lnTo>
                  <a:pt x="1391920" y="1688379"/>
                </a:lnTo>
                <a:lnTo>
                  <a:pt x="1387475" y="1687108"/>
                </a:lnTo>
                <a:lnTo>
                  <a:pt x="1382395" y="1685837"/>
                </a:lnTo>
                <a:lnTo>
                  <a:pt x="1378267" y="1684248"/>
                </a:lnTo>
                <a:lnTo>
                  <a:pt x="1373505" y="1682341"/>
                </a:lnTo>
                <a:lnTo>
                  <a:pt x="1369695" y="1680117"/>
                </a:lnTo>
                <a:lnTo>
                  <a:pt x="1365885" y="1677256"/>
                </a:lnTo>
                <a:lnTo>
                  <a:pt x="1362075" y="1674079"/>
                </a:lnTo>
                <a:lnTo>
                  <a:pt x="1358900" y="1670901"/>
                </a:lnTo>
                <a:lnTo>
                  <a:pt x="1356042" y="1667405"/>
                </a:lnTo>
                <a:lnTo>
                  <a:pt x="1353502" y="1663274"/>
                </a:lnTo>
                <a:lnTo>
                  <a:pt x="1350962" y="1659460"/>
                </a:lnTo>
                <a:lnTo>
                  <a:pt x="1349057" y="1655329"/>
                </a:lnTo>
                <a:lnTo>
                  <a:pt x="1347470" y="1650562"/>
                </a:lnTo>
                <a:lnTo>
                  <a:pt x="1346517" y="1645795"/>
                </a:lnTo>
                <a:lnTo>
                  <a:pt x="1345882" y="1641346"/>
                </a:lnTo>
                <a:lnTo>
                  <a:pt x="1345565" y="1635943"/>
                </a:lnTo>
                <a:lnTo>
                  <a:pt x="1345565" y="1582872"/>
                </a:lnTo>
                <a:lnTo>
                  <a:pt x="1345882" y="1577469"/>
                </a:lnTo>
                <a:lnTo>
                  <a:pt x="1346517" y="1572385"/>
                </a:lnTo>
                <a:lnTo>
                  <a:pt x="1347787" y="1567300"/>
                </a:lnTo>
                <a:lnTo>
                  <a:pt x="1349692" y="1562215"/>
                </a:lnTo>
                <a:lnTo>
                  <a:pt x="1352232" y="1557449"/>
                </a:lnTo>
                <a:lnTo>
                  <a:pt x="1354772" y="1553317"/>
                </a:lnTo>
                <a:lnTo>
                  <a:pt x="1357630" y="1549186"/>
                </a:lnTo>
                <a:lnTo>
                  <a:pt x="1361122" y="1545055"/>
                </a:lnTo>
                <a:lnTo>
                  <a:pt x="1365250" y="1541877"/>
                </a:lnTo>
                <a:lnTo>
                  <a:pt x="1369060" y="1538699"/>
                </a:lnTo>
                <a:lnTo>
                  <a:pt x="1373505" y="1535839"/>
                </a:lnTo>
                <a:lnTo>
                  <a:pt x="1378267" y="1533614"/>
                </a:lnTo>
                <a:lnTo>
                  <a:pt x="1383030" y="1532025"/>
                </a:lnTo>
                <a:lnTo>
                  <a:pt x="1388427" y="1530754"/>
                </a:lnTo>
                <a:lnTo>
                  <a:pt x="1393507" y="1529801"/>
                </a:lnTo>
                <a:lnTo>
                  <a:pt x="1399222" y="1529483"/>
                </a:lnTo>
                <a:lnTo>
                  <a:pt x="1516062" y="1529483"/>
                </a:lnTo>
                <a:lnTo>
                  <a:pt x="1521460" y="1529801"/>
                </a:lnTo>
                <a:lnTo>
                  <a:pt x="1526857" y="1530754"/>
                </a:lnTo>
                <a:lnTo>
                  <a:pt x="1531937" y="1532025"/>
                </a:lnTo>
                <a:lnTo>
                  <a:pt x="1537017" y="1533614"/>
                </a:lnTo>
                <a:lnTo>
                  <a:pt x="1541462" y="1535839"/>
                </a:lnTo>
                <a:lnTo>
                  <a:pt x="1545907" y="1538699"/>
                </a:lnTo>
                <a:lnTo>
                  <a:pt x="1550035" y="1541877"/>
                </a:lnTo>
                <a:lnTo>
                  <a:pt x="1553845" y="1545055"/>
                </a:lnTo>
                <a:lnTo>
                  <a:pt x="1557020" y="1549186"/>
                </a:lnTo>
                <a:lnTo>
                  <a:pt x="1560512" y="1553317"/>
                </a:lnTo>
                <a:lnTo>
                  <a:pt x="1563052" y="1557449"/>
                </a:lnTo>
                <a:lnTo>
                  <a:pt x="1565275" y="1562215"/>
                </a:lnTo>
                <a:lnTo>
                  <a:pt x="1566862" y="1567300"/>
                </a:lnTo>
                <a:lnTo>
                  <a:pt x="1568132" y="1572385"/>
                </a:lnTo>
                <a:lnTo>
                  <a:pt x="1569085" y="1577469"/>
                </a:lnTo>
                <a:lnTo>
                  <a:pt x="1569402" y="1582872"/>
                </a:lnTo>
                <a:lnTo>
                  <a:pt x="1569402" y="1635943"/>
                </a:lnTo>
                <a:lnTo>
                  <a:pt x="1569085" y="1641346"/>
                </a:lnTo>
                <a:lnTo>
                  <a:pt x="1568450" y="1645795"/>
                </a:lnTo>
                <a:lnTo>
                  <a:pt x="1567180" y="1650562"/>
                </a:lnTo>
                <a:lnTo>
                  <a:pt x="1565910" y="1655329"/>
                </a:lnTo>
                <a:lnTo>
                  <a:pt x="1564005" y="1659460"/>
                </a:lnTo>
                <a:lnTo>
                  <a:pt x="1561782" y="1663274"/>
                </a:lnTo>
                <a:lnTo>
                  <a:pt x="1558607" y="1667405"/>
                </a:lnTo>
                <a:lnTo>
                  <a:pt x="1555750" y="1670901"/>
                </a:lnTo>
                <a:lnTo>
                  <a:pt x="1552575" y="1674079"/>
                </a:lnTo>
                <a:lnTo>
                  <a:pt x="1549082" y="1677256"/>
                </a:lnTo>
                <a:lnTo>
                  <a:pt x="1545272" y="1680117"/>
                </a:lnTo>
                <a:lnTo>
                  <a:pt x="1541145" y="1682341"/>
                </a:lnTo>
                <a:lnTo>
                  <a:pt x="1537017" y="1684248"/>
                </a:lnTo>
                <a:lnTo>
                  <a:pt x="1532255" y="1685837"/>
                </a:lnTo>
                <a:lnTo>
                  <a:pt x="1527810" y="1687108"/>
                </a:lnTo>
                <a:lnTo>
                  <a:pt x="1523047" y="1688379"/>
                </a:lnTo>
                <a:lnTo>
                  <a:pt x="1523047" y="2043989"/>
                </a:lnTo>
                <a:lnTo>
                  <a:pt x="1528445" y="2041129"/>
                </a:lnTo>
                <a:lnTo>
                  <a:pt x="1533525" y="2038269"/>
                </a:lnTo>
                <a:lnTo>
                  <a:pt x="1538605" y="2034773"/>
                </a:lnTo>
                <a:lnTo>
                  <a:pt x="1543685" y="2031278"/>
                </a:lnTo>
                <a:lnTo>
                  <a:pt x="1548765" y="2027782"/>
                </a:lnTo>
                <a:lnTo>
                  <a:pt x="1553527" y="2023968"/>
                </a:lnTo>
                <a:lnTo>
                  <a:pt x="1558290" y="2019519"/>
                </a:lnTo>
                <a:lnTo>
                  <a:pt x="1563052" y="2015388"/>
                </a:lnTo>
                <a:lnTo>
                  <a:pt x="1567497" y="2010621"/>
                </a:lnTo>
                <a:lnTo>
                  <a:pt x="1572260" y="2005854"/>
                </a:lnTo>
                <a:lnTo>
                  <a:pt x="1576705" y="2001087"/>
                </a:lnTo>
                <a:lnTo>
                  <a:pt x="1580832" y="1995685"/>
                </a:lnTo>
                <a:lnTo>
                  <a:pt x="1585277" y="1990282"/>
                </a:lnTo>
                <a:lnTo>
                  <a:pt x="1589405" y="1984244"/>
                </a:lnTo>
                <a:lnTo>
                  <a:pt x="1597660" y="1972168"/>
                </a:lnTo>
                <a:lnTo>
                  <a:pt x="1605280" y="1959457"/>
                </a:lnTo>
                <a:lnTo>
                  <a:pt x="1612900" y="1945474"/>
                </a:lnTo>
                <a:lnTo>
                  <a:pt x="1620202" y="1930537"/>
                </a:lnTo>
                <a:lnTo>
                  <a:pt x="1626870" y="1915283"/>
                </a:lnTo>
                <a:lnTo>
                  <a:pt x="1633537" y="1899076"/>
                </a:lnTo>
                <a:lnTo>
                  <a:pt x="1639570" y="1881597"/>
                </a:lnTo>
                <a:lnTo>
                  <a:pt x="1645602" y="1863801"/>
                </a:lnTo>
                <a:lnTo>
                  <a:pt x="1651000" y="1844733"/>
                </a:lnTo>
                <a:lnTo>
                  <a:pt x="1656397" y="1825030"/>
                </a:lnTo>
                <a:lnTo>
                  <a:pt x="1661160" y="1804691"/>
                </a:lnTo>
                <a:lnTo>
                  <a:pt x="1665922" y="1783399"/>
                </a:lnTo>
                <a:lnTo>
                  <a:pt x="1670050" y="1761154"/>
                </a:lnTo>
                <a:lnTo>
                  <a:pt x="1673860" y="1738273"/>
                </a:lnTo>
                <a:lnTo>
                  <a:pt x="1677987" y="1714756"/>
                </a:lnTo>
                <a:lnTo>
                  <a:pt x="1681162" y="1690286"/>
                </a:lnTo>
                <a:lnTo>
                  <a:pt x="1684337" y="1665180"/>
                </a:lnTo>
                <a:lnTo>
                  <a:pt x="1687195" y="1639121"/>
                </a:lnTo>
                <a:lnTo>
                  <a:pt x="1689735" y="1612427"/>
                </a:lnTo>
                <a:lnTo>
                  <a:pt x="1691957" y="1585097"/>
                </a:lnTo>
                <a:lnTo>
                  <a:pt x="1693862" y="1556813"/>
                </a:lnTo>
                <a:lnTo>
                  <a:pt x="1695450" y="1527894"/>
                </a:lnTo>
                <a:lnTo>
                  <a:pt x="1696720" y="1498021"/>
                </a:lnTo>
                <a:lnTo>
                  <a:pt x="1697672" y="1467831"/>
                </a:lnTo>
                <a:lnTo>
                  <a:pt x="1698942" y="1436687"/>
                </a:lnTo>
                <a:lnTo>
                  <a:pt x="1738312" y="1438912"/>
                </a:lnTo>
                <a:lnTo>
                  <a:pt x="1774825" y="1441454"/>
                </a:lnTo>
                <a:lnTo>
                  <a:pt x="1835150" y="1446221"/>
                </a:lnTo>
                <a:lnTo>
                  <a:pt x="1875472" y="1449399"/>
                </a:lnTo>
                <a:lnTo>
                  <a:pt x="1890077" y="1450670"/>
                </a:lnTo>
                <a:lnTo>
                  <a:pt x="1901190" y="1450988"/>
                </a:lnTo>
                <a:lnTo>
                  <a:pt x="1912620" y="1451941"/>
                </a:lnTo>
                <a:lnTo>
                  <a:pt x="1923415" y="1453212"/>
                </a:lnTo>
                <a:lnTo>
                  <a:pt x="1934210" y="1455119"/>
                </a:lnTo>
                <a:lnTo>
                  <a:pt x="1945005" y="1457662"/>
                </a:lnTo>
                <a:lnTo>
                  <a:pt x="1955482" y="1460522"/>
                </a:lnTo>
                <a:lnTo>
                  <a:pt x="1965642" y="1464017"/>
                </a:lnTo>
                <a:lnTo>
                  <a:pt x="1975485" y="1468149"/>
                </a:lnTo>
                <a:lnTo>
                  <a:pt x="1985327" y="1472598"/>
                </a:lnTo>
                <a:lnTo>
                  <a:pt x="1994852" y="1477047"/>
                </a:lnTo>
                <a:lnTo>
                  <a:pt x="2004060" y="1482767"/>
                </a:lnTo>
                <a:lnTo>
                  <a:pt x="2012950" y="1488170"/>
                </a:lnTo>
                <a:lnTo>
                  <a:pt x="2021522" y="1494526"/>
                </a:lnTo>
                <a:lnTo>
                  <a:pt x="2029777" y="1500881"/>
                </a:lnTo>
                <a:lnTo>
                  <a:pt x="2038032" y="1507873"/>
                </a:lnTo>
                <a:lnTo>
                  <a:pt x="2045652" y="1515182"/>
                </a:lnTo>
                <a:lnTo>
                  <a:pt x="2052637" y="1522809"/>
                </a:lnTo>
                <a:lnTo>
                  <a:pt x="2059622" y="1530754"/>
                </a:lnTo>
                <a:lnTo>
                  <a:pt x="2065972" y="1539334"/>
                </a:lnTo>
                <a:lnTo>
                  <a:pt x="2072322" y="1547597"/>
                </a:lnTo>
                <a:lnTo>
                  <a:pt x="2078037" y="1556495"/>
                </a:lnTo>
                <a:lnTo>
                  <a:pt x="2083435" y="1566029"/>
                </a:lnTo>
                <a:lnTo>
                  <a:pt x="2088197" y="1575563"/>
                </a:lnTo>
                <a:lnTo>
                  <a:pt x="2092642" y="1585414"/>
                </a:lnTo>
                <a:lnTo>
                  <a:pt x="2096452" y="1595266"/>
                </a:lnTo>
                <a:lnTo>
                  <a:pt x="2099945" y="1605117"/>
                </a:lnTo>
                <a:lnTo>
                  <a:pt x="2103120" y="1615605"/>
                </a:lnTo>
                <a:lnTo>
                  <a:pt x="2105660" y="1626410"/>
                </a:lnTo>
                <a:lnTo>
                  <a:pt x="2107247" y="1637215"/>
                </a:lnTo>
                <a:lnTo>
                  <a:pt x="2108835" y="1648337"/>
                </a:lnTo>
                <a:lnTo>
                  <a:pt x="2109470" y="1659460"/>
                </a:lnTo>
                <a:lnTo>
                  <a:pt x="2109787" y="1670901"/>
                </a:lnTo>
                <a:lnTo>
                  <a:pt x="2109787" y="1949605"/>
                </a:lnTo>
                <a:lnTo>
                  <a:pt x="2109787" y="1955325"/>
                </a:lnTo>
                <a:lnTo>
                  <a:pt x="2108835" y="1960728"/>
                </a:lnTo>
                <a:lnTo>
                  <a:pt x="2107882" y="1966448"/>
                </a:lnTo>
                <a:lnTo>
                  <a:pt x="2106295" y="1971850"/>
                </a:lnTo>
                <a:lnTo>
                  <a:pt x="2104072" y="1976935"/>
                </a:lnTo>
                <a:lnTo>
                  <a:pt x="2101532" y="1982020"/>
                </a:lnTo>
                <a:lnTo>
                  <a:pt x="2098675" y="1987105"/>
                </a:lnTo>
                <a:lnTo>
                  <a:pt x="2095182" y="1992189"/>
                </a:lnTo>
                <a:lnTo>
                  <a:pt x="2091690" y="1996956"/>
                </a:lnTo>
                <a:lnTo>
                  <a:pt x="2087245" y="2002041"/>
                </a:lnTo>
                <a:lnTo>
                  <a:pt x="2082800" y="2006490"/>
                </a:lnTo>
                <a:lnTo>
                  <a:pt x="2077720" y="2010939"/>
                </a:lnTo>
                <a:lnTo>
                  <a:pt x="2072322" y="2015706"/>
                </a:lnTo>
                <a:lnTo>
                  <a:pt x="2066607" y="2019837"/>
                </a:lnTo>
                <a:lnTo>
                  <a:pt x="2060575" y="2024286"/>
                </a:lnTo>
                <a:lnTo>
                  <a:pt x="2053907" y="2028418"/>
                </a:lnTo>
                <a:lnTo>
                  <a:pt x="2047240" y="2032549"/>
                </a:lnTo>
                <a:lnTo>
                  <a:pt x="2039937" y="2036680"/>
                </a:lnTo>
                <a:lnTo>
                  <a:pt x="2032317" y="2040494"/>
                </a:lnTo>
                <a:lnTo>
                  <a:pt x="2024697" y="2044307"/>
                </a:lnTo>
                <a:lnTo>
                  <a:pt x="2016442" y="2048121"/>
                </a:lnTo>
                <a:lnTo>
                  <a:pt x="2007870" y="2051934"/>
                </a:lnTo>
                <a:lnTo>
                  <a:pt x="1999297" y="2055430"/>
                </a:lnTo>
                <a:lnTo>
                  <a:pt x="1990090" y="2058926"/>
                </a:lnTo>
                <a:lnTo>
                  <a:pt x="1970722" y="2065599"/>
                </a:lnTo>
                <a:lnTo>
                  <a:pt x="1950402" y="2071955"/>
                </a:lnTo>
                <a:lnTo>
                  <a:pt x="1929130" y="2077675"/>
                </a:lnTo>
                <a:lnTo>
                  <a:pt x="1907222" y="2083396"/>
                </a:lnTo>
                <a:lnTo>
                  <a:pt x="1883727" y="2088480"/>
                </a:lnTo>
                <a:lnTo>
                  <a:pt x="1859597" y="2093565"/>
                </a:lnTo>
                <a:lnTo>
                  <a:pt x="1834515" y="2098014"/>
                </a:lnTo>
                <a:lnTo>
                  <a:pt x="1809115" y="2102146"/>
                </a:lnTo>
                <a:lnTo>
                  <a:pt x="1782762" y="2105959"/>
                </a:lnTo>
                <a:lnTo>
                  <a:pt x="1755457" y="2109455"/>
                </a:lnTo>
                <a:lnTo>
                  <a:pt x="1728152" y="2112633"/>
                </a:lnTo>
                <a:lnTo>
                  <a:pt x="1700212" y="2115175"/>
                </a:lnTo>
                <a:lnTo>
                  <a:pt x="1671637" y="2118035"/>
                </a:lnTo>
                <a:lnTo>
                  <a:pt x="1642745" y="2119942"/>
                </a:lnTo>
                <a:lnTo>
                  <a:pt x="1613535" y="2121849"/>
                </a:lnTo>
                <a:lnTo>
                  <a:pt x="1584325" y="2123120"/>
                </a:lnTo>
                <a:lnTo>
                  <a:pt x="1554480" y="2124391"/>
                </a:lnTo>
                <a:lnTo>
                  <a:pt x="1524635" y="2125027"/>
                </a:lnTo>
                <a:lnTo>
                  <a:pt x="1494790" y="2125344"/>
                </a:lnTo>
                <a:lnTo>
                  <a:pt x="1464945" y="2125662"/>
                </a:lnTo>
                <a:lnTo>
                  <a:pt x="1435100" y="2125344"/>
                </a:lnTo>
                <a:lnTo>
                  <a:pt x="1404937" y="2125027"/>
                </a:lnTo>
                <a:lnTo>
                  <a:pt x="1375092" y="2124391"/>
                </a:lnTo>
                <a:lnTo>
                  <a:pt x="1344930" y="2123120"/>
                </a:lnTo>
                <a:lnTo>
                  <a:pt x="1315085" y="2121849"/>
                </a:lnTo>
                <a:lnTo>
                  <a:pt x="1285557" y="2119942"/>
                </a:lnTo>
                <a:lnTo>
                  <a:pt x="1256030" y="2118035"/>
                </a:lnTo>
                <a:lnTo>
                  <a:pt x="1227455" y="2115175"/>
                </a:lnTo>
                <a:lnTo>
                  <a:pt x="1198562" y="2112633"/>
                </a:lnTo>
                <a:lnTo>
                  <a:pt x="1170622" y="2109455"/>
                </a:lnTo>
                <a:lnTo>
                  <a:pt x="1142682" y="2105959"/>
                </a:lnTo>
                <a:lnTo>
                  <a:pt x="1116012" y="2102146"/>
                </a:lnTo>
                <a:lnTo>
                  <a:pt x="1089660" y="2098014"/>
                </a:lnTo>
                <a:lnTo>
                  <a:pt x="1064260" y="2093565"/>
                </a:lnTo>
                <a:lnTo>
                  <a:pt x="1039177" y="2088480"/>
                </a:lnTo>
                <a:lnTo>
                  <a:pt x="1015364" y="2083396"/>
                </a:lnTo>
                <a:lnTo>
                  <a:pt x="992187" y="2077675"/>
                </a:lnTo>
                <a:lnTo>
                  <a:pt x="970597" y="2071955"/>
                </a:lnTo>
                <a:lnTo>
                  <a:pt x="949642" y="2065599"/>
                </a:lnTo>
                <a:lnTo>
                  <a:pt x="929639" y="2058926"/>
                </a:lnTo>
                <a:lnTo>
                  <a:pt x="910907" y="2051934"/>
                </a:lnTo>
                <a:lnTo>
                  <a:pt x="902334" y="2048121"/>
                </a:lnTo>
                <a:lnTo>
                  <a:pt x="893762" y="2044307"/>
                </a:lnTo>
                <a:lnTo>
                  <a:pt x="885507" y="2040494"/>
                </a:lnTo>
                <a:lnTo>
                  <a:pt x="877569" y="2036680"/>
                </a:lnTo>
                <a:lnTo>
                  <a:pt x="870584" y="2032549"/>
                </a:lnTo>
                <a:lnTo>
                  <a:pt x="863282" y="2028418"/>
                </a:lnTo>
                <a:lnTo>
                  <a:pt x="856614" y="2024286"/>
                </a:lnTo>
                <a:lnTo>
                  <a:pt x="850264" y="2019837"/>
                </a:lnTo>
                <a:lnTo>
                  <a:pt x="844232" y="2015706"/>
                </a:lnTo>
                <a:lnTo>
                  <a:pt x="838517" y="2010939"/>
                </a:lnTo>
                <a:lnTo>
                  <a:pt x="833437" y="2006490"/>
                </a:lnTo>
                <a:lnTo>
                  <a:pt x="828674" y="2002041"/>
                </a:lnTo>
                <a:lnTo>
                  <a:pt x="824229" y="1996956"/>
                </a:lnTo>
                <a:lnTo>
                  <a:pt x="820419" y="1992189"/>
                </a:lnTo>
                <a:lnTo>
                  <a:pt x="816609" y="1987105"/>
                </a:lnTo>
                <a:lnTo>
                  <a:pt x="813752" y="1982020"/>
                </a:lnTo>
                <a:lnTo>
                  <a:pt x="811212" y="1976935"/>
                </a:lnTo>
                <a:lnTo>
                  <a:pt x="808989" y="1971850"/>
                </a:lnTo>
                <a:lnTo>
                  <a:pt x="807084" y="1966448"/>
                </a:lnTo>
                <a:lnTo>
                  <a:pt x="805814" y="1960728"/>
                </a:lnTo>
                <a:lnTo>
                  <a:pt x="805179" y="1955325"/>
                </a:lnTo>
                <a:lnTo>
                  <a:pt x="804862" y="1949605"/>
                </a:lnTo>
                <a:lnTo>
                  <a:pt x="804862" y="1670901"/>
                </a:lnTo>
                <a:lnTo>
                  <a:pt x="805179" y="1659460"/>
                </a:lnTo>
                <a:lnTo>
                  <a:pt x="806132" y="1648337"/>
                </a:lnTo>
                <a:lnTo>
                  <a:pt x="807402" y="1637215"/>
                </a:lnTo>
                <a:lnTo>
                  <a:pt x="809624" y="1626410"/>
                </a:lnTo>
                <a:lnTo>
                  <a:pt x="812164" y="1615605"/>
                </a:lnTo>
                <a:lnTo>
                  <a:pt x="815022" y="1605117"/>
                </a:lnTo>
                <a:lnTo>
                  <a:pt x="818197" y="1595266"/>
                </a:lnTo>
                <a:lnTo>
                  <a:pt x="822324" y="1585414"/>
                </a:lnTo>
                <a:lnTo>
                  <a:pt x="826769" y="1575563"/>
                </a:lnTo>
                <a:lnTo>
                  <a:pt x="831849" y="1566029"/>
                </a:lnTo>
                <a:lnTo>
                  <a:pt x="836929" y="1556495"/>
                </a:lnTo>
                <a:lnTo>
                  <a:pt x="842327" y="1547597"/>
                </a:lnTo>
                <a:lnTo>
                  <a:pt x="848677" y="1539334"/>
                </a:lnTo>
                <a:lnTo>
                  <a:pt x="855344" y="1530754"/>
                </a:lnTo>
                <a:lnTo>
                  <a:pt x="862012" y="1522809"/>
                </a:lnTo>
                <a:lnTo>
                  <a:pt x="869632" y="1515182"/>
                </a:lnTo>
                <a:lnTo>
                  <a:pt x="876934" y="1507873"/>
                </a:lnTo>
                <a:lnTo>
                  <a:pt x="884872" y="1500881"/>
                </a:lnTo>
                <a:lnTo>
                  <a:pt x="893444" y="1494526"/>
                </a:lnTo>
                <a:lnTo>
                  <a:pt x="902017" y="1488170"/>
                </a:lnTo>
                <a:lnTo>
                  <a:pt x="910907" y="1482767"/>
                </a:lnTo>
                <a:lnTo>
                  <a:pt x="920114" y="1477047"/>
                </a:lnTo>
                <a:lnTo>
                  <a:pt x="929639" y="1472598"/>
                </a:lnTo>
                <a:lnTo>
                  <a:pt x="939482" y="1468149"/>
                </a:lnTo>
                <a:lnTo>
                  <a:pt x="949324" y="1464017"/>
                </a:lnTo>
                <a:lnTo>
                  <a:pt x="959802" y="1460522"/>
                </a:lnTo>
                <a:lnTo>
                  <a:pt x="969962" y="1457662"/>
                </a:lnTo>
                <a:lnTo>
                  <a:pt x="980439" y="1455119"/>
                </a:lnTo>
                <a:lnTo>
                  <a:pt x="991234" y="1453212"/>
                </a:lnTo>
                <a:lnTo>
                  <a:pt x="1002347" y="1451941"/>
                </a:lnTo>
                <a:lnTo>
                  <a:pt x="1013459" y="1450988"/>
                </a:lnTo>
                <a:lnTo>
                  <a:pt x="1024889" y="1450670"/>
                </a:lnTo>
                <a:lnTo>
                  <a:pt x="1039177" y="1449399"/>
                </a:lnTo>
                <a:lnTo>
                  <a:pt x="1079500" y="1446221"/>
                </a:lnTo>
                <a:lnTo>
                  <a:pt x="1140142" y="1441454"/>
                </a:lnTo>
                <a:lnTo>
                  <a:pt x="1176655" y="1438912"/>
                </a:lnTo>
                <a:lnTo>
                  <a:pt x="1216342" y="1436687"/>
                </a:lnTo>
                <a:close/>
                <a:moveTo>
                  <a:pt x="1249771" y="769392"/>
                </a:moveTo>
                <a:lnTo>
                  <a:pt x="1245966" y="770028"/>
                </a:lnTo>
                <a:lnTo>
                  <a:pt x="1242477" y="770663"/>
                </a:lnTo>
                <a:lnTo>
                  <a:pt x="1239306" y="771933"/>
                </a:lnTo>
                <a:lnTo>
                  <a:pt x="1235818" y="773839"/>
                </a:lnTo>
                <a:lnTo>
                  <a:pt x="1232647" y="775427"/>
                </a:lnTo>
                <a:lnTo>
                  <a:pt x="1229476" y="777650"/>
                </a:lnTo>
                <a:lnTo>
                  <a:pt x="1226621" y="780191"/>
                </a:lnTo>
                <a:lnTo>
                  <a:pt x="1223450" y="782732"/>
                </a:lnTo>
                <a:lnTo>
                  <a:pt x="1217425" y="789084"/>
                </a:lnTo>
                <a:lnTo>
                  <a:pt x="1211717" y="796071"/>
                </a:lnTo>
                <a:lnTo>
                  <a:pt x="1206009" y="803376"/>
                </a:lnTo>
                <a:lnTo>
                  <a:pt x="1194275" y="819574"/>
                </a:lnTo>
                <a:lnTo>
                  <a:pt x="1186030" y="831008"/>
                </a:lnTo>
                <a:lnTo>
                  <a:pt x="1177785" y="843395"/>
                </a:lnTo>
                <a:lnTo>
                  <a:pt x="1169857" y="855781"/>
                </a:lnTo>
                <a:lnTo>
                  <a:pt x="1161929" y="868803"/>
                </a:lnTo>
                <a:lnTo>
                  <a:pt x="1159075" y="881507"/>
                </a:lnTo>
                <a:lnTo>
                  <a:pt x="1156856" y="894212"/>
                </a:lnTo>
                <a:lnTo>
                  <a:pt x="1154636" y="907233"/>
                </a:lnTo>
                <a:lnTo>
                  <a:pt x="1152733" y="920573"/>
                </a:lnTo>
                <a:lnTo>
                  <a:pt x="1151465" y="933595"/>
                </a:lnTo>
                <a:lnTo>
                  <a:pt x="1150513" y="947569"/>
                </a:lnTo>
                <a:lnTo>
                  <a:pt x="1149879" y="960909"/>
                </a:lnTo>
                <a:lnTo>
                  <a:pt x="1149879" y="974566"/>
                </a:lnTo>
                <a:lnTo>
                  <a:pt x="1149879" y="984412"/>
                </a:lnTo>
                <a:lnTo>
                  <a:pt x="1150196" y="994258"/>
                </a:lnTo>
                <a:lnTo>
                  <a:pt x="1151147" y="1003786"/>
                </a:lnTo>
                <a:lnTo>
                  <a:pt x="1151782" y="1013314"/>
                </a:lnTo>
                <a:lnTo>
                  <a:pt x="1153050" y="1023160"/>
                </a:lnTo>
                <a:lnTo>
                  <a:pt x="1154319" y="1032688"/>
                </a:lnTo>
                <a:lnTo>
                  <a:pt x="1156538" y="1042216"/>
                </a:lnTo>
                <a:lnTo>
                  <a:pt x="1158124" y="1051427"/>
                </a:lnTo>
                <a:lnTo>
                  <a:pt x="1160344" y="1060637"/>
                </a:lnTo>
                <a:lnTo>
                  <a:pt x="1162564" y="1069848"/>
                </a:lnTo>
                <a:lnTo>
                  <a:pt x="1165101" y="1079058"/>
                </a:lnTo>
                <a:lnTo>
                  <a:pt x="1168272" y="1088269"/>
                </a:lnTo>
                <a:lnTo>
                  <a:pt x="1171126" y="1096844"/>
                </a:lnTo>
                <a:lnTo>
                  <a:pt x="1174297" y="1106055"/>
                </a:lnTo>
                <a:lnTo>
                  <a:pt x="1177468" y="1114948"/>
                </a:lnTo>
                <a:lnTo>
                  <a:pt x="1181274" y="1123523"/>
                </a:lnTo>
                <a:lnTo>
                  <a:pt x="1184762" y="1132099"/>
                </a:lnTo>
                <a:lnTo>
                  <a:pt x="1188884" y="1140356"/>
                </a:lnTo>
                <a:lnTo>
                  <a:pt x="1193007" y="1148932"/>
                </a:lnTo>
                <a:lnTo>
                  <a:pt x="1197129" y="1157189"/>
                </a:lnTo>
                <a:lnTo>
                  <a:pt x="1206326" y="1173387"/>
                </a:lnTo>
                <a:lnTo>
                  <a:pt x="1215839" y="1188950"/>
                </a:lnTo>
                <a:lnTo>
                  <a:pt x="1225987" y="1204513"/>
                </a:lnTo>
                <a:lnTo>
                  <a:pt x="1236769" y="1219123"/>
                </a:lnTo>
                <a:lnTo>
                  <a:pt x="1247551" y="1233097"/>
                </a:lnTo>
                <a:lnTo>
                  <a:pt x="1258967" y="1246437"/>
                </a:lnTo>
                <a:lnTo>
                  <a:pt x="1271018" y="1259776"/>
                </a:lnTo>
                <a:lnTo>
                  <a:pt x="1283068" y="1271845"/>
                </a:lnTo>
                <a:lnTo>
                  <a:pt x="1295436" y="1283597"/>
                </a:lnTo>
                <a:lnTo>
                  <a:pt x="1308121" y="1294395"/>
                </a:lnTo>
                <a:lnTo>
                  <a:pt x="1320805" y="1304241"/>
                </a:lnTo>
                <a:lnTo>
                  <a:pt x="1333490" y="1313769"/>
                </a:lnTo>
                <a:lnTo>
                  <a:pt x="1346175" y="1322662"/>
                </a:lnTo>
                <a:lnTo>
                  <a:pt x="1359177" y="1330602"/>
                </a:lnTo>
                <a:lnTo>
                  <a:pt x="1371861" y="1337272"/>
                </a:lnTo>
                <a:lnTo>
                  <a:pt x="1384863" y="1343624"/>
                </a:lnTo>
                <a:lnTo>
                  <a:pt x="1397548" y="1348706"/>
                </a:lnTo>
                <a:lnTo>
                  <a:pt x="1403890" y="1350929"/>
                </a:lnTo>
                <a:lnTo>
                  <a:pt x="1410233" y="1353470"/>
                </a:lnTo>
                <a:lnTo>
                  <a:pt x="1416258" y="1355058"/>
                </a:lnTo>
                <a:lnTo>
                  <a:pt x="1422600" y="1356646"/>
                </a:lnTo>
                <a:lnTo>
                  <a:pt x="1428308" y="1358234"/>
                </a:lnTo>
                <a:lnTo>
                  <a:pt x="1434334" y="1359187"/>
                </a:lnTo>
                <a:lnTo>
                  <a:pt x="1440042" y="1360140"/>
                </a:lnTo>
                <a:lnTo>
                  <a:pt x="1446067" y="1360775"/>
                </a:lnTo>
                <a:lnTo>
                  <a:pt x="1451775" y="1361093"/>
                </a:lnTo>
                <a:lnTo>
                  <a:pt x="1457483" y="1361093"/>
                </a:lnTo>
                <a:lnTo>
                  <a:pt x="1462874" y="1361093"/>
                </a:lnTo>
                <a:lnTo>
                  <a:pt x="1468900" y="1360775"/>
                </a:lnTo>
                <a:lnTo>
                  <a:pt x="1474291" y="1360140"/>
                </a:lnTo>
                <a:lnTo>
                  <a:pt x="1480316" y="1359187"/>
                </a:lnTo>
                <a:lnTo>
                  <a:pt x="1486341" y="1358234"/>
                </a:lnTo>
                <a:lnTo>
                  <a:pt x="1492366" y="1356646"/>
                </a:lnTo>
                <a:lnTo>
                  <a:pt x="1498392" y="1355058"/>
                </a:lnTo>
                <a:lnTo>
                  <a:pt x="1504734" y="1353470"/>
                </a:lnTo>
                <a:lnTo>
                  <a:pt x="1510759" y="1350929"/>
                </a:lnTo>
                <a:lnTo>
                  <a:pt x="1517101" y="1348706"/>
                </a:lnTo>
                <a:lnTo>
                  <a:pt x="1529786" y="1343624"/>
                </a:lnTo>
                <a:lnTo>
                  <a:pt x="1542471" y="1337272"/>
                </a:lnTo>
                <a:lnTo>
                  <a:pt x="1555473" y="1330602"/>
                </a:lnTo>
                <a:lnTo>
                  <a:pt x="1568157" y="1322662"/>
                </a:lnTo>
                <a:lnTo>
                  <a:pt x="1581159" y="1313769"/>
                </a:lnTo>
                <a:lnTo>
                  <a:pt x="1593844" y="1304241"/>
                </a:lnTo>
                <a:lnTo>
                  <a:pt x="1606846" y="1294395"/>
                </a:lnTo>
                <a:lnTo>
                  <a:pt x="1619531" y="1283597"/>
                </a:lnTo>
                <a:lnTo>
                  <a:pt x="1631581" y="1271845"/>
                </a:lnTo>
                <a:lnTo>
                  <a:pt x="1643949" y="1259776"/>
                </a:lnTo>
                <a:lnTo>
                  <a:pt x="1655682" y="1246437"/>
                </a:lnTo>
                <a:lnTo>
                  <a:pt x="1667098" y="1233097"/>
                </a:lnTo>
                <a:lnTo>
                  <a:pt x="1678197" y="1219123"/>
                </a:lnTo>
                <a:lnTo>
                  <a:pt x="1688662" y="1204513"/>
                </a:lnTo>
                <a:lnTo>
                  <a:pt x="1698810" y="1188950"/>
                </a:lnTo>
                <a:lnTo>
                  <a:pt x="1708324" y="1173387"/>
                </a:lnTo>
                <a:lnTo>
                  <a:pt x="1717203" y="1157189"/>
                </a:lnTo>
                <a:lnTo>
                  <a:pt x="1721643" y="1148932"/>
                </a:lnTo>
                <a:lnTo>
                  <a:pt x="1725765" y="1140356"/>
                </a:lnTo>
                <a:lnTo>
                  <a:pt x="1729570" y="1132099"/>
                </a:lnTo>
                <a:lnTo>
                  <a:pt x="1733693" y="1123523"/>
                </a:lnTo>
                <a:lnTo>
                  <a:pt x="1737181" y="1114948"/>
                </a:lnTo>
                <a:lnTo>
                  <a:pt x="1740352" y="1106055"/>
                </a:lnTo>
                <a:lnTo>
                  <a:pt x="1743524" y="1096844"/>
                </a:lnTo>
                <a:lnTo>
                  <a:pt x="1746695" y="1088269"/>
                </a:lnTo>
                <a:lnTo>
                  <a:pt x="1749232" y="1079058"/>
                </a:lnTo>
                <a:lnTo>
                  <a:pt x="1751769" y="1069848"/>
                </a:lnTo>
                <a:lnTo>
                  <a:pt x="1754306" y="1060637"/>
                </a:lnTo>
                <a:lnTo>
                  <a:pt x="1756525" y="1051427"/>
                </a:lnTo>
                <a:lnTo>
                  <a:pt x="1758428" y="1042216"/>
                </a:lnTo>
                <a:lnTo>
                  <a:pt x="1760014" y="1032688"/>
                </a:lnTo>
                <a:lnTo>
                  <a:pt x="1761599" y="1023160"/>
                </a:lnTo>
                <a:lnTo>
                  <a:pt x="1762551" y="1013314"/>
                </a:lnTo>
                <a:lnTo>
                  <a:pt x="1763502" y="1003786"/>
                </a:lnTo>
                <a:lnTo>
                  <a:pt x="1764136" y="994258"/>
                </a:lnTo>
                <a:lnTo>
                  <a:pt x="1764453" y="984412"/>
                </a:lnTo>
                <a:lnTo>
                  <a:pt x="1764771" y="974566"/>
                </a:lnTo>
                <a:lnTo>
                  <a:pt x="1764453" y="962815"/>
                </a:lnTo>
                <a:lnTo>
                  <a:pt x="1763819" y="951063"/>
                </a:lnTo>
                <a:lnTo>
                  <a:pt x="1748598" y="950745"/>
                </a:lnTo>
                <a:lnTo>
                  <a:pt x="1733059" y="949793"/>
                </a:lnTo>
                <a:lnTo>
                  <a:pt x="1716886" y="948840"/>
                </a:lnTo>
                <a:lnTo>
                  <a:pt x="1701030" y="947569"/>
                </a:lnTo>
                <a:lnTo>
                  <a:pt x="1684223" y="945664"/>
                </a:lnTo>
                <a:lnTo>
                  <a:pt x="1667732" y="943758"/>
                </a:lnTo>
                <a:lnTo>
                  <a:pt x="1650925" y="941852"/>
                </a:lnTo>
                <a:lnTo>
                  <a:pt x="1634435" y="939629"/>
                </a:lnTo>
                <a:lnTo>
                  <a:pt x="1617628" y="937406"/>
                </a:lnTo>
                <a:lnTo>
                  <a:pt x="1600503" y="934548"/>
                </a:lnTo>
                <a:lnTo>
                  <a:pt x="1584013" y="931689"/>
                </a:lnTo>
                <a:lnTo>
                  <a:pt x="1567206" y="928513"/>
                </a:lnTo>
                <a:lnTo>
                  <a:pt x="1550716" y="925337"/>
                </a:lnTo>
                <a:lnTo>
                  <a:pt x="1533909" y="921526"/>
                </a:lnTo>
                <a:lnTo>
                  <a:pt x="1517736" y="917714"/>
                </a:lnTo>
                <a:lnTo>
                  <a:pt x="1502197" y="913903"/>
                </a:lnTo>
                <a:lnTo>
                  <a:pt x="1486024" y="909457"/>
                </a:lnTo>
                <a:lnTo>
                  <a:pt x="1470802" y="905010"/>
                </a:lnTo>
                <a:lnTo>
                  <a:pt x="1456215" y="900564"/>
                </a:lnTo>
                <a:lnTo>
                  <a:pt x="1441310" y="895164"/>
                </a:lnTo>
                <a:lnTo>
                  <a:pt x="1427357" y="890400"/>
                </a:lnTo>
                <a:lnTo>
                  <a:pt x="1413721" y="884683"/>
                </a:lnTo>
                <a:lnTo>
                  <a:pt x="1400719" y="879284"/>
                </a:lnTo>
                <a:lnTo>
                  <a:pt x="1388352" y="873250"/>
                </a:lnTo>
                <a:lnTo>
                  <a:pt x="1376618" y="867533"/>
                </a:lnTo>
                <a:lnTo>
                  <a:pt x="1365519" y="861181"/>
                </a:lnTo>
                <a:lnTo>
                  <a:pt x="1355054" y="854828"/>
                </a:lnTo>
                <a:lnTo>
                  <a:pt x="1345541" y="848159"/>
                </a:lnTo>
                <a:lnTo>
                  <a:pt x="1336661" y="841171"/>
                </a:lnTo>
                <a:lnTo>
                  <a:pt x="1329051" y="834184"/>
                </a:lnTo>
                <a:lnTo>
                  <a:pt x="1324928" y="830690"/>
                </a:lnTo>
                <a:lnTo>
                  <a:pt x="1321757" y="826879"/>
                </a:lnTo>
                <a:lnTo>
                  <a:pt x="1318586" y="823068"/>
                </a:lnTo>
                <a:lnTo>
                  <a:pt x="1315414" y="819574"/>
                </a:lnTo>
                <a:lnTo>
                  <a:pt x="1309706" y="811634"/>
                </a:lnTo>
                <a:lnTo>
                  <a:pt x="1303681" y="804647"/>
                </a:lnTo>
                <a:lnTo>
                  <a:pt x="1298607" y="798612"/>
                </a:lnTo>
                <a:lnTo>
                  <a:pt x="1293216" y="792578"/>
                </a:lnTo>
                <a:lnTo>
                  <a:pt x="1288142" y="787813"/>
                </a:lnTo>
                <a:lnTo>
                  <a:pt x="1283386" y="783367"/>
                </a:lnTo>
                <a:lnTo>
                  <a:pt x="1278312" y="779873"/>
                </a:lnTo>
                <a:lnTo>
                  <a:pt x="1273872" y="777015"/>
                </a:lnTo>
                <a:lnTo>
                  <a:pt x="1269432" y="774474"/>
                </a:lnTo>
                <a:lnTo>
                  <a:pt x="1265310" y="772251"/>
                </a:lnTo>
                <a:lnTo>
                  <a:pt x="1261187" y="770980"/>
                </a:lnTo>
                <a:lnTo>
                  <a:pt x="1257065" y="770028"/>
                </a:lnTo>
                <a:lnTo>
                  <a:pt x="1253576" y="769392"/>
                </a:lnTo>
                <a:lnTo>
                  <a:pt x="1249771" y="769392"/>
                </a:lnTo>
                <a:close/>
                <a:moveTo>
                  <a:pt x="1457483" y="500062"/>
                </a:moveTo>
                <a:lnTo>
                  <a:pt x="1467631" y="500380"/>
                </a:lnTo>
                <a:lnTo>
                  <a:pt x="1477462" y="500697"/>
                </a:lnTo>
                <a:lnTo>
                  <a:pt x="1487609" y="501650"/>
                </a:lnTo>
                <a:lnTo>
                  <a:pt x="1497757" y="502603"/>
                </a:lnTo>
                <a:lnTo>
                  <a:pt x="1507588" y="503874"/>
                </a:lnTo>
                <a:lnTo>
                  <a:pt x="1517419" y="505462"/>
                </a:lnTo>
                <a:lnTo>
                  <a:pt x="1527249" y="507685"/>
                </a:lnTo>
                <a:lnTo>
                  <a:pt x="1537080" y="509908"/>
                </a:lnTo>
                <a:lnTo>
                  <a:pt x="1546276" y="512449"/>
                </a:lnTo>
                <a:lnTo>
                  <a:pt x="1556107" y="514990"/>
                </a:lnTo>
                <a:lnTo>
                  <a:pt x="1565303" y="518483"/>
                </a:lnTo>
                <a:lnTo>
                  <a:pt x="1574817" y="521659"/>
                </a:lnTo>
                <a:lnTo>
                  <a:pt x="1584013" y="525153"/>
                </a:lnTo>
                <a:lnTo>
                  <a:pt x="1592893" y="528964"/>
                </a:lnTo>
                <a:lnTo>
                  <a:pt x="1602089" y="533093"/>
                </a:lnTo>
                <a:lnTo>
                  <a:pt x="1610968" y="537540"/>
                </a:lnTo>
                <a:lnTo>
                  <a:pt x="1619848" y="542304"/>
                </a:lnTo>
                <a:lnTo>
                  <a:pt x="1628410" y="547068"/>
                </a:lnTo>
                <a:lnTo>
                  <a:pt x="1636972" y="552150"/>
                </a:lnTo>
                <a:lnTo>
                  <a:pt x="1645534" y="557549"/>
                </a:lnTo>
                <a:lnTo>
                  <a:pt x="1654096" y="562948"/>
                </a:lnTo>
                <a:lnTo>
                  <a:pt x="1662024" y="568983"/>
                </a:lnTo>
                <a:lnTo>
                  <a:pt x="1670269" y="575017"/>
                </a:lnTo>
                <a:lnTo>
                  <a:pt x="1678197" y="581369"/>
                </a:lnTo>
                <a:lnTo>
                  <a:pt x="1685808" y="588039"/>
                </a:lnTo>
                <a:lnTo>
                  <a:pt x="1693736" y="594391"/>
                </a:lnTo>
                <a:lnTo>
                  <a:pt x="1701347" y="601696"/>
                </a:lnTo>
                <a:lnTo>
                  <a:pt x="1708641" y="608684"/>
                </a:lnTo>
                <a:lnTo>
                  <a:pt x="1715934" y="615989"/>
                </a:lnTo>
                <a:lnTo>
                  <a:pt x="1723228" y="623611"/>
                </a:lnTo>
                <a:lnTo>
                  <a:pt x="1729888" y="631234"/>
                </a:lnTo>
                <a:lnTo>
                  <a:pt x="1736864" y="639174"/>
                </a:lnTo>
                <a:lnTo>
                  <a:pt x="1743207" y="647432"/>
                </a:lnTo>
                <a:lnTo>
                  <a:pt x="1749866" y="655689"/>
                </a:lnTo>
                <a:lnTo>
                  <a:pt x="1756208" y="664265"/>
                </a:lnTo>
                <a:lnTo>
                  <a:pt x="1762234" y="673158"/>
                </a:lnTo>
                <a:lnTo>
                  <a:pt x="1768259" y="682051"/>
                </a:lnTo>
                <a:lnTo>
                  <a:pt x="1773967" y="690944"/>
                </a:lnTo>
                <a:lnTo>
                  <a:pt x="1779675" y="700154"/>
                </a:lnTo>
                <a:lnTo>
                  <a:pt x="1785066" y="709682"/>
                </a:lnTo>
                <a:lnTo>
                  <a:pt x="1790140" y="719211"/>
                </a:lnTo>
                <a:lnTo>
                  <a:pt x="1795531" y="728739"/>
                </a:lnTo>
                <a:lnTo>
                  <a:pt x="1800288" y="738902"/>
                </a:lnTo>
                <a:lnTo>
                  <a:pt x="1805045" y="748430"/>
                </a:lnTo>
                <a:lnTo>
                  <a:pt x="1809484" y="758594"/>
                </a:lnTo>
                <a:lnTo>
                  <a:pt x="1813924" y="769075"/>
                </a:lnTo>
                <a:lnTo>
                  <a:pt x="1817729" y="779556"/>
                </a:lnTo>
                <a:lnTo>
                  <a:pt x="1821535" y="790037"/>
                </a:lnTo>
                <a:lnTo>
                  <a:pt x="1825340" y="800835"/>
                </a:lnTo>
                <a:lnTo>
                  <a:pt x="1828828" y="811634"/>
                </a:lnTo>
                <a:lnTo>
                  <a:pt x="1832000" y="822750"/>
                </a:lnTo>
                <a:lnTo>
                  <a:pt x="1834854" y="833866"/>
                </a:lnTo>
                <a:lnTo>
                  <a:pt x="1837708" y="844983"/>
                </a:lnTo>
                <a:lnTo>
                  <a:pt x="1840245" y="856416"/>
                </a:lnTo>
                <a:lnTo>
                  <a:pt x="1842464" y="867850"/>
                </a:lnTo>
                <a:lnTo>
                  <a:pt x="1844684" y="879284"/>
                </a:lnTo>
                <a:lnTo>
                  <a:pt x="1846270" y="890718"/>
                </a:lnTo>
                <a:lnTo>
                  <a:pt x="1847855" y="902469"/>
                </a:lnTo>
                <a:lnTo>
                  <a:pt x="1849758" y="914221"/>
                </a:lnTo>
                <a:lnTo>
                  <a:pt x="1850710" y="926290"/>
                </a:lnTo>
                <a:lnTo>
                  <a:pt x="1851661" y="938359"/>
                </a:lnTo>
                <a:lnTo>
                  <a:pt x="1852295" y="950428"/>
                </a:lnTo>
                <a:lnTo>
                  <a:pt x="1852612" y="962497"/>
                </a:lnTo>
                <a:lnTo>
                  <a:pt x="1852612" y="974566"/>
                </a:lnTo>
                <a:lnTo>
                  <a:pt x="1852612" y="987270"/>
                </a:lnTo>
                <a:lnTo>
                  <a:pt x="1851978" y="999657"/>
                </a:lnTo>
                <a:lnTo>
                  <a:pt x="1851344" y="1012361"/>
                </a:lnTo>
                <a:lnTo>
                  <a:pt x="1850075" y="1024430"/>
                </a:lnTo>
                <a:lnTo>
                  <a:pt x="1848490" y="1036817"/>
                </a:lnTo>
                <a:lnTo>
                  <a:pt x="1846587" y="1048886"/>
                </a:lnTo>
                <a:lnTo>
                  <a:pt x="1844367" y="1060955"/>
                </a:lnTo>
                <a:lnTo>
                  <a:pt x="1842147" y="1072706"/>
                </a:lnTo>
                <a:lnTo>
                  <a:pt x="1839293" y="1084458"/>
                </a:lnTo>
                <a:lnTo>
                  <a:pt x="1836122" y="1095891"/>
                </a:lnTo>
                <a:lnTo>
                  <a:pt x="1832951" y="1107643"/>
                </a:lnTo>
                <a:lnTo>
                  <a:pt x="1829463" y="1118759"/>
                </a:lnTo>
                <a:lnTo>
                  <a:pt x="1825974" y="1130193"/>
                </a:lnTo>
                <a:lnTo>
                  <a:pt x="1821535" y="1141309"/>
                </a:lnTo>
                <a:lnTo>
                  <a:pt x="1817412" y="1152108"/>
                </a:lnTo>
                <a:lnTo>
                  <a:pt x="1812655" y="1162906"/>
                </a:lnTo>
                <a:lnTo>
                  <a:pt x="1807899" y="1173705"/>
                </a:lnTo>
                <a:lnTo>
                  <a:pt x="1803142" y="1184186"/>
                </a:lnTo>
                <a:lnTo>
                  <a:pt x="1797751" y="1194667"/>
                </a:lnTo>
                <a:lnTo>
                  <a:pt x="1792360" y="1204830"/>
                </a:lnTo>
                <a:lnTo>
                  <a:pt x="1786652" y="1214994"/>
                </a:lnTo>
                <a:lnTo>
                  <a:pt x="1780944" y="1224840"/>
                </a:lnTo>
                <a:lnTo>
                  <a:pt x="1774601" y="1234050"/>
                </a:lnTo>
                <a:lnTo>
                  <a:pt x="1768576" y="1243896"/>
                </a:lnTo>
                <a:lnTo>
                  <a:pt x="1762234" y="1253107"/>
                </a:lnTo>
                <a:lnTo>
                  <a:pt x="1755891" y="1262317"/>
                </a:lnTo>
                <a:lnTo>
                  <a:pt x="1748915" y="1271528"/>
                </a:lnTo>
                <a:lnTo>
                  <a:pt x="1741938" y="1280103"/>
                </a:lnTo>
                <a:lnTo>
                  <a:pt x="1735279" y="1288678"/>
                </a:lnTo>
                <a:lnTo>
                  <a:pt x="1727985" y="1297254"/>
                </a:lnTo>
                <a:lnTo>
                  <a:pt x="1720691" y="1305194"/>
                </a:lnTo>
                <a:lnTo>
                  <a:pt x="1713397" y="1313452"/>
                </a:lnTo>
                <a:lnTo>
                  <a:pt x="1705787" y="1321392"/>
                </a:lnTo>
                <a:lnTo>
                  <a:pt x="1698493" y="1329014"/>
                </a:lnTo>
                <a:lnTo>
                  <a:pt x="1690565" y="1336319"/>
                </a:lnTo>
                <a:lnTo>
                  <a:pt x="1682637" y="1343624"/>
                </a:lnTo>
                <a:lnTo>
                  <a:pt x="1674709" y="1350612"/>
                </a:lnTo>
                <a:lnTo>
                  <a:pt x="1666781" y="1357599"/>
                </a:lnTo>
                <a:lnTo>
                  <a:pt x="1658853" y="1364269"/>
                </a:lnTo>
                <a:lnTo>
                  <a:pt x="1650608" y="1370303"/>
                </a:lnTo>
                <a:lnTo>
                  <a:pt x="1642680" y="1376655"/>
                </a:lnTo>
                <a:lnTo>
                  <a:pt x="1634435" y="1382372"/>
                </a:lnTo>
                <a:lnTo>
                  <a:pt x="1626190" y="1388407"/>
                </a:lnTo>
                <a:lnTo>
                  <a:pt x="1617945" y="1393806"/>
                </a:lnTo>
                <a:lnTo>
                  <a:pt x="1609700" y="1399205"/>
                </a:lnTo>
                <a:lnTo>
                  <a:pt x="1601455" y="1403970"/>
                </a:lnTo>
                <a:lnTo>
                  <a:pt x="1592893" y="1408416"/>
                </a:lnTo>
                <a:lnTo>
                  <a:pt x="1584648" y="1413180"/>
                </a:lnTo>
                <a:lnTo>
                  <a:pt x="1576403" y="1417309"/>
                </a:lnTo>
                <a:lnTo>
                  <a:pt x="1568157" y="1421120"/>
                </a:lnTo>
                <a:lnTo>
                  <a:pt x="1559912" y="1425249"/>
                </a:lnTo>
                <a:lnTo>
                  <a:pt x="1551667" y="1428743"/>
                </a:lnTo>
                <a:lnTo>
                  <a:pt x="1543422" y="1431601"/>
                </a:lnTo>
                <a:lnTo>
                  <a:pt x="1535177" y="1434777"/>
                </a:lnTo>
                <a:lnTo>
                  <a:pt x="1527249" y="1437636"/>
                </a:lnTo>
                <a:lnTo>
                  <a:pt x="1519004" y="1439859"/>
                </a:lnTo>
                <a:lnTo>
                  <a:pt x="1510759" y="1442082"/>
                </a:lnTo>
                <a:lnTo>
                  <a:pt x="1503148" y="1443670"/>
                </a:lnTo>
                <a:lnTo>
                  <a:pt x="1495220" y="1445576"/>
                </a:lnTo>
                <a:lnTo>
                  <a:pt x="1487292" y="1446846"/>
                </a:lnTo>
                <a:lnTo>
                  <a:pt x="1479999" y="1448117"/>
                </a:lnTo>
                <a:lnTo>
                  <a:pt x="1472071" y="1448752"/>
                </a:lnTo>
                <a:lnTo>
                  <a:pt x="1464460" y="1449070"/>
                </a:lnTo>
                <a:lnTo>
                  <a:pt x="1457483" y="1449387"/>
                </a:lnTo>
                <a:lnTo>
                  <a:pt x="1449872" y="1449070"/>
                </a:lnTo>
                <a:lnTo>
                  <a:pt x="1442579" y="1448752"/>
                </a:lnTo>
                <a:lnTo>
                  <a:pt x="1434968" y="1448117"/>
                </a:lnTo>
                <a:lnTo>
                  <a:pt x="1427357" y="1446846"/>
                </a:lnTo>
                <a:lnTo>
                  <a:pt x="1419429" y="1445576"/>
                </a:lnTo>
                <a:lnTo>
                  <a:pt x="1411818" y="1443670"/>
                </a:lnTo>
                <a:lnTo>
                  <a:pt x="1403573" y="1442082"/>
                </a:lnTo>
                <a:lnTo>
                  <a:pt x="1395645" y="1439859"/>
                </a:lnTo>
                <a:lnTo>
                  <a:pt x="1387717" y="1437636"/>
                </a:lnTo>
                <a:lnTo>
                  <a:pt x="1379472" y="1434777"/>
                </a:lnTo>
                <a:lnTo>
                  <a:pt x="1371227" y="1431601"/>
                </a:lnTo>
                <a:lnTo>
                  <a:pt x="1362982" y="1428743"/>
                </a:lnTo>
                <a:lnTo>
                  <a:pt x="1355054" y="1425249"/>
                </a:lnTo>
                <a:lnTo>
                  <a:pt x="1346492" y="1421120"/>
                </a:lnTo>
                <a:lnTo>
                  <a:pt x="1338247" y="1417309"/>
                </a:lnTo>
                <a:lnTo>
                  <a:pt x="1330002" y="1413180"/>
                </a:lnTo>
                <a:lnTo>
                  <a:pt x="1321757" y="1408416"/>
                </a:lnTo>
                <a:lnTo>
                  <a:pt x="1313195" y="1403970"/>
                </a:lnTo>
                <a:lnTo>
                  <a:pt x="1304950" y="1399205"/>
                </a:lnTo>
                <a:lnTo>
                  <a:pt x="1296705" y="1393806"/>
                </a:lnTo>
                <a:lnTo>
                  <a:pt x="1288459" y="1388407"/>
                </a:lnTo>
                <a:lnTo>
                  <a:pt x="1280214" y="1382372"/>
                </a:lnTo>
                <a:lnTo>
                  <a:pt x="1272286" y="1376655"/>
                </a:lnTo>
                <a:lnTo>
                  <a:pt x="1264041" y="1370303"/>
                </a:lnTo>
                <a:lnTo>
                  <a:pt x="1255796" y="1364269"/>
                </a:lnTo>
                <a:lnTo>
                  <a:pt x="1247551" y="1357599"/>
                </a:lnTo>
                <a:lnTo>
                  <a:pt x="1239940" y="1350612"/>
                </a:lnTo>
                <a:lnTo>
                  <a:pt x="1232012" y="1343624"/>
                </a:lnTo>
                <a:lnTo>
                  <a:pt x="1224085" y="1336319"/>
                </a:lnTo>
                <a:lnTo>
                  <a:pt x="1216474" y="1329014"/>
                </a:lnTo>
                <a:lnTo>
                  <a:pt x="1208863" y="1321392"/>
                </a:lnTo>
                <a:lnTo>
                  <a:pt x="1201252" y="1313452"/>
                </a:lnTo>
                <a:lnTo>
                  <a:pt x="1193958" y="1305194"/>
                </a:lnTo>
                <a:lnTo>
                  <a:pt x="1186665" y="1297254"/>
                </a:lnTo>
                <a:lnTo>
                  <a:pt x="1179688" y="1288678"/>
                </a:lnTo>
                <a:lnTo>
                  <a:pt x="1172711" y="1280103"/>
                </a:lnTo>
                <a:lnTo>
                  <a:pt x="1165735" y="1271528"/>
                </a:lnTo>
                <a:lnTo>
                  <a:pt x="1159075" y="1262317"/>
                </a:lnTo>
                <a:lnTo>
                  <a:pt x="1152416" y="1253107"/>
                </a:lnTo>
                <a:lnTo>
                  <a:pt x="1146073" y="1243896"/>
                </a:lnTo>
                <a:lnTo>
                  <a:pt x="1139731" y="1234050"/>
                </a:lnTo>
                <a:lnTo>
                  <a:pt x="1134023" y="1224840"/>
                </a:lnTo>
                <a:lnTo>
                  <a:pt x="1127998" y="1214994"/>
                </a:lnTo>
                <a:lnTo>
                  <a:pt x="1122607" y="1204830"/>
                </a:lnTo>
                <a:lnTo>
                  <a:pt x="1116899" y="1194667"/>
                </a:lnTo>
                <a:lnTo>
                  <a:pt x="1111825" y="1184186"/>
                </a:lnTo>
                <a:lnTo>
                  <a:pt x="1106751" y="1173705"/>
                </a:lnTo>
                <a:lnTo>
                  <a:pt x="1101994" y="1162906"/>
                </a:lnTo>
                <a:lnTo>
                  <a:pt x="1097237" y="1152108"/>
                </a:lnTo>
                <a:lnTo>
                  <a:pt x="1093115" y="1141309"/>
                </a:lnTo>
                <a:lnTo>
                  <a:pt x="1088992" y="1130193"/>
                </a:lnTo>
                <a:lnTo>
                  <a:pt x="1085187" y="1118759"/>
                </a:lnTo>
                <a:lnTo>
                  <a:pt x="1081699" y="1107643"/>
                </a:lnTo>
                <a:lnTo>
                  <a:pt x="1078527" y="1095891"/>
                </a:lnTo>
                <a:lnTo>
                  <a:pt x="1075356" y="1084458"/>
                </a:lnTo>
                <a:lnTo>
                  <a:pt x="1072502" y="1072706"/>
                </a:lnTo>
                <a:lnTo>
                  <a:pt x="1070282" y="1060955"/>
                </a:lnTo>
                <a:lnTo>
                  <a:pt x="1068062" y="1048886"/>
                </a:lnTo>
                <a:lnTo>
                  <a:pt x="1066477" y="1036817"/>
                </a:lnTo>
                <a:lnTo>
                  <a:pt x="1064891" y="1024430"/>
                </a:lnTo>
                <a:lnTo>
                  <a:pt x="1063623" y="1012361"/>
                </a:lnTo>
                <a:lnTo>
                  <a:pt x="1062671" y="999657"/>
                </a:lnTo>
                <a:lnTo>
                  <a:pt x="1062037" y="987270"/>
                </a:lnTo>
                <a:lnTo>
                  <a:pt x="1062037" y="974566"/>
                </a:lnTo>
                <a:lnTo>
                  <a:pt x="1062037" y="962497"/>
                </a:lnTo>
                <a:lnTo>
                  <a:pt x="1062354" y="950428"/>
                </a:lnTo>
                <a:lnTo>
                  <a:pt x="1063306" y="938359"/>
                </a:lnTo>
                <a:lnTo>
                  <a:pt x="1064257" y="926290"/>
                </a:lnTo>
                <a:lnTo>
                  <a:pt x="1065208" y="914221"/>
                </a:lnTo>
                <a:lnTo>
                  <a:pt x="1066794" y="902469"/>
                </a:lnTo>
                <a:lnTo>
                  <a:pt x="1068380" y="890718"/>
                </a:lnTo>
                <a:lnTo>
                  <a:pt x="1069965" y="879284"/>
                </a:lnTo>
                <a:lnTo>
                  <a:pt x="1072185" y="867850"/>
                </a:lnTo>
                <a:lnTo>
                  <a:pt x="1074405" y="856416"/>
                </a:lnTo>
                <a:lnTo>
                  <a:pt x="1077259" y="844983"/>
                </a:lnTo>
                <a:lnTo>
                  <a:pt x="1079796" y="833866"/>
                </a:lnTo>
                <a:lnTo>
                  <a:pt x="1082650" y="822750"/>
                </a:lnTo>
                <a:lnTo>
                  <a:pt x="1085821" y="811634"/>
                </a:lnTo>
                <a:lnTo>
                  <a:pt x="1089627" y="800835"/>
                </a:lnTo>
                <a:lnTo>
                  <a:pt x="1093115" y="790037"/>
                </a:lnTo>
                <a:lnTo>
                  <a:pt x="1096920" y="779556"/>
                </a:lnTo>
                <a:lnTo>
                  <a:pt x="1101043" y="769075"/>
                </a:lnTo>
                <a:lnTo>
                  <a:pt x="1105165" y="758594"/>
                </a:lnTo>
                <a:lnTo>
                  <a:pt x="1109922" y="748430"/>
                </a:lnTo>
                <a:lnTo>
                  <a:pt x="1114362" y="738902"/>
                </a:lnTo>
                <a:lnTo>
                  <a:pt x="1119118" y="728739"/>
                </a:lnTo>
                <a:lnTo>
                  <a:pt x="1124509" y="719211"/>
                </a:lnTo>
                <a:lnTo>
                  <a:pt x="1129583" y="709682"/>
                </a:lnTo>
                <a:lnTo>
                  <a:pt x="1135291" y="700154"/>
                </a:lnTo>
                <a:lnTo>
                  <a:pt x="1140682" y="690944"/>
                </a:lnTo>
                <a:lnTo>
                  <a:pt x="1146391" y="682051"/>
                </a:lnTo>
                <a:lnTo>
                  <a:pt x="1152416" y="673158"/>
                </a:lnTo>
                <a:lnTo>
                  <a:pt x="1158758" y="664265"/>
                </a:lnTo>
                <a:lnTo>
                  <a:pt x="1164783" y="655689"/>
                </a:lnTo>
                <a:lnTo>
                  <a:pt x="1171443" y="647432"/>
                </a:lnTo>
                <a:lnTo>
                  <a:pt x="1177785" y="639174"/>
                </a:lnTo>
                <a:lnTo>
                  <a:pt x="1184762" y="631234"/>
                </a:lnTo>
                <a:lnTo>
                  <a:pt x="1191738" y="623611"/>
                </a:lnTo>
                <a:lnTo>
                  <a:pt x="1198715" y="615989"/>
                </a:lnTo>
                <a:lnTo>
                  <a:pt x="1206009" y="608684"/>
                </a:lnTo>
                <a:lnTo>
                  <a:pt x="1213620" y="601696"/>
                </a:lnTo>
                <a:lnTo>
                  <a:pt x="1220913" y="594391"/>
                </a:lnTo>
                <a:lnTo>
                  <a:pt x="1228841" y="588039"/>
                </a:lnTo>
                <a:lnTo>
                  <a:pt x="1236769" y="581369"/>
                </a:lnTo>
                <a:lnTo>
                  <a:pt x="1244380" y="575017"/>
                </a:lnTo>
                <a:lnTo>
                  <a:pt x="1252625" y="568983"/>
                </a:lnTo>
                <a:lnTo>
                  <a:pt x="1260870" y="562948"/>
                </a:lnTo>
                <a:lnTo>
                  <a:pt x="1269115" y="557549"/>
                </a:lnTo>
                <a:lnTo>
                  <a:pt x="1277360" y="552150"/>
                </a:lnTo>
                <a:lnTo>
                  <a:pt x="1286240" y="547068"/>
                </a:lnTo>
                <a:lnTo>
                  <a:pt x="1294802" y="542304"/>
                </a:lnTo>
                <a:lnTo>
                  <a:pt x="1303364" y="537540"/>
                </a:lnTo>
                <a:lnTo>
                  <a:pt x="1312560" y="533093"/>
                </a:lnTo>
                <a:lnTo>
                  <a:pt x="1321757" y="528964"/>
                </a:lnTo>
                <a:lnTo>
                  <a:pt x="1330953" y="525153"/>
                </a:lnTo>
                <a:lnTo>
                  <a:pt x="1339833" y="521659"/>
                </a:lnTo>
                <a:lnTo>
                  <a:pt x="1349029" y="518483"/>
                </a:lnTo>
                <a:lnTo>
                  <a:pt x="1358542" y="514990"/>
                </a:lnTo>
                <a:lnTo>
                  <a:pt x="1368056" y="512449"/>
                </a:lnTo>
                <a:lnTo>
                  <a:pt x="1377887" y="509908"/>
                </a:lnTo>
                <a:lnTo>
                  <a:pt x="1387717" y="507685"/>
                </a:lnTo>
                <a:lnTo>
                  <a:pt x="1397231" y="505462"/>
                </a:lnTo>
                <a:lnTo>
                  <a:pt x="1407062" y="503874"/>
                </a:lnTo>
                <a:lnTo>
                  <a:pt x="1416892" y="502603"/>
                </a:lnTo>
                <a:lnTo>
                  <a:pt x="1427040" y="501650"/>
                </a:lnTo>
                <a:lnTo>
                  <a:pt x="1437188" y="500697"/>
                </a:lnTo>
                <a:lnTo>
                  <a:pt x="1447336" y="500380"/>
                </a:lnTo>
                <a:lnTo>
                  <a:pt x="1457483" y="500062"/>
                </a:lnTo>
                <a:close/>
                <a:moveTo>
                  <a:pt x="716008" y="249237"/>
                </a:moveTo>
                <a:lnTo>
                  <a:pt x="795913" y="249237"/>
                </a:lnTo>
                <a:lnTo>
                  <a:pt x="795913" y="374499"/>
                </a:lnTo>
                <a:lnTo>
                  <a:pt x="810181" y="375133"/>
                </a:lnTo>
                <a:lnTo>
                  <a:pt x="823816" y="376402"/>
                </a:lnTo>
                <a:lnTo>
                  <a:pt x="837133" y="377670"/>
                </a:lnTo>
                <a:lnTo>
                  <a:pt x="849500" y="379890"/>
                </a:lnTo>
                <a:lnTo>
                  <a:pt x="861549" y="381793"/>
                </a:lnTo>
                <a:lnTo>
                  <a:pt x="873281" y="384330"/>
                </a:lnTo>
                <a:lnTo>
                  <a:pt x="884379" y="386867"/>
                </a:lnTo>
                <a:lnTo>
                  <a:pt x="894842" y="389721"/>
                </a:lnTo>
                <a:lnTo>
                  <a:pt x="904989" y="393209"/>
                </a:lnTo>
                <a:lnTo>
                  <a:pt x="914819" y="396698"/>
                </a:lnTo>
                <a:lnTo>
                  <a:pt x="924014" y="400186"/>
                </a:lnTo>
                <a:lnTo>
                  <a:pt x="932575" y="403991"/>
                </a:lnTo>
                <a:lnTo>
                  <a:pt x="941136" y="407797"/>
                </a:lnTo>
                <a:lnTo>
                  <a:pt x="949381" y="411602"/>
                </a:lnTo>
                <a:lnTo>
                  <a:pt x="956673" y="415725"/>
                </a:lnTo>
                <a:lnTo>
                  <a:pt x="963966" y="419847"/>
                </a:lnTo>
                <a:lnTo>
                  <a:pt x="931624" y="504836"/>
                </a:lnTo>
                <a:lnTo>
                  <a:pt x="920209" y="498810"/>
                </a:lnTo>
                <a:lnTo>
                  <a:pt x="906257" y="491517"/>
                </a:lnTo>
                <a:lnTo>
                  <a:pt x="898330" y="488028"/>
                </a:lnTo>
                <a:lnTo>
                  <a:pt x="890086" y="484540"/>
                </a:lnTo>
                <a:lnTo>
                  <a:pt x="880891" y="480735"/>
                </a:lnTo>
                <a:lnTo>
                  <a:pt x="871061" y="477246"/>
                </a:lnTo>
                <a:lnTo>
                  <a:pt x="860597" y="474075"/>
                </a:lnTo>
                <a:lnTo>
                  <a:pt x="849500" y="470904"/>
                </a:lnTo>
                <a:lnTo>
                  <a:pt x="837767" y="468367"/>
                </a:lnTo>
                <a:lnTo>
                  <a:pt x="825401" y="465830"/>
                </a:lnTo>
                <a:lnTo>
                  <a:pt x="812401" y="463927"/>
                </a:lnTo>
                <a:lnTo>
                  <a:pt x="798449" y="462659"/>
                </a:lnTo>
                <a:lnTo>
                  <a:pt x="783863" y="461707"/>
                </a:lnTo>
                <a:lnTo>
                  <a:pt x="768960" y="461390"/>
                </a:lnTo>
                <a:lnTo>
                  <a:pt x="759765" y="461390"/>
                </a:lnTo>
                <a:lnTo>
                  <a:pt x="751204" y="462024"/>
                </a:lnTo>
                <a:lnTo>
                  <a:pt x="742643" y="462659"/>
                </a:lnTo>
                <a:lnTo>
                  <a:pt x="734398" y="463927"/>
                </a:lnTo>
                <a:lnTo>
                  <a:pt x="726471" y="465196"/>
                </a:lnTo>
                <a:lnTo>
                  <a:pt x="719496" y="467098"/>
                </a:lnTo>
                <a:lnTo>
                  <a:pt x="712203" y="469001"/>
                </a:lnTo>
                <a:lnTo>
                  <a:pt x="705544" y="471538"/>
                </a:lnTo>
                <a:lnTo>
                  <a:pt x="699202" y="473758"/>
                </a:lnTo>
                <a:lnTo>
                  <a:pt x="693178" y="476612"/>
                </a:lnTo>
                <a:lnTo>
                  <a:pt x="687153" y="479466"/>
                </a:lnTo>
                <a:lnTo>
                  <a:pt x="682080" y="482637"/>
                </a:lnTo>
                <a:lnTo>
                  <a:pt x="676689" y="486126"/>
                </a:lnTo>
                <a:lnTo>
                  <a:pt x="671933" y="489614"/>
                </a:lnTo>
                <a:lnTo>
                  <a:pt x="667177" y="493419"/>
                </a:lnTo>
                <a:lnTo>
                  <a:pt x="663055" y="497542"/>
                </a:lnTo>
                <a:lnTo>
                  <a:pt x="659250" y="501348"/>
                </a:lnTo>
                <a:lnTo>
                  <a:pt x="655445" y="505470"/>
                </a:lnTo>
                <a:lnTo>
                  <a:pt x="652274" y="509910"/>
                </a:lnTo>
                <a:lnTo>
                  <a:pt x="649103" y="514350"/>
                </a:lnTo>
                <a:lnTo>
                  <a:pt x="646249" y="519107"/>
                </a:lnTo>
                <a:lnTo>
                  <a:pt x="643713" y="523546"/>
                </a:lnTo>
                <a:lnTo>
                  <a:pt x="641493" y="528303"/>
                </a:lnTo>
                <a:lnTo>
                  <a:pt x="639591" y="533060"/>
                </a:lnTo>
                <a:lnTo>
                  <a:pt x="637688" y="537817"/>
                </a:lnTo>
                <a:lnTo>
                  <a:pt x="636420" y="542891"/>
                </a:lnTo>
                <a:lnTo>
                  <a:pt x="635152" y="547647"/>
                </a:lnTo>
                <a:lnTo>
                  <a:pt x="633566" y="552721"/>
                </a:lnTo>
                <a:lnTo>
                  <a:pt x="632932" y="557478"/>
                </a:lnTo>
                <a:lnTo>
                  <a:pt x="632298" y="562235"/>
                </a:lnTo>
                <a:lnTo>
                  <a:pt x="631981" y="567309"/>
                </a:lnTo>
                <a:lnTo>
                  <a:pt x="631981" y="572066"/>
                </a:lnTo>
                <a:lnTo>
                  <a:pt x="631981" y="578408"/>
                </a:lnTo>
                <a:lnTo>
                  <a:pt x="632615" y="584433"/>
                </a:lnTo>
                <a:lnTo>
                  <a:pt x="633249" y="590459"/>
                </a:lnTo>
                <a:lnTo>
                  <a:pt x="634200" y="595850"/>
                </a:lnTo>
                <a:lnTo>
                  <a:pt x="635786" y="601558"/>
                </a:lnTo>
                <a:lnTo>
                  <a:pt x="637371" y="606632"/>
                </a:lnTo>
                <a:lnTo>
                  <a:pt x="639274" y="612023"/>
                </a:lnTo>
                <a:lnTo>
                  <a:pt x="641176" y="617097"/>
                </a:lnTo>
                <a:lnTo>
                  <a:pt x="643713" y="622171"/>
                </a:lnTo>
                <a:lnTo>
                  <a:pt x="646249" y="626927"/>
                </a:lnTo>
                <a:lnTo>
                  <a:pt x="649737" y="631367"/>
                </a:lnTo>
                <a:lnTo>
                  <a:pt x="652908" y="636124"/>
                </a:lnTo>
                <a:lnTo>
                  <a:pt x="656713" y="640564"/>
                </a:lnTo>
                <a:lnTo>
                  <a:pt x="660835" y="645320"/>
                </a:lnTo>
                <a:lnTo>
                  <a:pt x="665274" y="649443"/>
                </a:lnTo>
                <a:lnTo>
                  <a:pt x="670031" y="653566"/>
                </a:lnTo>
                <a:lnTo>
                  <a:pt x="675104" y="658005"/>
                </a:lnTo>
                <a:lnTo>
                  <a:pt x="680177" y="662128"/>
                </a:lnTo>
                <a:lnTo>
                  <a:pt x="686202" y="665933"/>
                </a:lnTo>
                <a:lnTo>
                  <a:pt x="691909" y="670373"/>
                </a:lnTo>
                <a:lnTo>
                  <a:pt x="698568" y="674178"/>
                </a:lnTo>
                <a:lnTo>
                  <a:pt x="705227" y="678301"/>
                </a:lnTo>
                <a:lnTo>
                  <a:pt x="719813" y="686229"/>
                </a:lnTo>
                <a:lnTo>
                  <a:pt x="735667" y="694474"/>
                </a:lnTo>
                <a:lnTo>
                  <a:pt x="753106" y="702402"/>
                </a:lnTo>
                <a:lnTo>
                  <a:pt x="771814" y="710964"/>
                </a:lnTo>
                <a:lnTo>
                  <a:pt x="792108" y="719527"/>
                </a:lnTo>
                <a:lnTo>
                  <a:pt x="804474" y="724600"/>
                </a:lnTo>
                <a:lnTo>
                  <a:pt x="816206" y="729991"/>
                </a:lnTo>
                <a:lnTo>
                  <a:pt x="827621" y="735065"/>
                </a:lnTo>
                <a:lnTo>
                  <a:pt x="838719" y="740774"/>
                </a:lnTo>
                <a:lnTo>
                  <a:pt x="849500" y="745847"/>
                </a:lnTo>
                <a:lnTo>
                  <a:pt x="859963" y="751873"/>
                </a:lnTo>
                <a:lnTo>
                  <a:pt x="870110" y="757264"/>
                </a:lnTo>
                <a:lnTo>
                  <a:pt x="879622" y="763289"/>
                </a:lnTo>
                <a:lnTo>
                  <a:pt x="888501" y="768997"/>
                </a:lnTo>
                <a:lnTo>
                  <a:pt x="897379" y="775340"/>
                </a:lnTo>
                <a:lnTo>
                  <a:pt x="905940" y="781365"/>
                </a:lnTo>
                <a:lnTo>
                  <a:pt x="914184" y="788024"/>
                </a:lnTo>
                <a:lnTo>
                  <a:pt x="921477" y="794367"/>
                </a:lnTo>
                <a:lnTo>
                  <a:pt x="928770" y="801026"/>
                </a:lnTo>
                <a:lnTo>
                  <a:pt x="935746" y="808003"/>
                </a:lnTo>
                <a:lnTo>
                  <a:pt x="942088" y="814980"/>
                </a:lnTo>
                <a:lnTo>
                  <a:pt x="948429" y="822273"/>
                </a:lnTo>
                <a:lnTo>
                  <a:pt x="953820" y="829250"/>
                </a:lnTo>
                <a:lnTo>
                  <a:pt x="959210" y="837178"/>
                </a:lnTo>
                <a:lnTo>
                  <a:pt x="963966" y="844789"/>
                </a:lnTo>
                <a:lnTo>
                  <a:pt x="968406" y="852717"/>
                </a:lnTo>
                <a:lnTo>
                  <a:pt x="972845" y="860962"/>
                </a:lnTo>
                <a:lnTo>
                  <a:pt x="976333" y="869524"/>
                </a:lnTo>
                <a:lnTo>
                  <a:pt x="979503" y="878087"/>
                </a:lnTo>
                <a:lnTo>
                  <a:pt x="982674" y="886966"/>
                </a:lnTo>
                <a:lnTo>
                  <a:pt x="985211" y="895845"/>
                </a:lnTo>
                <a:lnTo>
                  <a:pt x="987431" y="905359"/>
                </a:lnTo>
                <a:lnTo>
                  <a:pt x="989016" y="914873"/>
                </a:lnTo>
                <a:lnTo>
                  <a:pt x="990284" y="925020"/>
                </a:lnTo>
                <a:lnTo>
                  <a:pt x="991236" y="935168"/>
                </a:lnTo>
                <a:lnTo>
                  <a:pt x="991870" y="944999"/>
                </a:lnTo>
                <a:lnTo>
                  <a:pt x="992187" y="955781"/>
                </a:lnTo>
                <a:lnTo>
                  <a:pt x="991870" y="965295"/>
                </a:lnTo>
                <a:lnTo>
                  <a:pt x="991236" y="974808"/>
                </a:lnTo>
                <a:lnTo>
                  <a:pt x="990284" y="984322"/>
                </a:lnTo>
                <a:lnTo>
                  <a:pt x="989016" y="993835"/>
                </a:lnTo>
                <a:lnTo>
                  <a:pt x="987113" y="1002715"/>
                </a:lnTo>
                <a:lnTo>
                  <a:pt x="984894" y="1012228"/>
                </a:lnTo>
                <a:lnTo>
                  <a:pt x="982357" y="1021108"/>
                </a:lnTo>
                <a:lnTo>
                  <a:pt x="978869" y="1030304"/>
                </a:lnTo>
                <a:lnTo>
                  <a:pt x="975698" y="1039184"/>
                </a:lnTo>
                <a:lnTo>
                  <a:pt x="971893" y="1047429"/>
                </a:lnTo>
                <a:lnTo>
                  <a:pt x="967454" y="1055991"/>
                </a:lnTo>
                <a:lnTo>
                  <a:pt x="962698" y="1064553"/>
                </a:lnTo>
                <a:lnTo>
                  <a:pt x="957625" y="1072481"/>
                </a:lnTo>
                <a:lnTo>
                  <a:pt x="952234" y="1080409"/>
                </a:lnTo>
                <a:lnTo>
                  <a:pt x="946210" y="1088337"/>
                </a:lnTo>
                <a:lnTo>
                  <a:pt x="940185" y="1095631"/>
                </a:lnTo>
                <a:lnTo>
                  <a:pt x="933526" y="1102925"/>
                </a:lnTo>
                <a:lnTo>
                  <a:pt x="926551" y="1110219"/>
                </a:lnTo>
                <a:lnTo>
                  <a:pt x="918941" y="1116561"/>
                </a:lnTo>
                <a:lnTo>
                  <a:pt x="911014" y="1123221"/>
                </a:lnTo>
                <a:lnTo>
                  <a:pt x="903087" y="1129246"/>
                </a:lnTo>
                <a:lnTo>
                  <a:pt x="894525" y="1135271"/>
                </a:lnTo>
                <a:lnTo>
                  <a:pt x="885647" y="1140979"/>
                </a:lnTo>
                <a:lnTo>
                  <a:pt x="876134" y="1146370"/>
                </a:lnTo>
                <a:lnTo>
                  <a:pt x="866622" y="1151127"/>
                </a:lnTo>
                <a:lnTo>
                  <a:pt x="856475" y="1155884"/>
                </a:lnTo>
                <a:lnTo>
                  <a:pt x="846012" y="1160006"/>
                </a:lnTo>
                <a:lnTo>
                  <a:pt x="835231" y="1163812"/>
                </a:lnTo>
                <a:lnTo>
                  <a:pt x="824133" y="1167617"/>
                </a:lnTo>
                <a:lnTo>
                  <a:pt x="812401" y="1170471"/>
                </a:lnTo>
                <a:lnTo>
                  <a:pt x="800669" y="1173008"/>
                </a:lnTo>
                <a:lnTo>
                  <a:pt x="788303" y="1175228"/>
                </a:lnTo>
                <a:lnTo>
                  <a:pt x="788303" y="1309687"/>
                </a:lnTo>
                <a:lnTo>
                  <a:pt x="707129" y="1309687"/>
                </a:lnTo>
                <a:lnTo>
                  <a:pt x="707129" y="1179351"/>
                </a:lnTo>
                <a:lnTo>
                  <a:pt x="692861" y="1179034"/>
                </a:lnTo>
                <a:lnTo>
                  <a:pt x="678592" y="1178082"/>
                </a:lnTo>
                <a:lnTo>
                  <a:pt x="664640" y="1176180"/>
                </a:lnTo>
                <a:lnTo>
                  <a:pt x="650689" y="1174277"/>
                </a:lnTo>
                <a:lnTo>
                  <a:pt x="637054" y="1172057"/>
                </a:lnTo>
                <a:lnTo>
                  <a:pt x="623102" y="1169520"/>
                </a:lnTo>
                <a:lnTo>
                  <a:pt x="609785" y="1166349"/>
                </a:lnTo>
                <a:lnTo>
                  <a:pt x="596785" y="1162543"/>
                </a:lnTo>
                <a:lnTo>
                  <a:pt x="584101" y="1158738"/>
                </a:lnTo>
                <a:lnTo>
                  <a:pt x="572052" y="1154615"/>
                </a:lnTo>
                <a:lnTo>
                  <a:pt x="560003" y="1149859"/>
                </a:lnTo>
                <a:lnTo>
                  <a:pt x="548588" y="1144785"/>
                </a:lnTo>
                <a:lnTo>
                  <a:pt x="537807" y="1139394"/>
                </a:lnTo>
                <a:lnTo>
                  <a:pt x="527660" y="1134320"/>
                </a:lnTo>
                <a:lnTo>
                  <a:pt x="518148" y="1128294"/>
                </a:lnTo>
                <a:lnTo>
                  <a:pt x="509587" y="1122586"/>
                </a:lnTo>
                <a:lnTo>
                  <a:pt x="540027" y="1036012"/>
                </a:lnTo>
                <a:lnTo>
                  <a:pt x="549222" y="1041721"/>
                </a:lnTo>
                <a:lnTo>
                  <a:pt x="558735" y="1047112"/>
                </a:lnTo>
                <a:lnTo>
                  <a:pt x="568564" y="1052820"/>
                </a:lnTo>
                <a:lnTo>
                  <a:pt x="579028" y="1057577"/>
                </a:lnTo>
                <a:lnTo>
                  <a:pt x="589492" y="1062651"/>
                </a:lnTo>
                <a:lnTo>
                  <a:pt x="600590" y="1067090"/>
                </a:lnTo>
                <a:lnTo>
                  <a:pt x="612004" y="1071213"/>
                </a:lnTo>
                <a:lnTo>
                  <a:pt x="623737" y="1075335"/>
                </a:lnTo>
                <a:lnTo>
                  <a:pt x="635786" y="1078824"/>
                </a:lnTo>
                <a:lnTo>
                  <a:pt x="648152" y="1081995"/>
                </a:lnTo>
                <a:lnTo>
                  <a:pt x="660518" y="1084849"/>
                </a:lnTo>
                <a:lnTo>
                  <a:pt x="673201" y="1087069"/>
                </a:lnTo>
                <a:lnTo>
                  <a:pt x="686202" y="1088972"/>
                </a:lnTo>
                <a:lnTo>
                  <a:pt x="699519" y="1090240"/>
                </a:lnTo>
                <a:lnTo>
                  <a:pt x="712520" y="1091191"/>
                </a:lnTo>
                <a:lnTo>
                  <a:pt x="726154" y="1091509"/>
                </a:lnTo>
                <a:lnTo>
                  <a:pt x="734716" y="1091191"/>
                </a:lnTo>
                <a:lnTo>
                  <a:pt x="743277" y="1090874"/>
                </a:lnTo>
                <a:lnTo>
                  <a:pt x="751521" y="1090240"/>
                </a:lnTo>
                <a:lnTo>
                  <a:pt x="759131" y="1088972"/>
                </a:lnTo>
                <a:lnTo>
                  <a:pt x="767058" y="1087703"/>
                </a:lnTo>
                <a:lnTo>
                  <a:pt x="774668" y="1086117"/>
                </a:lnTo>
                <a:lnTo>
                  <a:pt x="781644" y="1083898"/>
                </a:lnTo>
                <a:lnTo>
                  <a:pt x="788937" y="1081995"/>
                </a:lnTo>
                <a:lnTo>
                  <a:pt x="795595" y="1079458"/>
                </a:lnTo>
                <a:lnTo>
                  <a:pt x="802571" y="1076921"/>
                </a:lnTo>
                <a:lnTo>
                  <a:pt x="809230" y="1074067"/>
                </a:lnTo>
                <a:lnTo>
                  <a:pt x="815255" y="1070579"/>
                </a:lnTo>
                <a:lnTo>
                  <a:pt x="821279" y="1067407"/>
                </a:lnTo>
                <a:lnTo>
                  <a:pt x="826987" y="1063919"/>
                </a:lnTo>
                <a:lnTo>
                  <a:pt x="832377" y="1059796"/>
                </a:lnTo>
                <a:lnTo>
                  <a:pt x="837450" y="1055674"/>
                </a:lnTo>
                <a:lnTo>
                  <a:pt x="842207" y="1051551"/>
                </a:lnTo>
                <a:lnTo>
                  <a:pt x="847280" y="1046795"/>
                </a:lnTo>
                <a:lnTo>
                  <a:pt x="851402" y="1042355"/>
                </a:lnTo>
                <a:lnTo>
                  <a:pt x="855524" y="1037281"/>
                </a:lnTo>
                <a:lnTo>
                  <a:pt x="859329" y="1032207"/>
                </a:lnTo>
                <a:lnTo>
                  <a:pt x="862817" y="1027133"/>
                </a:lnTo>
                <a:lnTo>
                  <a:pt x="866305" y="1021425"/>
                </a:lnTo>
                <a:lnTo>
                  <a:pt x="868842" y="1016034"/>
                </a:lnTo>
                <a:lnTo>
                  <a:pt x="871378" y="1010009"/>
                </a:lnTo>
                <a:lnTo>
                  <a:pt x="873598" y="1003983"/>
                </a:lnTo>
                <a:lnTo>
                  <a:pt x="875500" y="997641"/>
                </a:lnTo>
                <a:lnTo>
                  <a:pt x="877086" y="991299"/>
                </a:lnTo>
                <a:lnTo>
                  <a:pt x="878354" y="984956"/>
                </a:lnTo>
                <a:lnTo>
                  <a:pt x="879305" y="978297"/>
                </a:lnTo>
                <a:lnTo>
                  <a:pt x="879939" y="971954"/>
                </a:lnTo>
                <a:lnTo>
                  <a:pt x="879939" y="964978"/>
                </a:lnTo>
                <a:lnTo>
                  <a:pt x="879939" y="958318"/>
                </a:lnTo>
                <a:lnTo>
                  <a:pt x="879622" y="951976"/>
                </a:lnTo>
                <a:lnTo>
                  <a:pt x="878671" y="945950"/>
                </a:lnTo>
                <a:lnTo>
                  <a:pt x="877720" y="939608"/>
                </a:lnTo>
                <a:lnTo>
                  <a:pt x="876134" y="933266"/>
                </a:lnTo>
                <a:lnTo>
                  <a:pt x="874549" y="927557"/>
                </a:lnTo>
                <a:lnTo>
                  <a:pt x="872647" y="921849"/>
                </a:lnTo>
                <a:lnTo>
                  <a:pt x="870744" y="916458"/>
                </a:lnTo>
                <a:lnTo>
                  <a:pt x="868207" y="910750"/>
                </a:lnTo>
                <a:lnTo>
                  <a:pt x="865354" y="905676"/>
                </a:lnTo>
                <a:lnTo>
                  <a:pt x="862183" y="900602"/>
                </a:lnTo>
                <a:lnTo>
                  <a:pt x="859012" y="895211"/>
                </a:lnTo>
                <a:lnTo>
                  <a:pt x="855524" y="890454"/>
                </a:lnTo>
                <a:lnTo>
                  <a:pt x="851402" y="885380"/>
                </a:lnTo>
                <a:lnTo>
                  <a:pt x="847280" y="880624"/>
                </a:lnTo>
                <a:lnTo>
                  <a:pt x="842524" y="875867"/>
                </a:lnTo>
                <a:lnTo>
                  <a:pt x="838085" y="871427"/>
                </a:lnTo>
                <a:lnTo>
                  <a:pt x="833011" y="866987"/>
                </a:lnTo>
                <a:lnTo>
                  <a:pt x="827621" y="862231"/>
                </a:lnTo>
                <a:lnTo>
                  <a:pt x="822230" y="858108"/>
                </a:lnTo>
                <a:lnTo>
                  <a:pt x="816206" y="853985"/>
                </a:lnTo>
                <a:lnTo>
                  <a:pt x="810181" y="849546"/>
                </a:lnTo>
                <a:lnTo>
                  <a:pt x="803840" y="845740"/>
                </a:lnTo>
                <a:lnTo>
                  <a:pt x="797181" y="841301"/>
                </a:lnTo>
                <a:lnTo>
                  <a:pt x="782912" y="833690"/>
                </a:lnTo>
                <a:lnTo>
                  <a:pt x="767692" y="826079"/>
                </a:lnTo>
                <a:lnTo>
                  <a:pt x="751521" y="818785"/>
                </a:lnTo>
                <a:lnTo>
                  <a:pt x="734081" y="811174"/>
                </a:lnTo>
                <a:lnTo>
                  <a:pt x="709983" y="801344"/>
                </a:lnTo>
                <a:lnTo>
                  <a:pt x="687153" y="791196"/>
                </a:lnTo>
                <a:lnTo>
                  <a:pt x="676055" y="786439"/>
                </a:lnTo>
                <a:lnTo>
                  <a:pt x="665274" y="781048"/>
                </a:lnTo>
                <a:lnTo>
                  <a:pt x="655128" y="775657"/>
                </a:lnTo>
                <a:lnTo>
                  <a:pt x="644981" y="770266"/>
                </a:lnTo>
                <a:lnTo>
                  <a:pt x="635786" y="764875"/>
                </a:lnTo>
                <a:lnTo>
                  <a:pt x="626273" y="759167"/>
                </a:lnTo>
                <a:lnTo>
                  <a:pt x="617395" y="753458"/>
                </a:lnTo>
                <a:lnTo>
                  <a:pt x="608517" y="747433"/>
                </a:lnTo>
                <a:lnTo>
                  <a:pt x="600590" y="741408"/>
                </a:lnTo>
                <a:lnTo>
                  <a:pt x="592662" y="735065"/>
                </a:lnTo>
                <a:lnTo>
                  <a:pt x="585052" y="729040"/>
                </a:lnTo>
                <a:lnTo>
                  <a:pt x="578077" y="722381"/>
                </a:lnTo>
                <a:lnTo>
                  <a:pt x="571418" y="715721"/>
                </a:lnTo>
                <a:lnTo>
                  <a:pt x="565076" y="708744"/>
                </a:lnTo>
                <a:lnTo>
                  <a:pt x="559052" y="701451"/>
                </a:lnTo>
                <a:lnTo>
                  <a:pt x="553344" y="694474"/>
                </a:lnTo>
                <a:lnTo>
                  <a:pt x="548588" y="686546"/>
                </a:lnTo>
                <a:lnTo>
                  <a:pt x="543832" y="678935"/>
                </a:lnTo>
                <a:lnTo>
                  <a:pt x="539393" y="671007"/>
                </a:lnTo>
                <a:lnTo>
                  <a:pt x="535588" y="662762"/>
                </a:lnTo>
                <a:lnTo>
                  <a:pt x="532417" y="654200"/>
                </a:lnTo>
                <a:lnTo>
                  <a:pt x="529246" y="645955"/>
                </a:lnTo>
                <a:lnTo>
                  <a:pt x="526709" y="636758"/>
                </a:lnTo>
                <a:lnTo>
                  <a:pt x="524807" y="627562"/>
                </a:lnTo>
                <a:lnTo>
                  <a:pt x="523221" y="618048"/>
                </a:lnTo>
                <a:lnTo>
                  <a:pt x="521953" y="608217"/>
                </a:lnTo>
                <a:lnTo>
                  <a:pt x="521319" y="598069"/>
                </a:lnTo>
                <a:lnTo>
                  <a:pt x="521002" y="587922"/>
                </a:lnTo>
                <a:lnTo>
                  <a:pt x="521319" y="577774"/>
                </a:lnTo>
                <a:lnTo>
                  <a:pt x="521953" y="567943"/>
                </a:lnTo>
                <a:lnTo>
                  <a:pt x="522904" y="558429"/>
                </a:lnTo>
                <a:lnTo>
                  <a:pt x="524490" y="548916"/>
                </a:lnTo>
                <a:lnTo>
                  <a:pt x="526392" y="539402"/>
                </a:lnTo>
                <a:lnTo>
                  <a:pt x="528612" y="530523"/>
                </a:lnTo>
                <a:lnTo>
                  <a:pt x="531783" y="521643"/>
                </a:lnTo>
                <a:lnTo>
                  <a:pt x="534636" y="512764"/>
                </a:lnTo>
                <a:lnTo>
                  <a:pt x="538124" y="504202"/>
                </a:lnTo>
                <a:lnTo>
                  <a:pt x="541929" y="495956"/>
                </a:lnTo>
                <a:lnTo>
                  <a:pt x="546685" y="487711"/>
                </a:lnTo>
                <a:lnTo>
                  <a:pt x="551125" y="479783"/>
                </a:lnTo>
                <a:lnTo>
                  <a:pt x="556515" y="472489"/>
                </a:lnTo>
                <a:lnTo>
                  <a:pt x="561905" y="464879"/>
                </a:lnTo>
                <a:lnTo>
                  <a:pt x="567930" y="457585"/>
                </a:lnTo>
                <a:lnTo>
                  <a:pt x="573955" y="450925"/>
                </a:lnTo>
                <a:lnTo>
                  <a:pt x="580613" y="444266"/>
                </a:lnTo>
                <a:lnTo>
                  <a:pt x="587272" y="437923"/>
                </a:lnTo>
                <a:lnTo>
                  <a:pt x="594565" y="431581"/>
                </a:lnTo>
                <a:lnTo>
                  <a:pt x="602175" y="425873"/>
                </a:lnTo>
                <a:lnTo>
                  <a:pt x="609785" y="420165"/>
                </a:lnTo>
                <a:lnTo>
                  <a:pt x="618029" y="415091"/>
                </a:lnTo>
                <a:lnTo>
                  <a:pt x="626590" y="410017"/>
                </a:lnTo>
                <a:lnTo>
                  <a:pt x="635469" y="405577"/>
                </a:lnTo>
                <a:lnTo>
                  <a:pt x="644347" y="400820"/>
                </a:lnTo>
                <a:lnTo>
                  <a:pt x="653859" y="397015"/>
                </a:lnTo>
                <a:lnTo>
                  <a:pt x="663372" y="393526"/>
                </a:lnTo>
                <a:lnTo>
                  <a:pt x="673519" y="389721"/>
                </a:lnTo>
                <a:lnTo>
                  <a:pt x="683665" y="386867"/>
                </a:lnTo>
                <a:lnTo>
                  <a:pt x="694129" y="384330"/>
                </a:lnTo>
                <a:lnTo>
                  <a:pt x="704910" y="381793"/>
                </a:lnTo>
                <a:lnTo>
                  <a:pt x="716008" y="379890"/>
                </a:lnTo>
                <a:lnTo>
                  <a:pt x="716008" y="249237"/>
                </a:lnTo>
                <a:close/>
                <a:moveTo>
                  <a:pt x="784828" y="0"/>
                </a:moveTo>
                <a:lnTo>
                  <a:pt x="808948" y="317"/>
                </a:lnTo>
                <a:lnTo>
                  <a:pt x="832750" y="1588"/>
                </a:lnTo>
                <a:lnTo>
                  <a:pt x="856551" y="3175"/>
                </a:lnTo>
                <a:lnTo>
                  <a:pt x="880036" y="5716"/>
                </a:lnTo>
                <a:lnTo>
                  <a:pt x="903203" y="9209"/>
                </a:lnTo>
                <a:lnTo>
                  <a:pt x="926370" y="13020"/>
                </a:lnTo>
                <a:lnTo>
                  <a:pt x="949538" y="17466"/>
                </a:lnTo>
                <a:lnTo>
                  <a:pt x="972387" y="22864"/>
                </a:lnTo>
                <a:lnTo>
                  <a:pt x="994920" y="28581"/>
                </a:lnTo>
                <a:lnTo>
                  <a:pt x="1017452" y="35249"/>
                </a:lnTo>
                <a:lnTo>
                  <a:pt x="1039668" y="42871"/>
                </a:lnTo>
                <a:lnTo>
                  <a:pt x="1061565" y="50493"/>
                </a:lnTo>
                <a:lnTo>
                  <a:pt x="1083146" y="59067"/>
                </a:lnTo>
                <a:lnTo>
                  <a:pt x="1104727" y="68276"/>
                </a:lnTo>
                <a:lnTo>
                  <a:pt x="1125990" y="78121"/>
                </a:lnTo>
                <a:lnTo>
                  <a:pt x="1146618" y="88283"/>
                </a:lnTo>
                <a:lnTo>
                  <a:pt x="1167246" y="99397"/>
                </a:lnTo>
                <a:lnTo>
                  <a:pt x="1187240" y="111147"/>
                </a:lnTo>
                <a:lnTo>
                  <a:pt x="1207233" y="123215"/>
                </a:lnTo>
                <a:lnTo>
                  <a:pt x="1226910" y="136553"/>
                </a:lnTo>
                <a:lnTo>
                  <a:pt x="1245634" y="149890"/>
                </a:lnTo>
                <a:lnTo>
                  <a:pt x="1264675" y="163863"/>
                </a:lnTo>
                <a:lnTo>
                  <a:pt x="1283082" y="178154"/>
                </a:lnTo>
                <a:lnTo>
                  <a:pt x="1300854" y="193714"/>
                </a:lnTo>
                <a:lnTo>
                  <a:pt x="1318309" y="209275"/>
                </a:lnTo>
                <a:lnTo>
                  <a:pt x="1335129" y="225153"/>
                </a:lnTo>
                <a:lnTo>
                  <a:pt x="1351949" y="242302"/>
                </a:lnTo>
                <a:lnTo>
                  <a:pt x="1368134" y="259450"/>
                </a:lnTo>
                <a:lnTo>
                  <a:pt x="1383368" y="277234"/>
                </a:lnTo>
                <a:lnTo>
                  <a:pt x="1398918" y="295335"/>
                </a:lnTo>
                <a:lnTo>
                  <a:pt x="1413199" y="314389"/>
                </a:lnTo>
                <a:lnTo>
                  <a:pt x="1427163" y="333760"/>
                </a:lnTo>
                <a:lnTo>
                  <a:pt x="1313549" y="414104"/>
                </a:lnTo>
                <a:lnTo>
                  <a:pt x="1301806" y="397908"/>
                </a:lnTo>
                <a:lnTo>
                  <a:pt x="1289747" y="382665"/>
                </a:lnTo>
                <a:lnTo>
                  <a:pt x="1277370" y="367740"/>
                </a:lnTo>
                <a:lnTo>
                  <a:pt x="1264675" y="352814"/>
                </a:lnTo>
                <a:lnTo>
                  <a:pt x="1251346" y="338524"/>
                </a:lnTo>
                <a:lnTo>
                  <a:pt x="1238017" y="324868"/>
                </a:lnTo>
                <a:lnTo>
                  <a:pt x="1223736" y="311531"/>
                </a:lnTo>
                <a:lnTo>
                  <a:pt x="1209455" y="298828"/>
                </a:lnTo>
                <a:lnTo>
                  <a:pt x="1194539" y="286126"/>
                </a:lnTo>
                <a:lnTo>
                  <a:pt x="1179623" y="274058"/>
                </a:lnTo>
                <a:lnTo>
                  <a:pt x="1164073" y="262308"/>
                </a:lnTo>
                <a:lnTo>
                  <a:pt x="1148522" y="251829"/>
                </a:lnTo>
                <a:lnTo>
                  <a:pt x="1132654" y="241031"/>
                </a:lnTo>
                <a:lnTo>
                  <a:pt x="1116151" y="230869"/>
                </a:lnTo>
                <a:lnTo>
                  <a:pt x="1099649" y="221342"/>
                </a:lnTo>
                <a:lnTo>
                  <a:pt x="1082511" y="212133"/>
                </a:lnTo>
                <a:lnTo>
                  <a:pt x="1065374" y="203559"/>
                </a:lnTo>
                <a:lnTo>
                  <a:pt x="1047919" y="195620"/>
                </a:lnTo>
                <a:lnTo>
                  <a:pt x="1030464" y="187998"/>
                </a:lnTo>
                <a:lnTo>
                  <a:pt x="1012375" y="180694"/>
                </a:lnTo>
                <a:lnTo>
                  <a:pt x="994603" y="174343"/>
                </a:lnTo>
                <a:lnTo>
                  <a:pt x="976196" y="168309"/>
                </a:lnTo>
                <a:lnTo>
                  <a:pt x="957472" y="162910"/>
                </a:lnTo>
                <a:lnTo>
                  <a:pt x="939065" y="157829"/>
                </a:lnTo>
                <a:lnTo>
                  <a:pt x="920341" y="153701"/>
                </a:lnTo>
                <a:lnTo>
                  <a:pt x="901616" y="150208"/>
                </a:lnTo>
                <a:lnTo>
                  <a:pt x="882258" y="146715"/>
                </a:lnTo>
                <a:lnTo>
                  <a:pt x="862899" y="144174"/>
                </a:lnTo>
                <a:lnTo>
                  <a:pt x="843857" y="141951"/>
                </a:lnTo>
                <a:lnTo>
                  <a:pt x="824181" y="140681"/>
                </a:lnTo>
                <a:lnTo>
                  <a:pt x="804505" y="139728"/>
                </a:lnTo>
                <a:lnTo>
                  <a:pt x="784828" y="139411"/>
                </a:lnTo>
                <a:lnTo>
                  <a:pt x="768326" y="139728"/>
                </a:lnTo>
                <a:lnTo>
                  <a:pt x="751823" y="140363"/>
                </a:lnTo>
                <a:lnTo>
                  <a:pt x="735320" y="141316"/>
                </a:lnTo>
                <a:lnTo>
                  <a:pt x="719135" y="142586"/>
                </a:lnTo>
                <a:lnTo>
                  <a:pt x="702632" y="144492"/>
                </a:lnTo>
                <a:lnTo>
                  <a:pt x="686764" y="146715"/>
                </a:lnTo>
                <a:lnTo>
                  <a:pt x="670897" y="149573"/>
                </a:lnTo>
                <a:lnTo>
                  <a:pt x="655029" y="152431"/>
                </a:lnTo>
                <a:lnTo>
                  <a:pt x="639478" y="155924"/>
                </a:lnTo>
                <a:lnTo>
                  <a:pt x="623927" y="160052"/>
                </a:lnTo>
                <a:lnTo>
                  <a:pt x="608377" y="163863"/>
                </a:lnTo>
                <a:lnTo>
                  <a:pt x="593144" y="168309"/>
                </a:lnTo>
                <a:lnTo>
                  <a:pt x="578228" y="173390"/>
                </a:lnTo>
                <a:lnTo>
                  <a:pt x="562994" y="178471"/>
                </a:lnTo>
                <a:lnTo>
                  <a:pt x="548396" y="184505"/>
                </a:lnTo>
                <a:lnTo>
                  <a:pt x="533797" y="190221"/>
                </a:lnTo>
                <a:lnTo>
                  <a:pt x="519516" y="196572"/>
                </a:lnTo>
                <a:lnTo>
                  <a:pt x="505235" y="203241"/>
                </a:lnTo>
                <a:lnTo>
                  <a:pt x="491271" y="210228"/>
                </a:lnTo>
                <a:lnTo>
                  <a:pt x="477308" y="217532"/>
                </a:lnTo>
                <a:lnTo>
                  <a:pt x="463978" y="225153"/>
                </a:lnTo>
                <a:lnTo>
                  <a:pt x="450332" y="233092"/>
                </a:lnTo>
                <a:lnTo>
                  <a:pt x="437003" y="241349"/>
                </a:lnTo>
                <a:lnTo>
                  <a:pt x="423991" y="249923"/>
                </a:lnTo>
                <a:lnTo>
                  <a:pt x="411297" y="258815"/>
                </a:lnTo>
                <a:lnTo>
                  <a:pt x="398603" y="268024"/>
                </a:lnTo>
                <a:lnTo>
                  <a:pt x="386543" y="277551"/>
                </a:lnTo>
                <a:lnTo>
                  <a:pt x="374483" y="287396"/>
                </a:lnTo>
                <a:lnTo>
                  <a:pt x="362424" y="296923"/>
                </a:lnTo>
                <a:lnTo>
                  <a:pt x="350999" y="307402"/>
                </a:lnTo>
                <a:lnTo>
                  <a:pt x="339574" y="317882"/>
                </a:lnTo>
                <a:lnTo>
                  <a:pt x="328466" y="328997"/>
                </a:lnTo>
                <a:lnTo>
                  <a:pt x="317676" y="340112"/>
                </a:lnTo>
                <a:lnTo>
                  <a:pt x="306886" y="351226"/>
                </a:lnTo>
                <a:lnTo>
                  <a:pt x="296730" y="362976"/>
                </a:lnTo>
                <a:lnTo>
                  <a:pt x="286575" y="374726"/>
                </a:lnTo>
                <a:lnTo>
                  <a:pt x="277054" y="386794"/>
                </a:lnTo>
                <a:lnTo>
                  <a:pt x="267533" y="399179"/>
                </a:lnTo>
                <a:lnTo>
                  <a:pt x="258330" y="411564"/>
                </a:lnTo>
                <a:lnTo>
                  <a:pt x="249444" y="424584"/>
                </a:lnTo>
                <a:lnTo>
                  <a:pt x="240875" y="437604"/>
                </a:lnTo>
                <a:lnTo>
                  <a:pt x="232624" y="450942"/>
                </a:lnTo>
                <a:lnTo>
                  <a:pt x="224690" y="464279"/>
                </a:lnTo>
                <a:lnTo>
                  <a:pt x="217073" y="477935"/>
                </a:lnTo>
                <a:lnTo>
                  <a:pt x="209774" y="491590"/>
                </a:lnTo>
                <a:lnTo>
                  <a:pt x="202792" y="505563"/>
                </a:lnTo>
                <a:lnTo>
                  <a:pt x="196445" y="520171"/>
                </a:lnTo>
                <a:lnTo>
                  <a:pt x="189780" y="534462"/>
                </a:lnTo>
                <a:lnTo>
                  <a:pt x="183751" y="548752"/>
                </a:lnTo>
                <a:lnTo>
                  <a:pt x="178355" y="563678"/>
                </a:lnTo>
                <a:lnTo>
                  <a:pt x="173278" y="578603"/>
                </a:lnTo>
                <a:lnTo>
                  <a:pt x="168200" y="593846"/>
                </a:lnTo>
                <a:lnTo>
                  <a:pt x="163757" y="608772"/>
                </a:lnTo>
                <a:lnTo>
                  <a:pt x="159314" y="624332"/>
                </a:lnTo>
                <a:lnTo>
                  <a:pt x="155506" y="639893"/>
                </a:lnTo>
                <a:lnTo>
                  <a:pt x="152332" y="655454"/>
                </a:lnTo>
                <a:lnTo>
                  <a:pt x="148841" y="671650"/>
                </a:lnTo>
                <a:lnTo>
                  <a:pt x="146302" y="687210"/>
                </a:lnTo>
                <a:lnTo>
                  <a:pt x="144081" y="703724"/>
                </a:lnTo>
                <a:lnTo>
                  <a:pt x="142494" y="719602"/>
                </a:lnTo>
                <a:lnTo>
                  <a:pt x="140907" y="735798"/>
                </a:lnTo>
                <a:lnTo>
                  <a:pt x="139955" y="752629"/>
                </a:lnTo>
                <a:lnTo>
                  <a:pt x="139320" y="769142"/>
                </a:lnTo>
                <a:lnTo>
                  <a:pt x="139003" y="785973"/>
                </a:lnTo>
                <a:lnTo>
                  <a:pt x="139320" y="800263"/>
                </a:lnTo>
                <a:lnTo>
                  <a:pt x="139638" y="814871"/>
                </a:lnTo>
                <a:lnTo>
                  <a:pt x="140590" y="829162"/>
                </a:lnTo>
                <a:lnTo>
                  <a:pt x="141542" y="844087"/>
                </a:lnTo>
                <a:lnTo>
                  <a:pt x="143129" y="858378"/>
                </a:lnTo>
                <a:lnTo>
                  <a:pt x="144715" y="872350"/>
                </a:lnTo>
                <a:lnTo>
                  <a:pt x="146620" y="886641"/>
                </a:lnTo>
                <a:lnTo>
                  <a:pt x="149158" y="900931"/>
                </a:lnTo>
                <a:lnTo>
                  <a:pt x="152015" y="914586"/>
                </a:lnTo>
                <a:lnTo>
                  <a:pt x="154871" y="928559"/>
                </a:lnTo>
                <a:lnTo>
                  <a:pt x="158044" y="942215"/>
                </a:lnTo>
                <a:lnTo>
                  <a:pt x="161853" y="955870"/>
                </a:lnTo>
                <a:lnTo>
                  <a:pt x="165661" y="969208"/>
                </a:lnTo>
                <a:lnTo>
                  <a:pt x="169469" y="983180"/>
                </a:lnTo>
                <a:lnTo>
                  <a:pt x="174230" y="996201"/>
                </a:lnTo>
                <a:lnTo>
                  <a:pt x="178673" y="1009538"/>
                </a:lnTo>
                <a:lnTo>
                  <a:pt x="183433" y="1022558"/>
                </a:lnTo>
                <a:lnTo>
                  <a:pt x="188828" y="1035261"/>
                </a:lnTo>
                <a:lnTo>
                  <a:pt x="194223" y="1047964"/>
                </a:lnTo>
                <a:lnTo>
                  <a:pt x="200253" y="1060666"/>
                </a:lnTo>
                <a:lnTo>
                  <a:pt x="205966" y="1073369"/>
                </a:lnTo>
                <a:lnTo>
                  <a:pt x="212630" y="1085754"/>
                </a:lnTo>
                <a:lnTo>
                  <a:pt x="219295" y="1098139"/>
                </a:lnTo>
                <a:lnTo>
                  <a:pt x="225642" y="1110206"/>
                </a:lnTo>
                <a:lnTo>
                  <a:pt x="232941" y="1121956"/>
                </a:lnTo>
                <a:lnTo>
                  <a:pt x="239923" y="1133706"/>
                </a:lnTo>
                <a:lnTo>
                  <a:pt x="247857" y="1145456"/>
                </a:lnTo>
                <a:lnTo>
                  <a:pt x="255474" y="1156571"/>
                </a:lnTo>
                <a:lnTo>
                  <a:pt x="263408" y="1168003"/>
                </a:lnTo>
                <a:lnTo>
                  <a:pt x="271659" y="1179118"/>
                </a:lnTo>
                <a:lnTo>
                  <a:pt x="280228" y="1189915"/>
                </a:lnTo>
                <a:lnTo>
                  <a:pt x="289114" y="1200395"/>
                </a:lnTo>
                <a:lnTo>
                  <a:pt x="297682" y="1210874"/>
                </a:lnTo>
                <a:lnTo>
                  <a:pt x="307203" y="1221036"/>
                </a:lnTo>
                <a:lnTo>
                  <a:pt x="316407" y="1231198"/>
                </a:lnTo>
                <a:lnTo>
                  <a:pt x="326245" y="1241361"/>
                </a:lnTo>
                <a:lnTo>
                  <a:pt x="336083" y="1250887"/>
                </a:lnTo>
                <a:lnTo>
                  <a:pt x="345604" y="1260414"/>
                </a:lnTo>
                <a:lnTo>
                  <a:pt x="356076" y="1269624"/>
                </a:lnTo>
                <a:lnTo>
                  <a:pt x="366549" y="1278833"/>
                </a:lnTo>
                <a:lnTo>
                  <a:pt x="377022" y="1287725"/>
                </a:lnTo>
                <a:lnTo>
                  <a:pt x="388130" y="1296299"/>
                </a:lnTo>
                <a:lnTo>
                  <a:pt x="398920" y="1304556"/>
                </a:lnTo>
                <a:lnTo>
                  <a:pt x="410345" y="1312813"/>
                </a:lnTo>
                <a:lnTo>
                  <a:pt x="421770" y="1320752"/>
                </a:lnTo>
                <a:lnTo>
                  <a:pt x="433195" y="1328373"/>
                </a:lnTo>
                <a:lnTo>
                  <a:pt x="444937" y="1335995"/>
                </a:lnTo>
                <a:lnTo>
                  <a:pt x="456997" y="1343299"/>
                </a:lnTo>
                <a:lnTo>
                  <a:pt x="469056" y="1349968"/>
                </a:lnTo>
                <a:lnTo>
                  <a:pt x="481116" y="1356636"/>
                </a:lnTo>
                <a:lnTo>
                  <a:pt x="493810" y="1362988"/>
                </a:lnTo>
                <a:lnTo>
                  <a:pt x="506187" y="1369339"/>
                </a:lnTo>
                <a:lnTo>
                  <a:pt x="518882" y="1375373"/>
                </a:lnTo>
                <a:lnTo>
                  <a:pt x="532211" y="1380771"/>
                </a:lnTo>
                <a:lnTo>
                  <a:pt x="545222" y="1386170"/>
                </a:lnTo>
                <a:lnTo>
                  <a:pt x="558551" y="1391569"/>
                </a:lnTo>
                <a:lnTo>
                  <a:pt x="571881" y="1396015"/>
                </a:lnTo>
                <a:lnTo>
                  <a:pt x="585210" y="1400778"/>
                </a:lnTo>
                <a:lnTo>
                  <a:pt x="598856" y="1404906"/>
                </a:lnTo>
                <a:lnTo>
                  <a:pt x="613137" y="1408717"/>
                </a:lnTo>
                <a:lnTo>
                  <a:pt x="626784" y="1412845"/>
                </a:lnTo>
                <a:lnTo>
                  <a:pt x="641065" y="1416021"/>
                </a:lnTo>
                <a:lnTo>
                  <a:pt x="655029" y="1418879"/>
                </a:lnTo>
                <a:lnTo>
                  <a:pt x="669627" y="1422055"/>
                </a:lnTo>
                <a:lnTo>
                  <a:pt x="644873" y="1558925"/>
                </a:lnTo>
                <a:lnTo>
                  <a:pt x="627418" y="1555432"/>
                </a:lnTo>
                <a:lnTo>
                  <a:pt x="609964" y="1551939"/>
                </a:lnTo>
                <a:lnTo>
                  <a:pt x="593144" y="1547493"/>
                </a:lnTo>
                <a:lnTo>
                  <a:pt x="576006" y="1543365"/>
                </a:lnTo>
                <a:lnTo>
                  <a:pt x="559186" y="1538601"/>
                </a:lnTo>
                <a:lnTo>
                  <a:pt x="542684" y="1533202"/>
                </a:lnTo>
                <a:lnTo>
                  <a:pt x="526181" y="1527804"/>
                </a:lnTo>
                <a:lnTo>
                  <a:pt x="509996" y="1521770"/>
                </a:lnTo>
                <a:lnTo>
                  <a:pt x="493493" y="1515736"/>
                </a:lnTo>
                <a:lnTo>
                  <a:pt x="477942" y="1509068"/>
                </a:lnTo>
                <a:lnTo>
                  <a:pt x="462074" y="1502081"/>
                </a:lnTo>
                <a:lnTo>
                  <a:pt x="446524" y="1495095"/>
                </a:lnTo>
                <a:lnTo>
                  <a:pt x="431291" y="1487473"/>
                </a:lnTo>
                <a:lnTo>
                  <a:pt x="416057" y="1479852"/>
                </a:lnTo>
                <a:lnTo>
                  <a:pt x="401141" y="1471595"/>
                </a:lnTo>
                <a:lnTo>
                  <a:pt x="386226" y="1463338"/>
                </a:lnTo>
                <a:lnTo>
                  <a:pt x="371944" y="1454446"/>
                </a:lnTo>
                <a:lnTo>
                  <a:pt x="357346" y="1445555"/>
                </a:lnTo>
                <a:lnTo>
                  <a:pt x="343382" y="1436028"/>
                </a:lnTo>
                <a:lnTo>
                  <a:pt x="329736" y="1426501"/>
                </a:lnTo>
                <a:lnTo>
                  <a:pt x="316089" y="1416339"/>
                </a:lnTo>
                <a:lnTo>
                  <a:pt x="302760" y="1406177"/>
                </a:lnTo>
                <a:lnTo>
                  <a:pt x="289431" y="1395697"/>
                </a:lnTo>
                <a:lnTo>
                  <a:pt x="276419" y="1384900"/>
                </a:lnTo>
                <a:lnTo>
                  <a:pt x="263725" y="1373785"/>
                </a:lnTo>
                <a:lnTo>
                  <a:pt x="251348" y="1362670"/>
                </a:lnTo>
                <a:lnTo>
                  <a:pt x="238971" y="1350920"/>
                </a:lnTo>
                <a:lnTo>
                  <a:pt x="227229" y="1339170"/>
                </a:lnTo>
                <a:lnTo>
                  <a:pt x="215486" y="1327103"/>
                </a:lnTo>
                <a:lnTo>
                  <a:pt x="204062" y="1315036"/>
                </a:lnTo>
                <a:lnTo>
                  <a:pt x="192954" y="1302333"/>
                </a:lnTo>
                <a:lnTo>
                  <a:pt x="182164" y="1289630"/>
                </a:lnTo>
                <a:lnTo>
                  <a:pt x="171374" y="1276928"/>
                </a:lnTo>
                <a:lnTo>
                  <a:pt x="161535" y="1263590"/>
                </a:lnTo>
                <a:lnTo>
                  <a:pt x="151380" y="1250252"/>
                </a:lnTo>
                <a:lnTo>
                  <a:pt x="141542" y="1236597"/>
                </a:lnTo>
                <a:lnTo>
                  <a:pt x="132021" y="1222624"/>
                </a:lnTo>
                <a:lnTo>
                  <a:pt x="122818" y="1208651"/>
                </a:lnTo>
                <a:lnTo>
                  <a:pt x="113932" y="1194361"/>
                </a:lnTo>
                <a:lnTo>
                  <a:pt x="105363" y="1180071"/>
                </a:lnTo>
                <a:lnTo>
                  <a:pt x="97112" y="1165145"/>
                </a:lnTo>
                <a:lnTo>
                  <a:pt x="89178" y="1150219"/>
                </a:lnTo>
                <a:lnTo>
                  <a:pt x="81561" y="1135294"/>
                </a:lnTo>
                <a:lnTo>
                  <a:pt x="74262" y="1120368"/>
                </a:lnTo>
                <a:lnTo>
                  <a:pt x="66962" y="1104808"/>
                </a:lnTo>
                <a:lnTo>
                  <a:pt x="60615" y="1089247"/>
                </a:lnTo>
                <a:lnTo>
                  <a:pt x="53951" y="1073369"/>
                </a:lnTo>
                <a:lnTo>
                  <a:pt x="48238" y="1057491"/>
                </a:lnTo>
                <a:lnTo>
                  <a:pt x="42208" y="1041612"/>
                </a:lnTo>
                <a:lnTo>
                  <a:pt x="37131" y="1025417"/>
                </a:lnTo>
                <a:lnTo>
                  <a:pt x="32053" y="1009221"/>
                </a:lnTo>
                <a:lnTo>
                  <a:pt x="27293" y="992390"/>
                </a:lnTo>
                <a:lnTo>
                  <a:pt x="23167" y="975876"/>
                </a:lnTo>
                <a:lnTo>
                  <a:pt x="19041" y="959363"/>
                </a:lnTo>
                <a:lnTo>
                  <a:pt x="15550" y="942532"/>
                </a:lnTo>
                <a:lnTo>
                  <a:pt x="12377" y="925701"/>
                </a:lnTo>
                <a:lnTo>
                  <a:pt x="9203" y="908235"/>
                </a:lnTo>
                <a:lnTo>
                  <a:pt x="6982" y="891087"/>
                </a:lnTo>
                <a:lnTo>
                  <a:pt x="4760" y="873621"/>
                </a:lnTo>
                <a:lnTo>
                  <a:pt x="3173" y="856472"/>
                </a:lnTo>
                <a:lnTo>
                  <a:pt x="1904" y="838689"/>
                </a:lnTo>
                <a:lnTo>
                  <a:pt x="952" y="821222"/>
                </a:lnTo>
                <a:lnTo>
                  <a:pt x="317" y="803439"/>
                </a:lnTo>
                <a:lnTo>
                  <a:pt x="0" y="785973"/>
                </a:lnTo>
                <a:lnTo>
                  <a:pt x="317" y="765649"/>
                </a:lnTo>
                <a:lnTo>
                  <a:pt x="952" y="745325"/>
                </a:lnTo>
                <a:lnTo>
                  <a:pt x="2221" y="725318"/>
                </a:lnTo>
                <a:lnTo>
                  <a:pt x="4125" y="705629"/>
                </a:lnTo>
                <a:lnTo>
                  <a:pt x="6030" y="685622"/>
                </a:lnTo>
                <a:lnTo>
                  <a:pt x="8886" y="666251"/>
                </a:lnTo>
                <a:lnTo>
                  <a:pt x="12377" y="646879"/>
                </a:lnTo>
                <a:lnTo>
                  <a:pt x="15868" y="627508"/>
                </a:lnTo>
                <a:lnTo>
                  <a:pt x="19993" y="608454"/>
                </a:lnTo>
                <a:lnTo>
                  <a:pt x="24754" y="589718"/>
                </a:lnTo>
                <a:lnTo>
                  <a:pt x="29831" y="570982"/>
                </a:lnTo>
                <a:lnTo>
                  <a:pt x="35227" y="552245"/>
                </a:lnTo>
                <a:lnTo>
                  <a:pt x="41256" y="534144"/>
                </a:lnTo>
                <a:lnTo>
                  <a:pt x="47604" y="515725"/>
                </a:lnTo>
                <a:lnTo>
                  <a:pt x="54268" y="497941"/>
                </a:lnTo>
                <a:lnTo>
                  <a:pt x="61567" y="480158"/>
                </a:lnTo>
                <a:lnTo>
                  <a:pt x="69501" y="462692"/>
                </a:lnTo>
                <a:lnTo>
                  <a:pt x="77435" y="445225"/>
                </a:lnTo>
                <a:lnTo>
                  <a:pt x="86004" y="428395"/>
                </a:lnTo>
                <a:lnTo>
                  <a:pt x="94890" y="411246"/>
                </a:lnTo>
                <a:lnTo>
                  <a:pt x="104093" y="395050"/>
                </a:lnTo>
                <a:lnTo>
                  <a:pt x="113614" y="378854"/>
                </a:lnTo>
                <a:lnTo>
                  <a:pt x="123770" y="362341"/>
                </a:lnTo>
                <a:lnTo>
                  <a:pt x="133925" y="346780"/>
                </a:lnTo>
                <a:lnTo>
                  <a:pt x="145033" y="330902"/>
                </a:lnTo>
                <a:lnTo>
                  <a:pt x="156140" y="315977"/>
                </a:lnTo>
                <a:lnTo>
                  <a:pt x="167565" y="301051"/>
                </a:lnTo>
                <a:lnTo>
                  <a:pt x="179308" y="286443"/>
                </a:lnTo>
                <a:lnTo>
                  <a:pt x="191367" y="271835"/>
                </a:lnTo>
                <a:lnTo>
                  <a:pt x="204062" y="257545"/>
                </a:lnTo>
                <a:lnTo>
                  <a:pt x="216756" y="243889"/>
                </a:lnTo>
                <a:lnTo>
                  <a:pt x="229768" y="230552"/>
                </a:lnTo>
                <a:lnTo>
                  <a:pt x="243731" y="217214"/>
                </a:lnTo>
                <a:lnTo>
                  <a:pt x="257378" y="204194"/>
                </a:lnTo>
                <a:lnTo>
                  <a:pt x="271342" y="191809"/>
                </a:lnTo>
                <a:lnTo>
                  <a:pt x="285623" y="179424"/>
                </a:lnTo>
                <a:lnTo>
                  <a:pt x="300539" y="167674"/>
                </a:lnTo>
                <a:lnTo>
                  <a:pt x="315455" y="156242"/>
                </a:lnTo>
                <a:lnTo>
                  <a:pt x="330688" y="145127"/>
                </a:lnTo>
                <a:lnTo>
                  <a:pt x="346556" y="134330"/>
                </a:lnTo>
                <a:lnTo>
                  <a:pt x="362106" y="124168"/>
                </a:lnTo>
                <a:lnTo>
                  <a:pt x="377974" y="114005"/>
                </a:lnTo>
                <a:lnTo>
                  <a:pt x="394477" y="104479"/>
                </a:lnTo>
                <a:lnTo>
                  <a:pt x="410980" y="94952"/>
                </a:lnTo>
                <a:lnTo>
                  <a:pt x="428117" y="86060"/>
                </a:lnTo>
                <a:lnTo>
                  <a:pt x="444937" y="77803"/>
                </a:lnTo>
                <a:lnTo>
                  <a:pt x="462392" y="69546"/>
                </a:lnTo>
                <a:lnTo>
                  <a:pt x="479529" y="61925"/>
                </a:lnTo>
                <a:lnTo>
                  <a:pt x="497619" y="54621"/>
                </a:lnTo>
                <a:lnTo>
                  <a:pt x="515391" y="47634"/>
                </a:lnTo>
                <a:lnTo>
                  <a:pt x="533480" y="41283"/>
                </a:lnTo>
                <a:lnTo>
                  <a:pt x="551570" y="35567"/>
                </a:lnTo>
                <a:lnTo>
                  <a:pt x="570294" y="29851"/>
                </a:lnTo>
                <a:lnTo>
                  <a:pt x="589018" y="24770"/>
                </a:lnTo>
                <a:lnTo>
                  <a:pt x="607742" y="20324"/>
                </a:lnTo>
                <a:lnTo>
                  <a:pt x="627101" y="15878"/>
                </a:lnTo>
                <a:lnTo>
                  <a:pt x="646143" y="12385"/>
                </a:lnTo>
                <a:lnTo>
                  <a:pt x="665501" y="9209"/>
                </a:lnTo>
                <a:lnTo>
                  <a:pt x="685178" y="6351"/>
                </a:lnTo>
                <a:lnTo>
                  <a:pt x="704854" y="4128"/>
                </a:lnTo>
                <a:lnTo>
                  <a:pt x="724530" y="2223"/>
                </a:lnTo>
                <a:lnTo>
                  <a:pt x="744524" y="952"/>
                </a:lnTo>
                <a:lnTo>
                  <a:pt x="764835" y="317"/>
                </a:lnTo>
                <a:lnTo>
                  <a:pt x="78482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4463283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50"/>
                                        <p:tgtEl>
                                          <p:spTgt spid="6"/>
                                        </p:tgtEl>
                                      </p:cBhvr>
                                    </p:animEffect>
                                    <p:anim calcmode="lin" valueType="num">
                                      <p:cBhvr>
                                        <p:cTn id="14" dur="250" fill="hold"/>
                                        <p:tgtEl>
                                          <p:spTgt spid="6"/>
                                        </p:tgtEl>
                                        <p:attrNameLst>
                                          <p:attrName>ppt_x</p:attrName>
                                        </p:attrNameLst>
                                      </p:cBhvr>
                                      <p:tavLst>
                                        <p:tav tm="0">
                                          <p:val>
                                            <p:strVal val="#ppt_x"/>
                                          </p:val>
                                        </p:tav>
                                        <p:tav tm="100000">
                                          <p:val>
                                            <p:strVal val="#ppt_x"/>
                                          </p:val>
                                        </p:tav>
                                      </p:tavLst>
                                    </p:anim>
                                    <p:anim calcmode="lin" valueType="num">
                                      <p:cBhvr>
                                        <p:cTn id="15" dur="25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42"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250"/>
                                        <p:tgtEl>
                                          <p:spTgt spid="7"/>
                                        </p:tgtEl>
                                      </p:cBhvr>
                                    </p:animEffect>
                                    <p:anim calcmode="lin" valueType="num">
                                      <p:cBhvr>
                                        <p:cTn id="20" dur="250" fill="hold"/>
                                        <p:tgtEl>
                                          <p:spTgt spid="7"/>
                                        </p:tgtEl>
                                        <p:attrNameLst>
                                          <p:attrName>ppt_x</p:attrName>
                                        </p:attrNameLst>
                                      </p:cBhvr>
                                      <p:tavLst>
                                        <p:tav tm="0">
                                          <p:val>
                                            <p:strVal val="#ppt_x"/>
                                          </p:val>
                                        </p:tav>
                                        <p:tav tm="100000">
                                          <p:val>
                                            <p:strVal val="#ppt_x"/>
                                          </p:val>
                                        </p:tav>
                                      </p:tavLst>
                                    </p:anim>
                                    <p:anim calcmode="lin" valueType="num">
                                      <p:cBhvr>
                                        <p:cTn id="21" dur="250" fill="hold"/>
                                        <p:tgtEl>
                                          <p:spTgt spid="7"/>
                                        </p:tgtEl>
                                        <p:attrNameLst>
                                          <p:attrName>ppt_y</p:attrName>
                                        </p:attrNameLst>
                                      </p:cBhvr>
                                      <p:tavLst>
                                        <p:tav tm="0">
                                          <p:val>
                                            <p:strVal val="#ppt_y+.1"/>
                                          </p:val>
                                        </p:tav>
                                        <p:tav tm="100000">
                                          <p:val>
                                            <p:strVal val="#ppt_y"/>
                                          </p:val>
                                        </p:tav>
                                      </p:tavLst>
                                    </p:anim>
                                  </p:childTnLst>
                                </p:cTn>
                              </p:par>
                            </p:childTnLst>
                          </p:cTn>
                        </p:par>
                        <p:par>
                          <p:cTn id="22" fill="hold">
                            <p:stCondLst>
                              <p:cond delay="750"/>
                            </p:stCondLst>
                            <p:childTnLst>
                              <p:par>
                                <p:cTn id="23" presetID="42"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250"/>
                                        <p:tgtEl>
                                          <p:spTgt spid="8"/>
                                        </p:tgtEl>
                                      </p:cBhvr>
                                    </p:animEffect>
                                    <p:anim calcmode="lin" valueType="num">
                                      <p:cBhvr>
                                        <p:cTn id="26" dur="250" fill="hold"/>
                                        <p:tgtEl>
                                          <p:spTgt spid="8"/>
                                        </p:tgtEl>
                                        <p:attrNameLst>
                                          <p:attrName>ppt_x</p:attrName>
                                        </p:attrNameLst>
                                      </p:cBhvr>
                                      <p:tavLst>
                                        <p:tav tm="0">
                                          <p:val>
                                            <p:strVal val="#ppt_x"/>
                                          </p:val>
                                        </p:tav>
                                        <p:tav tm="100000">
                                          <p:val>
                                            <p:strVal val="#ppt_x"/>
                                          </p:val>
                                        </p:tav>
                                      </p:tavLst>
                                    </p:anim>
                                    <p:anim calcmode="lin" valueType="num">
                                      <p:cBhvr>
                                        <p:cTn id="27"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5.2.3</a:t>
            </a:r>
            <a:r>
              <a:rPr lang="zh-CN" altLang="en-US" dirty="0"/>
              <a:t>关联关系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725078" y="1550807"/>
            <a:ext cx="10515600" cy="2698750"/>
          </a:xfrm>
          <a:ln>
            <a:solidFill>
              <a:schemeClr val="tx1"/>
            </a:solidFill>
          </a:ln>
        </p:spPr>
        <p:txBody>
          <a:bodyPr anchor="t">
            <a:normAutofit fontScale="77500" lnSpcReduction="20000"/>
          </a:bodyPr>
          <a:lstStyle/>
          <a:p>
            <a:pPr>
              <a:lnSpc>
                <a:spcPct val="120000"/>
              </a:lnSpc>
            </a:pPr>
            <a:r>
              <a:rPr lang="zh-CN" altLang="en-US" b="1" dirty="0"/>
              <a:t>关联关系</a:t>
            </a:r>
            <a:r>
              <a:rPr lang="en-US" altLang="zh-CN" dirty="0"/>
              <a:t>(Association)</a:t>
            </a:r>
            <a:r>
              <a:rPr lang="zh-CN" altLang="en-US" dirty="0"/>
              <a:t>是一种结构关系，它指明一个事物的对象与另一个事物的对象之间的联系。也就是说，关联描述了系统中对象或实例之间的离散连接。给定一个连接两个类的关联，可以从一个类的对象联系到另一个类的对象。关联的两端都连接到一个类在理论上也是合法的。在</a:t>
            </a:r>
            <a:r>
              <a:rPr lang="en-US" altLang="zh-CN" dirty="0"/>
              <a:t>UML</a:t>
            </a:r>
            <a:r>
              <a:rPr lang="zh-CN" altLang="en-US" dirty="0"/>
              <a:t>图形中，关联关系用一条连接两个类的实线表示。</a:t>
            </a:r>
            <a:endParaRPr lang="en-US" altLang="zh-CN" dirty="0"/>
          </a:p>
          <a:p>
            <a:pPr>
              <a:lnSpc>
                <a:spcPct val="120000"/>
              </a:lnSpc>
            </a:pPr>
            <a:r>
              <a:rPr lang="zh-CN" altLang="en-US" dirty="0"/>
              <a:t>在</a:t>
            </a:r>
            <a:r>
              <a:rPr lang="en-US" altLang="zh-CN" dirty="0"/>
              <a:t>UML</a:t>
            </a:r>
            <a:r>
              <a:rPr lang="zh-CN" altLang="en-US" dirty="0"/>
              <a:t>中，有</a:t>
            </a:r>
            <a:r>
              <a:rPr lang="en-US" altLang="zh-CN" dirty="0"/>
              <a:t>4</a:t>
            </a:r>
            <a:r>
              <a:rPr lang="zh-CN" altLang="en-US" dirty="0"/>
              <a:t>种可应用到关联的基本修饰：关联名、关联端的角色、关联端的多重性和聚合。</a:t>
            </a:r>
          </a:p>
          <a:p>
            <a:pPr marL="0" indent="0">
              <a:buNone/>
            </a:pPr>
            <a:endParaRPr lang="en-US" altLang="zh-CN" dirty="0"/>
          </a:p>
          <a:p>
            <a:endParaRPr lang="zh-CN" altLang="en-US" dirty="0"/>
          </a:p>
        </p:txBody>
      </p:sp>
      <p:pic>
        <p:nvPicPr>
          <p:cNvPr id="5" name="图片 4">
            <a:extLst>
              <a:ext uri="{FF2B5EF4-FFF2-40B4-BE49-F238E27FC236}">
                <a16:creationId xmlns:a16="http://schemas.microsoft.com/office/drawing/2014/main" id="{56465C78-3D94-4620-90BC-8BA1FB20DCBE}"/>
              </a:ext>
            </a:extLst>
          </p:cNvPr>
          <p:cNvPicPr>
            <a:picLocks noChangeAspect="1"/>
          </p:cNvPicPr>
          <p:nvPr/>
        </p:nvPicPr>
        <p:blipFill>
          <a:blip r:embed="rId2"/>
          <a:stretch>
            <a:fillRect/>
          </a:stretch>
        </p:blipFill>
        <p:spPr>
          <a:xfrm>
            <a:off x="2295524" y="4109675"/>
            <a:ext cx="8124825" cy="2535600"/>
          </a:xfrm>
          <a:prstGeom prst="rect">
            <a:avLst/>
          </a:prstGeom>
        </p:spPr>
      </p:pic>
    </p:spTree>
    <p:extLst>
      <p:ext uri="{BB962C8B-B14F-4D97-AF65-F5344CB8AC3E}">
        <p14:creationId xmlns:p14="http://schemas.microsoft.com/office/powerpoint/2010/main" val="41991193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5.2.3</a:t>
            </a:r>
            <a:r>
              <a:rPr lang="zh-CN" altLang="en-US" dirty="0"/>
              <a:t>关联关系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200" y="1825625"/>
            <a:ext cx="10515600" cy="3736189"/>
          </a:xfrm>
          <a:ln>
            <a:solidFill>
              <a:schemeClr val="tx1"/>
            </a:solidFill>
          </a:ln>
        </p:spPr>
        <p:txBody>
          <a:bodyPr anchor="ctr"/>
          <a:lstStyle/>
          <a:p>
            <a:r>
              <a:rPr lang="en-US" altLang="zh-CN" dirty="0"/>
              <a:t>1.</a:t>
            </a:r>
            <a:r>
              <a:rPr lang="zh-CN" altLang="en-US" dirty="0"/>
              <a:t>关联名即名称</a:t>
            </a:r>
          </a:p>
          <a:p>
            <a:pPr lvl="1"/>
            <a:r>
              <a:rPr lang="zh-CN" altLang="en-US" dirty="0"/>
              <a:t>名称用来描述关联的性质，通常使用一个动词或动词短语来命名关联，因为它表明源对象正在目标对象上执行的动作。为了消除名称含义的歧义，</a:t>
            </a:r>
            <a:r>
              <a:rPr lang="en-US" altLang="zh-CN" dirty="0"/>
              <a:t>UML</a:t>
            </a:r>
            <a:r>
              <a:rPr lang="zh-CN" altLang="en-US" dirty="0"/>
              <a:t>中提供了一个指引读者名称方向的三角形，并给名称一个方向。</a:t>
            </a:r>
            <a:endParaRPr lang="en-US" altLang="zh-CN" dirty="0"/>
          </a:p>
          <a:p>
            <a:pPr lvl="1"/>
            <a:r>
              <a:rPr lang="zh-CN" altLang="en-US" dirty="0"/>
              <a:t>此外，在描述关联关系时，可以分别给关联的两端命名，如果关联的端点已经明确地有了名称</a:t>
            </a:r>
            <a:r>
              <a:rPr lang="en-US" altLang="zh-CN" dirty="0"/>
              <a:t>,</a:t>
            </a:r>
            <a:r>
              <a:rPr lang="zh-CN" altLang="en-US" dirty="0"/>
              <a:t>则不需要给关联关系取名。如果一个类有多个关联关系，为了进行区分</a:t>
            </a:r>
            <a:r>
              <a:rPr lang="en-US" altLang="zh-CN" dirty="0"/>
              <a:t>,</a:t>
            </a:r>
            <a:r>
              <a:rPr lang="zh-CN" altLang="en-US" dirty="0"/>
              <a:t>使用关联名或是关联端点名。如果一个关联有多个端点在一个类上，则需要给关联端点命名进行区分。</a:t>
            </a:r>
          </a:p>
          <a:p>
            <a:endParaRPr lang="zh-CN" altLang="en-US" dirty="0"/>
          </a:p>
        </p:txBody>
      </p:sp>
    </p:spTree>
    <p:extLst>
      <p:ext uri="{BB962C8B-B14F-4D97-AF65-F5344CB8AC3E}">
        <p14:creationId xmlns:p14="http://schemas.microsoft.com/office/powerpoint/2010/main" val="4025782821"/>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5.2.3</a:t>
            </a:r>
            <a:r>
              <a:rPr lang="zh-CN" altLang="en-US" dirty="0"/>
              <a:t>关联关系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ln>
            <a:solidFill>
              <a:schemeClr val="tx1"/>
            </a:solidFill>
          </a:ln>
        </p:spPr>
        <p:txBody>
          <a:bodyPr/>
          <a:lstStyle/>
          <a:p>
            <a:r>
              <a:rPr lang="en-US" altLang="zh-CN" dirty="0"/>
              <a:t>2.</a:t>
            </a:r>
            <a:r>
              <a:rPr lang="zh-CN" altLang="en-US" dirty="0"/>
              <a:t>角色</a:t>
            </a:r>
          </a:p>
          <a:p>
            <a:r>
              <a:rPr lang="zh-CN" altLang="en-US" dirty="0"/>
              <a:t>当一个类处于关联的某一端时，该类就在这个关系中扮演了一个特定的角色。它呈现的是对另一端的职责。可以显式地命名一个类在关联中所承担的角色。关联端点承担的角色称为端点名</a:t>
            </a:r>
            <a:r>
              <a:rPr lang="en-US" altLang="zh-CN" dirty="0"/>
              <a:t>(</a:t>
            </a:r>
            <a:r>
              <a:rPr lang="zh-CN" altLang="en-US" dirty="0"/>
              <a:t>或角色名</a:t>
            </a:r>
            <a:r>
              <a:rPr lang="en-US" altLang="zh-CN" dirty="0"/>
              <a:t>)</a:t>
            </a:r>
            <a:r>
              <a:rPr lang="zh-CN" altLang="en-US" dirty="0"/>
              <a:t>，端点名称是名词或名词短语，以解释对象是如何参与关联的。关联关系的角色设置如图所示。</a:t>
            </a:r>
          </a:p>
          <a:p>
            <a:endParaRPr lang="zh-CN" altLang="en-US" dirty="0"/>
          </a:p>
        </p:txBody>
      </p:sp>
      <p:pic>
        <p:nvPicPr>
          <p:cNvPr id="5" name="图片 4">
            <a:extLst>
              <a:ext uri="{FF2B5EF4-FFF2-40B4-BE49-F238E27FC236}">
                <a16:creationId xmlns:a16="http://schemas.microsoft.com/office/drawing/2014/main" id="{BF7F8678-B18C-4528-B017-A5F89E07605E}"/>
              </a:ext>
            </a:extLst>
          </p:cNvPr>
          <p:cNvPicPr>
            <a:picLocks noChangeAspect="1"/>
          </p:cNvPicPr>
          <p:nvPr/>
        </p:nvPicPr>
        <p:blipFill>
          <a:blip r:embed="rId2"/>
          <a:stretch>
            <a:fillRect/>
          </a:stretch>
        </p:blipFill>
        <p:spPr>
          <a:xfrm>
            <a:off x="838200" y="4333875"/>
            <a:ext cx="9782175" cy="2330960"/>
          </a:xfrm>
          <a:prstGeom prst="rect">
            <a:avLst/>
          </a:prstGeom>
        </p:spPr>
      </p:pic>
    </p:spTree>
    <p:extLst>
      <p:ext uri="{BB962C8B-B14F-4D97-AF65-F5344CB8AC3E}">
        <p14:creationId xmlns:p14="http://schemas.microsoft.com/office/powerpoint/2010/main" val="3191492760"/>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5.2.3</a:t>
            </a:r>
            <a:r>
              <a:rPr lang="zh-CN" altLang="en-US" dirty="0"/>
              <a:t>关联关系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485775" y="1495425"/>
            <a:ext cx="11191875" cy="4681538"/>
          </a:xfrm>
          <a:ln>
            <a:solidFill>
              <a:schemeClr val="tx1"/>
            </a:solidFill>
          </a:ln>
        </p:spPr>
        <p:txBody>
          <a:bodyPr anchor="t">
            <a:normAutofit fontScale="77500" lnSpcReduction="20000"/>
          </a:bodyPr>
          <a:lstStyle/>
          <a:p>
            <a:pPr>
              <a:lnSpc>
                <a:spcPct val="110000"/>
              </a:lnSpc>
            </a:pPr>
            <a:r>
              <a:rPr lang="en-US" altLang="zh-CN" dirty="0"/>
              <a:t>3.</a:t>
            </a:r>
            <a:r>
              <a:rPr lang="zh-CN" altLang="en-US" dirty="0"/>
              <a:t>多重性</a:t>
            </a:r>
          </a:p>
          <a:p>
            <a:pPr>
              <a:lnSpc>
                <a:spcPct val="110000"/>
              </a:lnSpc>
            </a:pPr>
            <a:r>
              <a:rPr lang="zh-CN" altLang="en-US" dirty="0"/>
              <a:t>关联表示了对象间的结构关系。有时在建模时需要说明一个关联的实例中有多少个相互连接的对象。即多重性是指有多少对象可以参与该关联。可以表达一个取值范围、特定值、无限定的范围或一组离散值。</a:t>
            </a:r>
            <a:endParaRPr lang="en-US" altLang="zh-CN" dirty="0"/>
          </a:p>
          <a:p>
            <a:pPr>
              <a:lnSpc>
                <a:spcPct val="110000"/>
              </a:lnSpc>
            </a:pPr>
            <a:r>
              <a:rPr lang="zh-CN" altLang="en-US" dirty="0">
                <a:highlight>
                  <a:srgbClr val="FFFF00"/>
                </a:highlight>
              </a:rPr>
              <a:t>格式：”</a:t>
            </a:r>
            <a:r>
              <a:rPr lang="en-US" altLang="zh-CN" dirty="0" err="1">
                <a:highlight>
                  <a:srgbClr val="FFFF00"/>
                </a:highlight>
              </a:rPr>
              <a:t>minimum..Maximum</a:t>
            </a:r>
            <a:r>
              <a:rPr lang="zh-CN" altLang="en-US" dirty="0">
                <a:highlight>
                  <a:srgbClr val="FFFF00"/>
                </a:highlight>
              </a:rPr>
              <a:t>“（均为</a:t>
            </a:r>
            <a:r>
              <a:rPr lang="en-US" altLang="zh-CN" dirty="0">
                <a:highlight>
                  <a:srgbClr val="FFFF00"/>
                </a:highlight>
              </a:rPr>
              <a:t>int</a:t>
            </a:r>
            <a:r>
              <a:rPr lang="zh-CN" altLang="en-US" dirty="0">
                <a:highlight>
                  <a:srgbClr val="FFFF00"/>
                </a:highlight>
              </a:rPr>
              <a:t>型</a:t>
            </a:r>
            <a:r>
              <a:rPr lang="en-US" altLang="zh-CN" dirty="0">
                <a:highlight>
                  <a:srgbClr val="FFFF00"/>
                </a:highlight>
              </a:rPr>
              <a:t>)</a:t>
            </a:r>
            <a:r>
              <a:rPr lang="zh-CN" altLang="en-US" dirty="0">
                <a:highlight>
                  <a:srgbClr val="FFFF00"/>
                </a:highlight>
              </a:rPr>
              <a:t>。</a:t>
            </a:r>
          </a:p>
          <a:p>
            <a:pPr>
              <a:lnSpc>
                <a:spcPct val="110000"/>
              </a:lnSpc>
            </a:pPr>
            <a:r>
              <a:rPr lang="zh-CN" altLang="en-US" dirty="0"/>
              <a:t>赋给一个端点的多重性表示该端点可以有多少个对象与另一个端点的一个对象关联，可以是</a:t>
            </a:r>
            <a:r>
              <a:rPr lang="zh-CN" altLang="en-US" b="1" dirty="0"/>
              <a:t>一对</a:t>
            </a:r>
            <a:r>
              <a:rPr lang="en-US" altLang="zh-CN" b="1" dirty="0"/>
              <a:t>—</a:t>
            </a:r>
            <a:r>
              <a:rPr lang="en-US" altLang="zh-CN" dirty="0"/>
              <a:t>(one-to-one)</a:t>
            </a:r>
            <a:r>
              <a:rPr lang="zh-CN" altLang="en-US" dirty="0"/>
              <a:t>、</a:t>
            </a:r>
            <a:r>
              <a:rPr lang="zh-CN" altLang="en-US" b="1" dirty="0"/>
              <a:t>一对多</a:t>
            </a:r>
            <a:r>
              <a:rPr lang="en-US" altLang="zh-CN" dirty="0"/>
              <a:t>(one-to-many)</a:t>
            </a:r>
            <a:r>
              <a:rPr lang="zh-CN" altLang="en-US" dirty="0"/>
              <a:t>、</a:t>
            </a:r>
            <a:r>
              <a:rPr lang="zh-CN" altLang="en-US" b="1" dirty="0"/>
              <a:t>一对一或多</a:t>
            </a:r>
            <a:r>
              <a:rPr lang="en-US" altLang="zh-CN" dirty="0"/>
              <a:t>(one-to-</a:t>
            </a:r>
            <a:r>
              <a:rPr lang="en-US" altLang="zh-CN" dirty="0" err="1"/>
              <a:t>oneormore</a:t>
            </a:r>
            <a:r>
              <a:rPr lang="en-US" altLang="zh-CN" dirty="0"/>
              <a:t>)</a:t>
            </a:r>
            <a:r>
              <a:rPr lang="zh-CN" altLang="en-US" dirty="0"/>
              <a:t>、</a:t>
            </a:r>
            <a:r>
              <a:rPr lang="zh-CN" altLang="en-US" b="1" dirty="0"/>
              <a:t>一对零或一</a:t>
            </a:r>
            <a:r>
              <a:rPr lang="en-US" altLang="zh-CN" dirty="0"/>
              <a:t>(one-to-</a:t>
            </a:r>
            <a:r>
              <a:rPr lang="en-US" altLang="zh-CN" dirty="0" err="1"/>
              <a:t>zeroorone</a:t>
            </a:r>
            <a:r>
              <a:rPr lang="en-US" altLang="zh-CN" dirty="0"/>
              <a:t>)</a:t>
            </a:r>
            <a:r>
              <a:rPr lang="zh-CN" altLang="en-US" dirty="0"/>
              <a:t>、</a:t>
            </a:r>
            <a:r>
              <a:rPr lang="zh-CN" altLang="en-US" b="1" dirty="0"/>
              <a:t>一对有限间隔</a:t>
            </a:r>
            <a:r>
              <a:rPr lang="en-US" altLang="zh-CN" dirty="0"/>
              <a:t>(one-to-</a:t>
            </a:r>
            <a:r>
              <a:rPr lang="en-US" altLang="zh-CN" dirty="0" err="1"/>
              <a:t>aboundedinterval</a:t>
            </a:r>
            <a:r>
              <a:rPr lang="en-US" altLang="zh-CN" dirty="0"/>
              <a:t>.</a:t>
            </a:r>
            <a:r>
              <a:rPr lang="zh-CN" altLang="en-US" dirty="0"/>
              <a:t>例如，一对</a:t>
            </a:r>
            <a:r>
              <a:rPr lang="en-US" altLang="zh-CN" dirty="0"/>
              <a:t>5〜10)</a:t>
            </a:r>
            <a:r>
              <a:rPr lang="zh-CN" altLang="en-US" dirty="0"/>
              <a:t>、</a:t>
            </a:r>
            <a:r>
              <a:rPr lang="en-US" altLang="zh-CN" b="1" dirty="0"/>
              <a:t>—</a:t>
            </a:r>
            <a:r>
              <a:rPr lang="zh-CN" altLang="en-US" b="1" dirty="0"/>
              <a:t>对</a:t>
            </a:r>
            <a:r>
              <a:rPr lang="en-US" altLang="zh-CN" b="1" dirty="0"/>
              <a:t>n</a:t>
            </a:r>
            <a:r>
              <a:rPr lang="en-US" altLang="zh-CN" dirty="0"/>
              <a:t>(one-to-exactly〃)</a:t>
            </a:r>
            <a:r>
              <a:rPr lang="zh-CN" altLang="en-US" dirty="0"/>
              <a:t>，或者</a:t>
            </a:r>
            <a:r>
              <a:rPr lang="zh-CN" altLang="en-US" b="1" dirty="0"/>
              <a:t>一对一组选择</a:t>
            </a:r>
            <a:r>
              <a:rPr lang="en-US" altLang="zh-CN" dirty="0"/>
              <a:t>(one-to-</a:t>
            </a:r>
            <a:r>
              <a:rPr lang="en-US" altLang="zh-CN" dirty="0" err="1"/>
              <a:t>asetofchoices</a:t>
            </a:r>
            <a:r>
              <a:rPr lang="en-US" altLang="zh-CN" dirty="0"/>
              <a:t>,</a:t>
            </a:r>
            <a:r>
              <a:rPr lang="zh-CN" altLang="en-US" dirty="0"/>
              <a:t>例如，一对</a:t>
            </a:r>
            <a:r>
              <a:rPr lang="en-US" altLang="zh-CN" dirty="0"/>
              <a:t>9</a:t>
            </a:r>
            <a:r>
              <a:rPr lang="zh-CN" altLang="en-US" dirty="0"/>
              <a:t>或</a:t>
            </a:r>
            <a:r>
              <a:rPr lang="en-US" altLang="zh-CN" dirty="0"/>
              <a:t>10)</a:t>
            </a:r>
            <a:r>
              <a:rPr lang="zh-CN" altLang="en-US" dirty="0"/>
              <a:t>。</a:t>
            </a:r>
            <a:endParaRPr lang="en-US" altLang="zh-CN" dirty="0"/>
          </a:p>
          <a:p>
            <a:pPr>
              <a:lnSpc>
                <a:spcPct val="110000"/>
              </a:lnSpc>
            </a:pPr>
            <a:r>
              <a:rPr lang="en-US" altLang="zh-CN" dirty="0"/>
              <a:t>UML</a:t>
            </a:r>
            <a:r>
              <a:rPr lang="zh-CN" altLang="en-US" dirty="0"/>
              <a:t>使用</a:t>
            </a:r>
            <a:r>
              <a:rPr lang="zh-CN" altLang="en-US" dirty="0">
                <a:solidFill>
                  <a:srgbClr val="FF0000"/>
                </a:solidFill>
              </a:rPr>
              <a:t>星号</a:t>
            </a:r>
            <a:r>
              <a:rPr lang="en-US" altLang="zh-CN" dirty="0"/>
              <a:t>(*)</a:t>
            </a:r>
            <a:r>
              <a:rPr lang="zh-CN" altLang="en-US" dirty="0"/>
              <a:t>来代表许多</a:t>
            </a:r>
            <a:r>
              <a:rPr lang="en-US" altLang="zh-CN" dirty="0"/>
              <a:t>(more)</a:t>
            </a:r>
            <a:r>
              <a:rPr lang="zh-CN" altLang="en-US" dirty="0"/>
              <a:t>和多个</a:t>
            </a:r>
            <a:r>
              <a:rPr lang="en-US" altLang="zh-CN" dirty="0"/>
              <a:t>(many)</a:t>
            </a:r>
            <a:r>
              <a:rPr lang="zh-CN" altLang="en-US" dirty="0"/>
              <a:t>。在一种语义中，</a:t>
            </a:r>
            <a:r>
              <a:rPr lang="zh-CN" altLang="en-US" dirty="0">
                <a:solidFill>
                  <a:srgbClr val="FF0000"/>
                </a:solidFill>
              </a:rPr>
              <a:t>两点</a:t>
            </a:r>
            <a:r>
              <a:rPr lang="zh-CN" altLang="en-US" dirty="0"/>
              <a:t>代表</a:t>
            </a:r>
            <a:r>
              <a:rPr lang="en-US" altLang="zh-CN" dirty="0"/>
              <a:t>Or(</a:t>
            </a:r>
            <a:r>
              <a:rPr lang="zh-CN" altLang="en-US" dirty="0"/>
              <a:t>或</a:t>
            </a:r>
            <a:r>
              <a:rPr lang="en-US" altLang="zh-CN" dirty="0"/>
              <a:t>)</a:t>
            </a:r>
            <a:r>
              <a:rPr lang="zh-CN" altLang="en-US" dirty="0"/>
              <a:t>关系，例如“</a:t>
            </a:r>
            <a:r>
              <a:rPr lang="en-US" altLang="zh-CN" dirty="0"/>
              <a:t>1..*”</a:t>
            </a:r>
            <a:r>
              <a:rPr lang="zh-CN" altLang="en-US" dirty="0"/>
              <a:t>代表一个或者多个。在另一种语义中，</a:t>
            </a:r>
            <a:r>
              <a:rPr lang="en-US" altLang="zh-CN" dirty="0"/>
              <a:t>Or</a:t>
            </a:r>
            <a:r>
              <a:rPr lang="zh-CN" altLang="en-US" dirty="0"/>
              <a:t>关系用</a:t>
            </a:r>
            <a:r>
              <a:rPr lang="zh-CN" altLang="en-US" dirty="0">
                <a:solidFill>
                  <a:srgbClr val="FF0000"/>
                </a:solidFill>
              </a:rPr>
              <a:t>逗号</a:t>
            </a:r>
            <a:r>
              <a:rPr lang="zh-CN" altLang="en-US" dirty="0"/>
              <a:t>来表示，例如“</a:t>
            </a:r>
            <a:r>
              <a:rPr lang="en-US" altLang="zh-CN" dirty="0"/>
              <a:t>5,10”</a:t>
            </a:r>
            <a:r>
              <a:rPr lang="zh-CN" altLang="en-US" dirty="0"/>
              <a:t>代表</a:t>
            </a:r>
            <a:r>
              <a:rPr lang="en-US" altLang="zh-CN" dirty="0"/>
              <a:t>5</a:t>
            </a:r>
            <a:r>
              <a:rPr lang="zh-CN" altLang="en-US" dirty="0"/>
              <a:t>或者</a:t>
            </a:r>
            <a:r>
              <a:rPr lang="en-US" altLang="zh-CN" dirty="0"/>
              <a:t>10</a:t>
            </a:r>
            <a:r>
              <a:rPr lang="zh-CN" altLang="en-US" dirty="0"/>
              <a:t>。如图</a:t>
            </a:r>
            <a:r>
              <a:rPr lang="en-US" altLang="zh-CN" dirty="0"/>
              <a:t>5.11</a:t>
            </a:r>
            <a:r>
              <a:rPr lang="zh-CN" altLang="en-US" dirty="0"/>
              <a:t>所示就是一对零或多。</a:t>
            </a:r>
          </a:p>
          <a:p>
            <a:endParaRPr lang="zh-CN" altLang="en-US" dirty="0"/>
          </a:p>
        </p:txBody>
      </p:sp>
    </p:spTree>
    <p:extLst>
      <p:ext uri="{BB962C8B-B14F-4D97-AF65-F5344CB8AC3E}">
        <p14:creationId xmlns:p14="http://schemas.microsoft.com/office/powerpoint/2010/main" val="836750830"/>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5.2.3</a:t>
            </a:r>
            <a:r>
              <a:rPr lang="zh-CN" altLang="en-US" dirty="0"/>
              <a:t>关联关系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571500" y="1600200"/>
            <a:ext cx="10782300" cy="2790825"/>
          </a:xfrm>
          <a:ln>
            <a:solidFill>
              <a:schemeClr val="tx1"/>
            </a:solidFill>
          </a:ln>
        </p:spPr>
        <p:txBody>
          <a:bodyPr>
            <a:normAutofit fontScale="77500" lnSpcReduction="20000"/>
          </a:bodyPr>
          <a:lstStyle/>
          <a:p>
            <a:pPr>
              <a:lnSpc>
                <a:spcPct val="120000"/>
              </a:lnSpc>
            </a:pPr>
            <a:r>
              <a:rPr lang="en-US" altLang="zh-CN" dirty="0"/>
              <a:t>4.</a:t>
            </a:r>
            <a:r>
              <a:rPr lang="zh-CN" altLang="en-US" dirty="0"/>
              <a:t>聚合</a:t>
            </a:r>
          </a:p>
          <a:p>
            <a:pPr>
              <a:lnSpc>
                <a:spcPct val="120000"/>
              </a:lnSpc>
            </a:pPr>
            <a:r>
              <a:rPr lang="zh-CN" altLang="en-US" dirty="0"/>
              <a:t>两个类之间的简单关联表示了两个同等地位类之间的结构关系，这样说明这两个类是同一级别的，一个类并不比另一个类显得重要。在实际建模中，往往需要对“整体</a:t>
            </a:r>
            <a:r>
              <a:rPr lang="en-US" altLang="zh-CN" dirty="0"/>
              <a:t>/</a:t>
            </a:r>
            <a:r>
              <a:rPr lang="zh-CN" altLang="en-US" dirty="0"/>
              <a:t>部分”的关系进行描述，一个类描述了一个较大的事物</a:t>
            </a:r>
            <a:r>
              <a:rPr lang="en-US" altLang="zh-CN" dirty="0"/>
              <a:t>(“</a:t>
            </a:r>
            <a:r>
              <a:rPr lang="zh-CN" altLang="en-US" dirty="0"/>
              <a:t>整体”</a:t>
            </a:r>
            <a:r>
              <a:rPr lang="en-US" altLang="zh-CN" dirty="0"/>
              <a:t>)</a:t>
            </a:r>
            <a:r>
              <a:rPr lang="zh-CN" altLang="en-US" dirty="0"/>
              <a:t>，它由较小的事物</a:t>
            </a:r>
            <a:r>
              <a:rPr lang="en-US" altLang="zh-CN" dirty="0"/>
              <a:t>(“</a:t>
            </a:r>
            <a:r>
              <a:rPr lang="zh-CN" altLang="en-US" dirty="0"/>
              <a:t>部分”</a:t>
            </a:r>
            <a:r>
              <a:rPr lang="en-US" altLang="zh-CN" dirty="0"/>
              <a:t>)</a:t>
            </a:r>
            <a:r>
              <a:rPr lang="zh-CN" altLang="en-US" dirty="0"/>
              <a:t>组成。聚合关系正是表示整体和部分关系的关联。聚合描述了“</a:t>
            </a:r>
            <a:r>
              <a:rPr lang="en-US" altLang="zh-CN" dirty="0"/>
              <a:t>has-a”</a:t>
            </a:r>
            <a:r>
              <a:rPr lang="zh-CN" altLang="en-US" dirty="0"/>
              <a:t>的关系，意思是整体对象拥有部分对象。实质上，</a:t>
            </a:r>
            <a:r>
              <a:rPr lang="zh-CN" altLang="en-US" u="sng" dirty="0"/>
              <a:t>聚合就是一种特殊的关联</a:t>
            </a:r>
            <a:r>
              <a:rPr lang="zh-CN" altLang="en-US" dirty="0"/>
              <a:t>。</a:t>
            </a:r>
          </a:p>
          <a:p>
            <a:pPr>
              <a:lnSpc>
                <a:spcPct val="120000"/>
              </a:lnSpc>
            </a:pPr>
            <a:r>
              <a:rPr lang="zh-CN" altLang="en-US" dirty="0"/>
              <a:t>在</a:t>
            </a:r>
            <a:r>
              <a:rPr lang="en-US" altLang="zh-CN" dirty="0"/>
              <a:t>UML</a:t>
            </a:r>
            <a:r>
              <a:rPr lang="zh-CN" altLang="en-US" dirty="0"/>
              <a:t>中，聚合被表示为在整体的一端用一个</a:t>
            </a:r>
            <a:r>
              <a:rPr lang="zh-CN" altLang="en-US" b="1" dirty="0"/>
              <a:t>空心菱形</a:t>
            </a:r>
            <a:r>
              <a:rPr lang="zh-CN" altLang="en-US" dirty="0"/>
              <a:t>修饰的简单关联。</a:t>
            </a:r>
          </a:p>
          <a:p>
            <a:pPr>
              <a:lnSpc>
                <a:spcPct val="120000"/>
              </a:lnSpc>
            </a:pPr>
            <a:endParaRPr lang="zh-CN" altLang="en-US" dirty="0"/>
          </a:p>
        </p:txBody>
      </p:sp>
      <p:pic>
        <p:nvPicPr>
          <p:cNvPr id="5" name="图片 4">
            <a:extLst>
              <a:ext uri="{FF2B5EF4-FFF2-40B4-BE49-F238E27FC236}">
                <a16:creationId xmlns:a16="http://schemas.microsoft.com/office/drawing/2014/main" id="{9C0103BC-F1F0-4EC1-832C-E286B862E929}"/>
              </a:ext>
            </a:extLst>
          </p:cNvPr>
          <p:cNvPicPr>
            <a:picLocks noChangeAspect="1"/>
          </p:cNvPicPr>
          <p:nvPr/>
        </p:nvPicPr>
        <p:blipFill>
          <a:blip r:embed="rId2"/>
          <a:stretch>
            <a:fillRect/>
          </a:stretch>
        </p:blipFill>
        <p:spPr>
          <a:xfrm>
            <a:off x="1214437" y="4324349"/>
            <a:ext cx="8782196" cy="2238375"/>
          </a:xfrm>
          <a:prstGeom prst="rect">
            <a:avLst/>
          </a:prstGeom>
        </p:spPr>
      </p:pic>
    </p:spTree>
    <p:extLst>
      <p:ext uri="{BB962C8B-B14F-4D97-AF65-F5344CB8AC3E}">
        <p14:creationId xmlns:p14="http://schemas.microsoft.com/office/powerpoint/2010/main" val="403196566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5.2.3</a:t>
            </a:r>
            <a:r>
              <a:rPr lang="zh-CN" altLang="en-US" dirty="0"/>
              <a:t>关联关系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142874" y="1492250"/>
            <a:ext cx="6029325" cy="5118100"/>
          </a:xfrm>
          <a:ln>
            <a:solidFill>
              <a:schemeClr val="tx1"/>
            </a:solidFill>
          </a:ln>
        </p:spPr>
        <p:txBody>
          <a:bodyPr>
            <a:normAutofit/>
          </a:bodyPr>
          <a:lstStyle/>
          <a:p>
            <a:pPr>
              <a:lnSpc>
                <a:spcPct val="120000"/>
              </a:lnSpc>
            </a:pPr>
            <a:r>
              <a:rPr lang="en-US" altLang="zh-CN" sz="2400" dirty="0"/>
              <a:t>5.</a:t>
            </a:r>
            <a:r>
              <a:rPr lang="zh-CN" altLang="en-US" sz="2400" dirty="0"/>
              <a:t>组合关系</a:t>
            </a:r>
          </a:p>
          <a:p>
            <a:pPr>
              <a:lnSpc>
                <a:spcPct val="120000"/>
              </a:lnSpc>
            </a:pPr>
            <a:r>
              <a:rPr lang="zh-CN" altLang="en-US" sz="2400" dirty="0"/>
              <a:t>组合关系是聚合关系中的一种特殊情况，是更强形式的聚合，又被称为强聚合。在组合中，成员对象的生命周期取决于聚合的生命周期，聚合不仅控制着成员对象的行为，而且控制着成员对象的创建和撤销。这就意味着，在组合式聚合中，一个对象在一个时间内只能是一个组合的一部分。</a:t>
            </a:r>
            <a:endParaRPr lang="en-US" altLang="zh-CN" sz="2400" dirty="0"/>
          </a:p>
          <a:p>
            <a:pPr>
              <a:lnSpc>
                <a:spcPct val="120000"/>
              </a:lnSpc>
            </a:pPr>
            <a:r>
              <a:rPr lang="zh-CN" altLang="en-US" sz="2400" dirty="0"/>
              <a:t>在</a:t>
            </a:r>
            <a:r>
              <a:rPr lang="en-US" altLang="zh-CN" sz="2400" dirty="0"/>
              <a:t>UML</a:t>
            </a:r>
            <a:r>
              <a:rPr lang="zh-CN" altLang="en-US" sz="2400" dirty="0"/>
              <a:t>中，组合关系用带实心菱头的实线来表示，其中头部指向整体，如图所示。</a:t>
            </a:r>
          </a:p>
        </p:txBody>
      </p:sp>
      <p:pic>
        <p:nvPicPr>
          <p:cNvPr id="7" name="图片 6">
            <a:extLst>
              <a:ext uri="{FF2B5EF4-FFF2-40B4-BE49-F238E27FC236}">
                <a16:creationId xmlns:a16="http://schemas.microsoft.com/office/drawing/2014/main" id="{C1FC7CDB-771E-462E-9D33-691DBD77FF5B}"/>
              </a:ext>
            </a:extLst>
          </p:cNvPr>
          <p:cNvPicPr>
            <a:picLocks noChangeAspect="1"/>
          </p:cNvPicPr>
          <p:nvPr/>
        </p:nvPicPr>
        <p:blipFill>
          <a:blip r:embed="rId2"/>
          <a:stretch>
            <a:fillRect/>
          </a:stretch>
        </p:blipFill>
        <p:spPr>
          <a:xfrm>
            <a:off x="6229799" y="1181100"/>
            <a:ext cx="5754598" cy="5429250"/>
          </a:xfrm>
          <a:prstGeom prst="rect">
            <a:avLst/>
          </a:prstGeom>
        </p:spPr>
      </p:pic>
    </p:spTree>
    <p:extLst>
      <p:ext uri="{BB962C8B-B14F-4D97-AF65-F5344CB8AC3E}">
        <p14:creationId xmlns:p14="http://schemas.microsoft.com/office/powerpoint/2010/main" val="3798438964"/>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5.2.3</a:t>
            </a:r>
            <a:r>
              <a:rPr lang="zh-CN" altLang="en-US" dirty="0"/>
              <a:t>关联关系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200" y="1825625"/>
            <a:ext cx="10515600" cy="2641599"/>
          </a:xfrm>
          <a:ln>
            <a:solidFill>
              <a:schemeClr val="tx1"/>
            </a:solidFill>
          </a:ln>
        </p:spPr>
        <p:txBody>
          <a:bodyPr>
            <a:normAutofit fontScale="70000" lnSpcReduction="20000"/>
          </a:bodyPr>
          <a:lstStyle/>
          <a:p>
            <a:pPr>
              <a:lnSpc>
                <a:spcPct val="120000"/>
              </a:lnSpc>
            </a:pPr>
            <a:r>
              <a:rPr lang="zh-CN" altLang="en-US" dirty="0"/>
              <a:t>正如对象是类的实例一样，关联也有自己的实例。导航性描述的是一个对象通过链</a:t>
            </a:r>
            <a:r>
              <a:rPr lang="en-US" altLang="zh-CN" dirty="0"/>
              <a:t>(</a:t>
            </a:r>
            <a:r>
              <a:rPr lang="zh-CN" altLang="en-US" dirty="0"/>
              <a:t>关联的实例</a:t>
            </a:r>
            <a:r>
              <a:rPr lang="en-US" altLang="zh-CN" dirty="0"/>
              <a:t>)</a:t>
            </a:r>
            <a:r>
              <a:rPr lang="zh-CN" altLang="en-US" dirty="0"/>
              <a:t>进行导航访问另一个对象，即对一个关联端点设置导航属性意味着本端的对象可以被另一端的对象访问。可以在关联关系上加箭头表示导航方向，如图所示。</a:t>
            </a:r>
          </a:p>
          <a:p>
            <a:pPr>
              <a:lnSpc>
                <a:spcPct val="120000"/>
              </a:lnSpc>
            </a:pPr>
            <a:r>
              <a:rPr lang="zh-CN" altLang="en-US" dirty="0"/>
              <a:t>导航共分为以下两类。</a:t>
            </a:r>
          </a:p>
          <a:p>
            <a:pPr lvl="1">
              <a:lnSpc>
                <a:spcPct val="120000"/>
              </a:lnSpc>
            </a:pPr>
            <a:r>
              <a:rPr lang="en-US" altLang="zh-CN" dirty="0"/>
              <a:t>(1)</a:t>
            </a:r>
            <a:r>
              <a:rPr lang="zh-CN" altLang="en-US" dirty="0">
                <a:solidFill>
                  <a:srgbClr val="FF0000"/>
                </a:solidFill>
              </a:rPr>
              <a:t>单向关联</a:t>
            </a:r>
            <a:r>
              <a:rPr lang="en-US" altLang="zh-CN" dirty="0"/>
              <a:t>(</a:t>
            </a:r>
            <a:r>
              <a:rPr lang="en-US" altLang="zh-CN" dirty="0" err="1"/>
              <a:t>UnidirectionAssociation</a:t>
            </a:r>
            <a:r>
              <a:rPr lang="en-US" altLang="zh-CN" dirty="0"/>
              <a:t>)</a:t>
            </a:r>
            <a:r>
              <a:rPr lang="zh-CN" altLang="en-US" dirty="0"/>
              <a:t>：只在一个方向上可以导航的关联，用一条带箭头的实线来表示。</a:t>
            </a:r>
          </a:p>
          <a:p>
            <a:pPr lvl="1">
              <a:lnSpc>
                <a:spcPct val="120000"/>
              </a:lnSpc>
            </a:pPr>
            <a:r>
              <a:rPr lang="en-US" altLang="zh-CN" dirty="0"/>
              <a:t>(2)</a:t>
            </a:r>
            <a:r>
              <a:rPr lang="zh-CN" altLang="en-US" dirty="0">
                <a:solidFill>
                  <a:srgbClr val="FF0000"/>
                </a:solidFill>
              </a:rPr>
              <a:t>双向关联</a:t>
            </a:r>
            <a:r>
              <a:rPr lang="en-US" altLang="zh-CN" dirty="0"/>
              <a:t>(</a:t>
            </a:r>
            <a:r>
              <a:rPr lang="en-US" altLang="zh-CN" dirty="0" err="1"/>
              <a:t>BidirectionAssociation</a:t>
            </a:r>
            <a:r>
              <a:rPr lang="en-US" altLang="zh-CN" dirty="0"/>
              <a:t>):</a:t>
            </a:r>
            <a:r>
              <a:rPr lang="zh-CN" altLang="en-US" dirty="0"/>
              <a:t>在两个方向上都可以导航的关联，用一条没有箭头的实线来表示。另外，使用导航性可以降低类之间的耦合度，这也是好的面向对象分析与设计的目标之一。</a:t>
            </a:r>
          </a:p>
        </p:txBody>
      </p:sp>
      <p:pic>
        <p:nvPicPr>
          <p:cNvPr id="5" name="图片 4">
            <a:extLst>
              <a:ext uri="{FF2B5EF4-FFF2-40B4-BE49-F238E27FC236}">
                <a16:creationId xmlns:a16="http://schemas.microsoft.com/office/drawing/2014/main" id="{F6F9C0AE-463F-4D46-952E-D35B61BF72DF}"/>
              </a:ext>
            </a:extLst>
          </p:cNvPr>
          <p:cNvPicPr>
            <a:picLocks noChangeAspect="1"/>
          </p:cNvPicPr>
          <p:nvPr/>
        </p:nvPicPr>
        <p:blipFill>
          <a:blip r:embed="rId2"/>
          <a:stretch>
            <a:fillRect/>
          </a:stretch>
        </p:blipFill>
        <p:spPr>
          <a:xfrm>
            <a:off x="1042987" y="4467224"/>
            <a:ext cx="8129588" cy="2360631"/>
          </a:xfrm>
          <a:prstGeom prst="rect">
            <a:avLst/>
          </a:prstGeom>
        </p:spPr>
      </p:pic>
    </p:spTree>
    <p:extLst>
      <p:ext uri="{BB962C8B-B14F-4D97-AF65-F5344CB8AC3E}">
        <p14:creationId xmlns:p14="http://schemas.microsoft.com/office/powerpoint/2010/main" val="349118811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5.2.3</a:t>
            </a:r>
            <a:r>
              <a:rPr lang="zh-CN" altLang="en-US" dirty="0"/>
              <a:t>关联关系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257174" y="1387476"/>
            <a:ext cx="11658601" cy="1650999"/>
          </a:xfrm>
        </p:spPr>
        <p:txBody>
          <a:bodyPr>
            <a:noAutofit/>
          </a:bodyPr>
          <a:lstStyle/>
          <a:p>
            <a:pPr>
              <a:lnSpc>
                <a:spcPct val="120000"/>
              </a:lnSpc>
            </a:pPr>
            <a:r>
              <a:rPr lang="en-US" altLang="zh-CN" sz="1600" dirty="0"/>
              <a:t>7.</a:t>
            </a:r>
            <a:r>
              <a:rPr lang="zh-CN" altLang="en-US" sz="1600" dirty="0"/>
              <a:t>关联类</a:t>
            </a:r>
          </a:p>
          <a:p>
            <a:pPr>
              <a:lnSpc>
                <a:spcPct val="120000"/>
              </a:lnSpc>
            </a:pPr>
            <a:r>
              <a:rPr lang="zh-CN" altLang="en-US" sz="1600" dirty="0"/>
              <a:t>在两个类之间的关联中，关联本身可以有特征。即关联和类一样，也可以有自己的属性和操作。此时，这个关联实际上是个关联类</a:t>
            </a:r>
            <a:r>
              <a:rPr lang="en-US" altLang="zh-CN" sz="1600" dirty="0"/>
              <a:t>(</a:t>
            </a:r>
            <a:r>
              <a:rPr lang="en-US" altLang="zh-CN" sz="1600" dirty="0" err="1"/>
              <a:t>AssociationClass</a:t>
            </a:r>
            <a:r>
              <a:rPr lang="en-US" altLang="zh-CN" sz="1600" dirty="0"/>
              <a:t>)</a:t>
            </a:r>
            <a:r>
              <a:rPr lang="zh-CN" altLang="en-US" sz="1600" dirty="0"/>
              <a:t>。</a:t>
            </a:r>
            <a:endParaRPr lang="en-US" altLang="zh-CN" sz="1600" dirty="0"/>
          </a:p>
          <a:p>
            <a:pPr>
              <a:lnSpc>
                <a:spcPct val="120000"/>
              </a:lnSpc>
            </a:pPr>
            <a:r>
              <a:rPr lang="zh-CN" altLang="en-US" sz="1600" dirty="0"/>
              <a:t>关联类是同时具有类和关系特征的模型元素，一个关联类可以看成是一个拥有类特性的关联，也可以看成是一个拥有关联特性的类。关联类的可视化表示方式与一般的类相同，但是要用一条虚线把关联类和对应的关联线连接起来。关联类也可以与其他类关联。</a:t>
            </a:r>
          </a:p>
        </p:txBody>
      </p:sp>
      <p:pic>
        <p:nvPicPr>
          <p:cNvPr id="5" name="图片 4">
            <a:extLst>
              <a:ext uri="{FF2B5EF4-FFF2-40B4-BE49-F238E27FC236}">
                <a16:creationId xmlns:a16="http://schemas.microsoft.com/office/drawing/2014/main" id="{2873894F-1B4D-4807-A25B-B6ED2AB11075}"/>
              </a:ext>
            </a:extLst>
          </p:cNvPr>
          <p:cNvPicPr>
            <a:picLocks noChangeAspect="1"/>
          </p:cNvPicPr>
          <p:nvPr/>
        </p:nvPicPr>
        <p:blipFill>
          <a:blip r:embed="rId2"/>
          <a:stretch>
            <a:fillRect/>
          </a:stretch>
        </p:blipFill>
        <p:spPr>
          <a:xfrm>
            <a:off x="1953439" y="3257550"/>
            <a:ext cx="8538348" cy="3352800"/>
          </a:xfrm>
          <a:prstGeom prst="rect">
            <a:avLst/>
          </a:prstGeom>
        </p:spPr>
      </p:pic>
    </p:spTree>
    <p:extLst>
      <p:ext uri="{BB962C8B-B14F-4D97-AF65-F5344CB8AC3E}">
        <p14:creationId xmlns:p14="http://schemas.microsoft.com/office/powerpoint/2010/main" val="375772770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5.2.3</a:t>
            </a:r>
            <a:r>
              <a:rPr lang="zh-CN" altLang="en-US" dirty="0"/>
              <a:t>关联关系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200" y="1825626"/>
            <a:ext cx="10515600" cy="2203450"/>
          </a:xfrm>
          <a:ln>
            <a:solidFill>
              <a:schemeClr val="tx1"/>
            </a:solidFill>
          </a:ln>
        </p:spPr>
        <p:txBody>
          <a:bodyPr>
            <a:normAutofit fontScale="70000" lnSpcReduction="20000"/>
          </a:bodyPr>
          <a:lstStyle/>
          <a:p>
            <a:pPr>
              <a:lnSpc>
                <a:spcPct val="120000"/>
              </a:lnSpc>
            </a:pPr>
            <a:r>
              <a:rPr lang="en-US" altLang="zh-CN" dirty="0"/>
              <a:t>8.</a:t>
            </a:r>
            <a:r>
              <a:rPr lang="zh-CN" altLang="en-US" dirty="0"/>
              <a:t>约束</a:t>
            </a:r>
          </a:p>
          <a:p>
            <a:pPr>
              <a:lnSpc>
                <a:spcPct val="120000"/>
              </a:lnSpc>
            </a:pPr>
            <a:r>
              <a:rPr lang="zh-CN" altLang="en-US" dirty="0"/>
              <a:t>由于两个类之间的一个关联可能对应有一个规则。可以通过关联线附近加注一个约束来说明这个规则。</a:t>
            </a:r>
            <a:r>
              <a:rPr lang="en-US" altLang="zh-CN" dirty="0"/>
              <a:t>UML</a:t>
            </a:r>
            <a:r>
              <a:rPr lang="zh-CN" altLang="en-US" dirty="0"/>
              <a:t>中提供了一种简便、统一和一致的约束（</a:t>
            </a:r>
            <a:r>
              <a:rPr lang="en-US" altLang="zh-CN" dirty="0"/>
              <a:t>Constraint</a:t>
            </a:r>
            <a:r>
              <a:rPr lang="zh-CN" altLang="en-US" dirty="0"/>
              <a:t>）</a:t>
            </a:r>
            <a:r>
              <a:rPr lang="en-US" altLang="zh-CN" dirty="0"/>
              <a:t>,</a:t>
            </a:r>
            <a:r>
              <a:rPr lang="zh-CN" altLang="en-US" dirty="0"/>
              <a:t>是各种模型元素的一种语义条件或规则。</a:t>
            </a:r>
            <a:endParaRPr lang="en-US" altLang="zh-CN" dirty="0"/>
          </a:p>
          <a:p>
            <a:pPr>
              <a:lnSpc>
                <a:spcPct val="120000"/>
              </a:lnSpc>
            </a:pPr>
            <a:r>
              <a:rPr lang="zh-CN" altLang="en-US" dirty="0"/>
              <a:t>另一种类型的约束是</a:t>
            </a:r>
            <a:r>
              <a:rPr lang="en-US" altLang="zh-CN" dirty="0"/>
              <a:t>Or</a:t>
            </a:r>
            <a:r>
              <a:rPr lang="zh-CN" altLang="en-US" dirty="0"/>
              <a:t>（或）关系，通过在两条关联线之间连一条虚线，虚线之上标注</a:t>
            </a:r>
            <a:r>
              <a:rPr lang="en-US" altLang="zh-CN" dirty="0"/>
              <a:t>{or}</a:t>
            </a:r>
            <a:r>
              <a:rPr lang="zh-CN" altLang="en-US" dirty="0"/>
              <a:t>来表示这种约束。</a:t>
            </a:r>
          </a:p>
          <a:p>
            <a:pPr>
              <a:lnSpc>
                <a:spcPct val="120000"/>
              </a:lnSpc>
            </a:pPr>
            <a:endParaRPr lang="zh-CN" altLang="en-US" dirty="0"/>
          </a:p>
        </p:txBody>
      </p:sp>
      <p:pic>
        <p:nvPicPr>
          <p:cNvPr id="4" name="Picutre 649">
            <a:extLst>
              <a:ext uri="{FF2B5EF4-FFF2-40B4-BE49-F238E27FC236}">
                <a16:creationId xmlns:a16="http://schemas.microsoft.com/office/drawing/2014/main" id="{AC8BCF90-BE0C-40F5-894D-9E1FD4DAC11B}"/>
              </a:ext>
            </a:extLst>
          </p:cNvPr>
          <p:cNvPicPr/>
          <p:nvPr/>
        </p:nvPicPr>
        <p:blipFill>
          <a:blip r:embed="rId2"/>
          <a:stretch/>
        </p:blipFill>
        <p:spPr>
          <a:xfrm>
            <a:off x="1930400" y="4230689"/>
            <a:ext cx="7708900" cy="1770061"/>
          </a:xfrm>
          <a:prstGeom prst="rect">
            <a:avLst/>
          </a:prstGeom>
        </p:spPr>
      </p:pic>
    </p:spTree>
    <p:extLst>
      <p:ext uri="{BB962C8B-B14F-4D97-AF65-F5344CB8AC3E}">
        <p14:creationId xmlns:p14="http://schemas.microsoft.com/office/powerpoint/2010/main" val="3834920368"/>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5.2.4</a:t>
            </a:r>
            <a:r>
              <a:rPr lang="zh-CN" altLang="en-US" dirty="0"/>
              <a:t>实现关系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200" y="1825625"/>
            <a:ext cx="10515600" cy="2536825"/>
          </a:xfrm>
          <a:ln>
            <a:solidFill>
              <a:schemeClr val="tx1"/>
            </a:solidFill>
          </a:ln>
        </p:spPr>
        <p:txBody>
          <a:bodyPr>
            <a:normAutofit fontScale="62500" lnSpcReduction="20000"/>
          </a:bodyPr>
          <a:lstStyle/>
          <a:p>
            <a:pPr>
              <a:lnSpc>
                <a:spcPct val="120000"/>
              </a:lnSpc>
            </a:pPr>
            <a:r>
              <a:rPr lang="zh-CN" altLang="en-US" dirty="0"/>
              <a:t>实现将一种模型元素与另一种模型元素连接起来，比如类和接口。泛化和实现关系都可以将一般描述与具体描述联系起来。泛化将同一语义层上的元素连接起来，并且通常在同一模型内。实现关系则将不同语义层内的元素连接起来，通常建立在不同的模型内。</a:t>
            </a:r>
          </a:p>
          <a:p>
            <a:pPr>
              <a:lnSpc>
                <a:spcPct val="120000"/>
              </a:lnSpc>
            </a:pPr>
            <a:r>
              <a:rPr lang="zh-CN" altLang="en-US" dirty="0"/>
              <a:t>实现关系通常在两种情况下被使用：在接口与实现该接口的类之间；在用例及实现该用例的协作之间。</a:t>
            </a:r>
          </a:p>
          <a:p>
            <a:pPr>
              <a:lnSpc>
                <a:spcPct val="120000"/>
              </a:lnSpc>
            </a:pPr>
            <a:r>
              <a:rPr lang="zh-CN" altLang="en-US" dirty="0"/>
              <a:t>在</a:t>
            </a:r>
            <a:r>
              <a:rPr lang="en-US" altLang="zh-CN" dirty="0"/>
              <a:t>UML</a:t>
            </a:r>
            <a:r>
              <a:rPr lang="zh-CN" altLang="en-US" dirty="0"/>
              <a:t>中，实现关系的符号与泛化关系的符号类似，用一条带指向接口的空心三角箭头的虚线表示。</a:t>
            </a:r>
          </a:p>
          <a:p>
            <a:pPr>
              <a:lnSpc>
                <a:spcPct val="120000"/>
              </a:lnSpc>
            </a:pPr>
            <a:r>
              <a:rPr lang="zh-CN" altLang="en-US" dirty="0"/>
              <a:t>实现关系还有一种省略的表示方法，即接口表示为一个小圆圈，并和实现接口的类用一条线段连接，</a:t>
            </a:r>
          </a:p>
        </p:txBody>
      </p:sp>
      <p:pic>
        <p:nvPicPr>
          <p:cNvPr id="5" name="图片 4">
            <a:extLst>
              <a:ext uri="{FF2B5EF4-FFF2-40B4-BE49-F238E27FC236}">
                <a16:creationId xmlns:a16="http://schemas.microsoft.com/office/drawing/2014/main" id="{393FBB13-9F98-409E-8A7E-DB3C0D98EA7A}"/>
              </a:ext>
            </a:extLst>
          </p:cNvPr>
          <p:cNvPicPr>
            <a:picLocks noChangeAspect="1"/>
          </p:cNvPicPr>
          <p:nvPr/>
        </p:nvPicPr>
        <p:blipFill>
          <a:blip r:embed="rId2"/>
          <a:stretch>
            <a:fillRect/>
          </a:stretch>
        </p:blipFill>
        <p:spPr>
          <a:xfrm>
            <a:off x="342899" y="4440237"/>
            <a:ext cx="6050805" cy="1325563"/>
          </a:xfrm>
          <a:prstGeom prst="rect">
            <a:avLst/>
          </a:prstGeom>
        </p:spPr>
      </p:pic>
      <p:pic>
        <p:nvPicPr>
          <p:cNvPr id="7" name="图片 6">
            <a:extLst>
              <a:ext uri="{FF2B5EF4-FFF2-40B4-BE49-F238E27FC236}">
                <a16:creationId xmlns:a16="http://schemas.microsoft.com/office/drawing/2014/main" id="{5D848E09-9508-4450-932C-4D19FC451CC3}"/>
              </a:ext>
            </a:extLst>
          </p:cNvPr>
          <p:cNvPicPr>
            <a:picLocks noChangeAspect="1"/>
          </p:cNvPicPr>
          <p:nvPr/>
        </p:nvPicPr>
        <p:blipFill>
          <a:blip r:embed="rId3"/>
          <a:stretch>
            <a:fillRect/>
          </a:stretch>
        </p:blipFill>
        <p:spPr>
          <a:xfrm>
            <a:off x="6657974" y="4440237"/>
            <a:ext cx="4341217" cy="1484313"/>
          </a:xfrm>
          <a:prstGeom prst="rect">
            <a:avLst/>
          </a:prstGeom>
        </p:spPr>
      </p:pic>
    </p:spTree>
    <p:extLst>
      <p:ext uri="{BB962C8B-B14F-4D97-AF65-F5344CB8AC3E}">
        <p14:creationId xmlns:p14="http://schemas.microsoft.com/office/powerpoint/2010/main" val="3325104046"/>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zh-CN" altLang="en-US" dirty="0"/>
              <a:t>用例图</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style>
          <a:lnRef idx="1">
            <a:schemeClr val="accent3"/>
          </a:lnRef>
          <a:fillRef idx="2">
            <a:schemeClr val="accent3"/>
          </a:fillRef>
          <a:effectRef idx="1">
            <a:schemeClr val="accent3"/>
          </a:effectRef>
          <a:fontRef idx="minor">
            <a:schemeClr val="dk1"/>
          </a:fontRef>
        </p:style>
        <p:txBody>
          <a:bodyPr>
            <a:normAutofit/>
          </a:bodyPr>
          <a:lstStyle/>
          <a:p>
            <a:r>
              <a:rPr lang="zh-CN" altLang="en-US" sz="2400" b="1" dirty="0">
                <a:latin typeface="等线" panose="02010600030101010101" pitchFamily="2" charset="-122"/>
                <a:ea typeface="等线" panose="02010600030101010101" pitchFamily="2" charset="-122"/>
              </a:rPr>
              <a:t>用例图</a:t>
            </a:r>
            <a:r>
              <a:rPr lang="en-US" altLang="zh-CN" sz="2400" dirty="0">
                <a:latin typeface="等线" panose="02010600030101010101" pitchFamily="2" charset="-122"/>
                <a:ea typeface="等线" panose="02010600030101010101" pitchFamily="2" charset="-122"/>
              </a:rPr>
              <a:t>(</a:t>
            </a:r>
            <a:r>
              <a:rPr lang="en-US" altLang="zh-CN" sz="2400" dirty="0" err="1">
                <a:latin typeface="等线" panose="02010600030101010101" pitchFamily="2" charset="-122"/>
                <a:ea typeface="等线" panose="02010600030101010101" pitchFamily="2" charset="-122"/>
              </a:rPr>
              <a:t>UseCaseDiagram</a:t>
            </a:r>
            <a:r>
              <a:rPr lang="en-US" altLang="zh-CN" sz="2400" dirty="0">
                <a:latin typeface="等线" panose="02010600030101010101" pitchFamily="2" charset="-122"/>
                <a:ea typeface="等线" panose="02010600030101010101" pitchFamily="2" charset="-122"/>
              </a:rPr>
              <a:t>)</a:t>
            </a:r>
            <a:r>
              <a:rPr lang="zh-CN" altLang="en-US" sz="2400" dirty="0">
                <a:latin typeface="等线" panose="02010600030101010101" pitchFamily="2" charset="-122"/>
                <a:ea typeface="等线" panose="02010600030101010101" pitchFamily="2" charset="-122"/>
              </a:rPr>
              <a:t>是显示一组</a:t>
            </a:r>
            <a:r>
              <a:rPr lang="zh-CN" altLang="en-US" sz="2400" dirty="0">
                <a:solidFill>
                  <a:srgbClr val="FF0000"/>
                </a:solidFill>
                <a:latin typeface="等线" panose="02010600030101010101" pitchFamily="2" charset="-122"/>
                <a:ea typeface="等线" panose="02010600030101010101" pitchFamily="2" charset="-122"/>
              </a:rPr>
              <a:t>用例、参与者以及它们之间关系</a:t>
            </a:r>
            <a:r>
              <a:rPr lang="zh-CN" altLang="en-US" sz="2400" dirty="0">
                <a:latin typeface="等线" panose="02010600030101010101" pitchFamily="2" charset="-122"/>
                <a:ea typeface="等线" panose="02010600030101010101" pitchFamily="2" charset="-122"/>
              </a:rPr>
              <a:t>的一种图。</a:t>
            </a:r>
          </a:p>
          <a:p>
            <a:r>
              <a:rPr lang="zh-CN" altLang="en-US" sz="2400" dirty="0">
                <a:latin typeface="等线" panose="02010600030101010101" pitchFamily="2" charset="-122"/>
                <a:ea typeface="等线" panose="02010600030101010101" pitchFamily="2" charset="-122"/>
              </a:rPr>
              <a:t>用例图在</a:t>
            </a:r>
            <a:r>
              <a:rPr lang="en-US" altLang="zh-CN" sz="2400" dirty="0">
                <a:latin typeface="等线" panose="02010600030101010101" pitchFamily="2" charset="-122"/>
                <a:ea typeface="等线" panose="02010600030101010101" pitchFamily="2" charset="-122"/>
              </a:rPr>
              <a:t>UML</a:t>
            </a:r>
            <a:r>
              <a:rPr lang="zh-CN" altLang="en-US" sz="2400" dirty="0">
                <a:latin typeface="等线" panose="02010600030101010101" pitchFamily="2" charset="-122"/>
                <a:ea typeface="等线" panose="02010600030101010101" pitchFamily="2" charset="-122"/>
              </a:rPr>
              <a:t>中是非常特别的图形元素，它描述了用户希望如何使用一个系统。通过用例图可以知道谁将是系统相关的用户，他们希望系统提供什么样的服务，以及他们需要为系统提供的服务。</a:t>
            </a:r>
          </a:p>
          <a:p>
            <a:r>
              <a:rPr lang="zh-CN" altLang="en-US" sz="2400" dirty="0">
                <a:latin typeface="等线" panose="02010600030101010101" pitchFamily="2" charset="-122"/>
                <a:ea typeface="等线" panose="02010600030101010101" pitchFamily="2" charset="-122"/>
              </a:rPr>
              <a:t>用例图从</a:t>
            </a:r>
            <a:r>
              <a:rPr lang="zh-CN" altLang="en-US" sz="2400" dirty="0">
                <a:solidFill>
                  <a:srgbClr val="FF0000"/>
                </a:solidFill>
                <a:latin typeface="等线" panose="02010600030101010101" pitchFamily="2" charset="-122"/>
                <a:ea typeface="等线" panose="02010600030101010101" pitchFamily="2" charset="-122"/>
              </a:rPr>
              <a:t>用户的角度</a:t>
            </a:r>
            <a:r>
              <a:rPr lang="zh-CN" altLang="en-US" sz="2400" dirty="0">
                <a:latin typeface="等线" panose="02010600030101010101" pitchFamily="2" charset="-122"/>
                <a:ea typeface="等线" panose="02010600030101010101" pitchFamily="2" charset="-122"/>
              </a:rPr>
              <a:t>而不是开发者的角度来描述对</a:t>
            </a:r>
            <a:r>
              <a:rPr lang="zh-CN" altLang="en-US" sz="2400" dirty="0">
                <a:solidFill>
                  <a:srgbClr val="FF0000"/>
                </a:solidFill>
                <a:latin typeface="等线" panose="02010600030101010101" pitchFamily="2" charset="-122"/>
                <a:ea typeface="等线" panose="02010600030101010101" pitchFamily="2" charset="-122"/>
              </a:rPr>
              <a:t>软件产品的需求</a:t>
            </a:r>
            <a:r>
              <a:rPr lang="zh-CN" altLang="en-US" sz="2400" dirty="0">
                <a:latin typeface="等线" panose="02010600030101010101" pitchFamily="2" charset="-122"/>
                <a:ea typeface="等线" panose="02010600030101010101" pitchFamily="2" charset="-122"/>
              </a:rPr>
              <a:t>，分析产品所</a:t>
            </a:r>
            <a:r>
              <a:rPr lang="zh-CN" altLang="en-US" sz="2400" dirty="0">
                <a:solidFill>
                  <a:srgbClr val="FF0000"/>
                </a:solidFill>
                <a:latin typeface="等线" panose="02010600030101010101" pitchFamily="2" charset="-122"/>
                <a:ea typeface="等线" panose="02010600030101010101" pitchFamily="2" charset="-122"/>
              </a:rPr>
              <a:t>需的功能和动态行为</a:t>
            </a:r>
            <a:r>
              <a:rPr lang="zh-CN" altLang="en-US" sz="2400" dirty="0">
                <a:latin typeface="等线" panose="02010600030101010101" pitchFamily="2" charset="-122"/>
                <a:ea typeface="等线" panose="02010600030101010101" pitchFamily="2" charset="-122"/>
              </a:rPr>
              <a:t>。用例图常用来对需求进行建模，用例图在系统的整个分析、设计和开发阶段是非常重要的，它的正确与否直接影响到客户对最终实现的产品的满意度。用例图被广泛使用在各种开发活动中，但它最常用于描述系统以及子系统。</a:t>
            </a:r>
          </a:p>
          <a:p>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25145516"/>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5.3.1</a:t>
            </a:r>
            <a:r>
              <a:rPr lang="zh-CN" altLang="en-US" dirty="0"/>
              <a:t>概念层类图</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txBody>
          <a:bodyPr/>
          <a:lstStyle/>
          <a:p>
            <a:r>
              <a:rPr lang="zh-CN" altLang="en-US" b="1" dirty="0"/>
              <a:t>概念层的类图</a:t>
            </a:r>
            <a:r>
              <a:rPr lang="zh-CN" altLang="en-US" dirty="0"/>
              <a:t>描述的是现实世界中对问题领域的概念理解，类图中表达的类与现实世界的问题领域有着明显的对应关系，类之间的关系也与问题领域中实际事物的关系有着明显的对应关系。在概念层类图阶段很少考虑或者几乎不需要考虑类的实现问题。</a:t>
            </a:r>
          </a:p>
          <a:p>
            <a:r>
              <a:rPr lang="zh-CN" altLang="en-US" dirty="0"/>
              <a:t>概念层类图中的类和类关系和最终的实现类并不一定有直接和明显的对应关系，在概念层上，类图着重于对问题领域的概念化理解，而不是实现。因此，类名通常都是问题领域中实际事物的名称，并且独立于具体的编程语言。</a:t>
            </a:r>
          </a:p>
          <a:p>
            <a:endParaRPr lang="zh-CN" altLang="en-US" dirty="0"/>
          </a:p>
        </p:txBody>
      </p:sp>
    </p:spTree>
    <p:extLst>
      <p:ext uri="{BB962C8B-B14F-4D97-AF65-F5344CB8AC3E}">
        <p14:creationId xmlns:p14="http://schemas.microsoft.com/office/powerpoint/2010/main" val="1283617132"/>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5.3.2</a:t>
            </a:r>
            <a:r>
              <a:rPr lang="zh-CN" altLang="en-US" dirty="0"/>
              <a:t>说明层类图</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200" y="1825625"/>
            <a:ext cx="10515600" cy="1436049"/>
          </a:xfrm>
          <a:ln>
            <a:solidFill>
              <a:schemeClr val="tx1"/>
            </a:solidFill>
          </a:ln>
        </p:spPr>
        <p:txBody>
          <a:bodyPr/>
          <a:lstStyle/>
          <a:p>
            <a:r>
              <a:rPr lang="zh-CN" altLang="en-US" dirty="0"/>
              <a:t>在说明层阶段主要考虑的是类的</a:t>
            </a:r>
            <a:r>
              <a:rPr lang="zh-CN" altLang="en-US" dirty="0">
                <a:solidFill>
                  <a:srgbClr val="FF0000"/>
                </a:solidFill>
              </a:rPr>
              <a:t>接口</a:t>
            </a:r>
            <a:r>
              <a:rPr lang="zh-CN" altLang="en-US" dirty="0"/>
              <a:t>部分，而不是实现部分。这个接口可能因为实现环境、运行特性等有多种不同的实现。</a:t>
            </a:r>
            <a:endParaRPr lang="en-US" altLang="zh-CN" dirty="0"/>
          </a:p>
          <a:p>
            <a:endParaRPr lang="zh-CN" altLang="en-US" dirty="0"/>
          </a:p>
        </p:txBody>
      </p:sp>
      <p:sp>
        <p:nvSpPr>
          <p:cNvPr id="4" name="椭圆 8">
            <a:extLst>
              <a:ext uri="{FF2B5EF4-FFF2-40B4-BE49-F238E27FC236}">
                <a16:creationId xmlns:a16="http://schemas.microsoft.com/office/drawing/2014/main" id="{3D7340B2-970F-4648-9A4F-99769FD99B5E}"/>
              </a:ext>
            </a:extLst>
          </p:cNvPr>
          <p:cNvSpPr/>
          <p:nvPr/>
        </p:nvSpPr>
        <p:spPr>
          <a:xfrm>
            <a:off x="1494514" y="3787991"/>
            <a:ext cx="1054224" cy="1014059"/>
          </a:xfrm>
          <a:custGeom>
            <a:avLst/>
            <a:gdLst>
              <a:gd name="connsiteX0" fmla="*/ 251409 w 333376"/>
              <a:gd name="connsiteY0" fmla="*/ 227087 h 320675"/>
              <a:gd name="connsiteX1" fmla="*/ 258050 w 333376"/>
              <a:gd name="connsiteY1" fmla="*/ 230742 h 320675"/>
              <a:gd name="connsiteX2" fmla="*/ 256754 w 333376"/>
              <a:gd name="connsiteY2" fmla="*/ 245361 h 320675"/>
              <a:gd name="connsiteX3" fmla="*/ 216581 w 333376"/>
              <a:gd name="connsiteY3" fmla="*/ 279917 h 320675"/>
              <a:gd name="connsiteX4" fmla="*/ 210101 w 333376"/>
              <a:gd name="connsiteY4" fmla="*/ 282575 h 320675"/>
              <a:gd name="connsiteX5" fmla="*/ 202326 w 333376"/>
              <a:gd name="connsiteY5" fmla="*/ 278588 h 320675"/>
              <a:gd name="connsiteX6" fmla="*/ 203622 w 333376"/>
              <a:gd name="connsiteY6" fmla="*/ 263968 h 320675"/>
              <a:gd name="connsiteX7" fmla="*/ 243795 w 333376"/>
              <a:gd name="connsiteY7" fmla="*/ 229412 h 320675"/>
              <a:gd name="connsiteX8" fmla="*/ 251409 w 333376"/>
              <a:gd name="connsiteY8" fmla="*/ 227087 h 320675"/>
              <a:gd name="connsiteX9" fmla="*/ 85142 w 333376"/>
              <a:gd name="connsiteY9" fmla="*/ 227087 h 320675"/>
              <a:gd name="connsiteX10" fmla="*/ 92756 w 333376"/>
              <a:gd name="connsiteY10" fmla="*/ 229412 h 320675"/>
              <a:gd name="connsiteX11" fmla="*/ 132929 w 333376"/>
              <a:gd name="connsiteY11" fmla="*/ 263968 h 320675"/>
              <a:gd name="connsiteX12" fmla="*/ 134225 w 333376"/>
              <a:gd name="connsiteY12" fmla="*/ 278588 h 320675"/>
              <a:gd name="connsiteX13" fmla="*/ 126450 w 333376"/>
              <a:gd name="connsiteY13" fmla="*/ 282575 h 320675"/>
              <a:gd name="connsiteX14" fmla="*/ 119970 w 333376"/>
              <a:gd name="connsiteY14" fmla="*/ 279917 h 320675"/>
              <a:gd name="connsiteX15" fmla="*/ 79797 w 333376"/>
              <a:gd name="connsiteY15" fmla="*/ 245361 h 320675"/>
              <a:gd name="connsiteX16" fmla="*/ 78501 w 333376"/>
              <a:gd name="connsiteY16" fmla="*/ 230742 h 320675"/>
              <a:gd name="connsiteX17" fmla="*/ 85142 w 333376"/>
              <a:gd name="connsiteY17" fmla="*/ 227087 h 320675"/>
              <a:gd name="connsiteX18" fmla="*/ 188006 w 333376"/>
              <a:gd name="connsiteY18" fmla="*/ 147637 h 320675"/>
              <a:gd name="connsiteX19" fmla="*/ 214313 w 333376"/>
              <a:gd name="connsiteY19" fmla="*/ 223669 h 320675"/>
              <a:gd name="connsiteX20" fmla="*/ 205106 w 333376"/>
              <a:gd name="connsiteY20" fmla="*/ 232845 h 320675"/>
              <a:gd name="connsiteX21" fmla="*/ 195898 w 333376"/>
              <a:gd name="connsiteY21" fmla="*/ 223669 h 320675"/>
              <a:gd name="connsiteX22" fmla="*/ 191952 w 333376"/>
              <a:gd name="connsiteY22" fmla="*/ 189586 h 320675"/>
              <a:gd name="connsiteX23" fmla="*/ 191952 w 333376"/>
              <a:gd name="connsiteY23" fmla="*/ 221047 h 320675"/>
              <a:gd name="connsiteX24" fmla="*/ 188006 w 333376"/>
              <a:gd name="connsiteY24" fmla="*/ 232845 h 320675"/>
              <a:gd name="connsiteX25" fmla="*/ 188006 w 333376"/>
              <a:gd name="connsiteY25" fmla="*/ 311499 h 320675"/>
              <a:gd name="connsiteX26" fmla="*/ 178798 w 333376"/>
              <a:gd name="connsiteY26" fmla="*/ 320675 h 320675"/>
              <a:gd name="connsiteX27" fmla="*/ 169591 w 333376"/>
              <a:gd name="connsiteY27" fmla="*/ 311499 h 320675"/>
              <a:gd name="connsiteX28" fmla="*/ 168275 w 333376"/>
              <a:gd name="connsiteY28" fmla="*/ 311499 h 320675"/>
              <a:gd name="connsiteX29" fmla="*/ 159068 w 333376"/>
              <a:gd name="connsiteY29" fmla="*/ 320675 h 320675"/>
              <a:gd name="connsiteX30" fmla="*/ 148545 w 333376"/>
              <a:gd name="connsiteY30" fmla="*/ 311499 h 320675"/>
              <a:gd name="connsiteX31" fmla="*/ 148545 w 333376"/>
              <a:gd name="connsiteY31" fmla="*/ 234156 h 320675"/>
              <a:gd name="connsiteX32" fmla="*/ 145914 w 333376"/>
              <a:gd name="connsiteY32" fmla="*/ 222358 h 320675"/>
              <a:gd name="connsiteX33" fmla="*/ 145914 w 333376"/>
              <a:gd name="connsiteY33" fmla="*/ 192208 h 320675"/>
              <a:gd name="connsiteX34" fmla="*/ 141968 w 333376"/>
              <a:gd name="connsiteY34" fmla="*/ 224980 h 320675"/>
              <a:gd name="connsiteX35" fmla="*/ 132761 w 333376"/>
              <a:gd name="connsiteY35" fmla="*/ 235467 h 320675"/>
              <a:gd name="connsiteX36" fmla="*/ 123553 w 333376"/>
              <a:gd name="connsiteY36" fmla="*/ 224980 h 320675"/>
              <a:gd name="connsiteX37" fmla="*/ 149860 w 333376"/>
              <a:gd name="connsiteY37" fmla="*/ 150259 h 320675"/>
              <a:gd name="connsiteX38" fmla="*/ 168275 w 333376"/>
              <a:gd name="connsiteY38" fmla="*/ 175166 h 320675"/>
              <a:gd name="connsiteX39" fmla="*/ 188006 w 333376"/>
              <a:gd name="connsiteY39" fmla="*/ 147637 h 320675"/>
              <a:gd name="connsiteX40" fmla="*/ 168414 w 333376"/>
              <a:gd name="connsiteY40" fmla="*/ 138112 h 320675"/>
              <a:gd name="connsiteX41" fmla="*/ 174971 w 333376"/>
              <a:gd name="connsiteY41" fmla="*/ 141922 h 320675"/>
              <a:gd name="connsiteX42" fmla="*/ 180217 w 333376"/>
              <a:gd name="connsiteY42" fmla="*/ 139382 h 320675"/>
              <a:gd name="connsiteX43" fmla="*/ 182840 w 333376"/>
              <a:gd name="connsiteY43" fmla="*/ 139382 h 320675"/>
              <a:gd name="connsiteX44" fmla="*/ 184151 w 333376"/>
              <a:gd name="connsiteY44" fmla="*/ 141922 h 320675"/>
              <a:gd name="connsiteX45" fmla="*/ 184151 w 333376"/>
              <a:gd name="connsiteY45" fmla="*/ 148272 h 320675"/>
              <a:gd name="connsiteX46" fmla="*/ 182840 w 333376"/>
              <a:gd name="connsiteY46" fmla="*/ 150812 h 320675"/>
              <a:gd name="connsiteX47" fmla="*/ 180217 w 333376"/>
              <a:gd name="connsiteY47" fmla="*/ 150812 h 320675"/>
              <a:gd name="connsiteX48" fmla="*/ 173659 w 333376"/>
              <a:gd name="connsiteY48" fmla="*/ 149542 h 320675"/>
              <a:gd name="connsiteX49" fmla="*/ 169725 w 333376"/>
              <a:gd name="connsiteY49" fmla="*/ 150812 h 320675"/>
              <a:gd name="connsiteX50" fmla="*/ 164479 w 333376"/>
              <a:gd name="connsiteY50" fmla="*/ 149542 h 320675"/>
              <a:gd name="connsiteX51" fmla="*/ 157922 w 333376"/>
              <a:gd name="connsiteY51" fmla="*/ 150812 h 320675"/>
              <a:gd name="connsiteX52" fmla="*/ 155299 w 333376"/>
              <a:gd name="connsiteY52" fmla="*/ 150812 h 320675"/>
              <a:gd name="connsiteX53" fmla="*/ 153988 w 333376"/>
              <a:gd name="connsiteY53" fmla="*/ 148272 h 320675"/>
              <a:gd name="connsiteX54" fmla="*/ 153988 w 333376"/>
              <a:gd name="connsiteY54" fmla="*/ 141922 h 320675"/>
              <a:gd name="connsiteX55" fmla="*/ 155299 w 333376"/>
              <a:gd name="connsiteY55" fmla="*/ 139382 h 320675"/>
              <a:gd name="connsiteX56" fmla="*/ 157922 w 333376"/>
              <a:gd name="connsiteY56" fmla="*/ 139382 h 320675"/>
              <a:gd name="connsiteX57" fmla="*/ 163168 w 333376"/>
              <a:gd name="connsiteY57" fmla="*/ 141922 h 320675"/>
              <a:gd name="connsiteX58" fmla="*/ 168414 w 333376"/>
              <a:gd name="connsiteY58" fmla="*/ 138112 h 320675"/>
              <a:gd name="connsiteX59" fmla="*/ 307312 w 333376"/>
              <a:gd name="connsiteY59" fmla="*/ 88900 h 320675"/>
              <a:gd name="connsiteX60" fmla="*/ 333376 w 333376"/>
              <a:gd name="connsiteY60" fmla="*/ 161661 h 320675"/>
              <a:gd name="connsiteX61" fmla="*/ 324254 w 333376"/>
              <a:gd name="connsiteY61" fmla="*/ 170921 h 320675"/>
              <a:gd name="connsiteX62" fmla="*/ 315132 w 333376"/>
              <a:gd name="connsiteY62" fmla="*/ 161661 h 320675"/>
              <a:gd name="connsiteX63" fmla="*/ 311222 w 333376"/>
              <a:gd name="connsiteY63" fmla="*/ 129911 h 320675"/>
              <a:gd name="connsiteX64" fmla="*/ 311222 w 333376"/>
              <a:gd name="connsiteY64" fmla="*/ 159015 h 320675"/>
              <a:gd name="connsiteX65" fmla="*/ 308616 w 333376"/>
              <a:gd name="connsiteY65" fmla="*/ 170921 h 320675"/>
              <a:gd name="connsiteX66" fmla="*/ 308616 w 333376"/>
              <a:gd name="connsiteY66" fmla="*/ 246328 h 320675"/>
              <a:gd name="connsiteX67" fmla="*/ 299493 w 333376"/>
              <a:gd name="connsiteY67" fmla="*/ 255588 h 320675"/>
              <a:gd name="connsiteX68" fmla="*/ 290371 w 333376"/>
              <a:gd name="connsiteY68" fmla="*/ 246328 h 320675"/>
              <a:gd name="connsiteX69" fmla="*/ 289068 w 333376"/>
              <a:gd name="connsiteY69" fmla="*/ 246328 h 320675"/>
              <a:gd name="connsiteX70" fmla="*/ 279946 w 333376"/>
              <a:gd name="connsiteY70" fmla="*/ 255588 h 320675"/>
              <a:gd name="connsiteX71" fmla="*/ 270823 w 333376"/>
              <a:gd name="connsiteY71" fmla="*/ 246328 h 320675"/>
              <a:gd name="connsiteX72" fmla="*/ 270823 w 333376"/>
              <a:gd name="connsiteY72" fmla="*/ 172244 h 320675"/>
              <a:gd name="connsiteX73" fmla="*/ 268217 w 333376"/>
              <a:gd name="connsiteY73" fmla="*/ 160338 h 320675"/>
              <a:gd name="connsiteX74" fmla="*/ 268217 w 333376"/>
              <a:gd name="connsiteY74" fmla="*/ 131234 h 320675"/>
              <a:gd name="connsiteX75" fmla="*/ 264308 w 333376"/>
              <a:gd name="connsiteY75" fmla="*/ 164307 h 320675"/>
              <a:gd name="connsiteX76" fmla="*/ 255185 w 333376"/>
              <a:gd name="connsiteY76" fmla="*/ 172244 h 320675"/>
              <a:gd name="connsiteX77" fmla="*/ 246063 w 333376"/>
              <a:gd name="connsiteY77" fmla="*/ 164307 h 320675"/>
              <a:gd name="connsiteX78" fmla="*/ 272127 w 333376"/>
              <a:gd name="connsiteY78" fmla="*/ 91546 h 320675"/>
              <a:gd name="connsiteX79" fmla="*/ 289068 w 333376"/>
              <a:gd name="connsiteY79" fmla="*/ 115359 h 320675"/>
              <a:gd name="connsiteX80" fmla="*/ 307312 w 333376"/>
              <a:gd name="connsiteY80" fmla="*/ 88900 h 320675"/>
              <a:gd name="connsiteX81" fmla="*/ 168276 w 333376"/>
              <a:gd name="connsiteY81" fmla="*/ 88900 h 320675"/>
              <a:gd name="connsiteX82" fmla="*/ 192089 w 333376"/>
              <a:gd name="connsiteY82" fmla="*/ 112713 h 320675"/>
              <a:gd name="connsiteX83" fmla="*/ 168276 w 333376"/>
              <a:gd name="connsiteY83" fmla="*/ 136526 h 320675"/>
              <a:gd name="connsiteX84" fmla="*/ 144463 w 333376"/>
              <a:gd name="connsiteY84" fmla="*/ 112713 h 320675"/>
              <a:gd name="connsiteX85" fmla="*/ 168276 w 333376"/>
              <a:gd name="connsiteY85" fmla="*/ 88900 h 320675"/>
              <a:gd name="connsiteX86" fmla="*/ 62177 w 333376"/>
              <a:gd name="connsiteY86" fmla="*/ 88900 h 320675"/>
              <a:gd name="connsiteX87" fmla="*/ 87313 w 333376"/>
              <a:gd name="connsiteY87" fmla="*/ 161661 h 320675"/>
              <a:gd name="connsiteX88" fmla="*/ 78052 w 333376"/>
              <a:gd name="connsiteY88" fmla="*/ 170921 h 320675"/>
              <a:gd name="connsiteX89" fmla="*/ 70115 w 333376"/>
              <a:gd name="connsiteY89" fmla="*/ 161661 h 320675"/>
              <a:gd name="connsiteX90" fmla="*/ 66146 w 333376"/>
              <a:gd name="connsiteY90" fmla="*/ 129911 h 320675"/>
              <a:gd name="connsiteX91" fmla="*/ 66146 w 333376"/>
              <a:gd name="connsiteY91" fmla="*/ 159015 h 320675"/>
              <a:gd name="connsiteX92" fmla="*/ 63500 w 333376"/>
              <a:gd name="connsiteY92" fmla="*/ 170921 h 320675"/>
              <a:gd name="connsiteX93" fmla="*/ 63500 w 333376"/>
              <a:gd name="connsiteY93" fmla="*/ 246328 h 320675"/>
              <a:gd name="connsiteX94" fmla="*/ 54240 w 333376"/>
              <a:gd name="connsiteY94" fmla="*/ 255588 h 320675"/>
              <a:gd name="connsiteX95" fmla="*/ 44979 w 333376"/>
              <a:gd name="connsiteY95" fmla="*/ 246328 h 320675"/>
              <a:gd name="connsiteX96" fmla="*/ 43656 w 333376"/>
              <a:gd name="connsiteY96" fmla="*/ 246328 h 320675"/>
              <a:gd name="connsiteX97" fmla="*/ 34396 w 333376"/>
              <a:gd name="connsiteY97" fmla="*/ 255588 h 320675"/>
              <a:gd name="connsiteX98" fmla="*/ 25135 w 333376"/>
              <a:gd name="connsiteY98" fmla="*/ 246328 h 320675"/>
              <a:gd name="connsiteX99" fmla="*/ 25135 w 333376"/>
              <a:gd name="connsiteY99" fmla="*/ 172244 h 320675"/>
              <a:gd name="connsiteX100" fmla="*/ 21167 w 333376"/>
              <a:gd name="connsiteY100" fmla="*/ 160338 h 320675"/>
              <a:gd name="connsiteX101" fmla="*/ 21167 w 333376"/>
              <a:gd name="connsiteY101" fmla="*/ 131234 h 320675"/>
              <a:gd name="connsiteX102" fmla="*/ 18521 w 333376"/>
              <a:gd name="connsiteY102" fmla="*/ 164307 h 320675"/>
              <a:gd name="connsiteX103" fmla="*/ 9260 w 333376"/>
              <a:gd name="connsiteY103" fmla="*/ 172244 h 320675"/>
              <a:gd name="connsiteX104" fmla="*/ 0 w 333376"/>
              <a:gd name="connsiteY104" fmla="*/ 164307 h 320675"/>
              <a:gd name="connsiteX105" fmla="*/ 25135 w 333376"/>
              <a:gd name="connsiteY105" fmla="*/ 91546 h 320675"/>
              <a:gd name="connsiteX106" fmla="*/ 43656 w 333376"/>
              <a:gd name="connsiteY106" fmla="*/ 115359 h 320675"/>
              <a:gd name="connsiteX107" fmla="*/ 62177 w 333376"/>
              <a:gd name="connsiteY107" fmla="*/ 88900 h 320675"/>
              <a:gd name="connsiteX108" fmla="*/ 290362 w 333376"/>
              <a:gd name="connsiteY108" fmla="*/ 80962 h 320675"/>
              <a:gd name="connsiteX109" fmla="*/ 295502 w 333376"/>
              <a:gd name="connsiteY109" fmla="*/ 83784 h 320675"/>
              <a:gd name="connsiteX110" fmla="*/ 300643 w 333376"/>
              <a:gd name="connsiteY110" fmla="*/ 82373 h 320675"/>
              <a:gd name="connsiteX111" fmla="*/ 303213 w 333376"/>
              <a:gd name="connsiteY111" fmla="*/ 82373 h 320675"/>
              <a:gd name="connsiteX112" fmla="*/ 303213 w 333376"/>
              <a:gd name="connsiteY112" fmla="*/ 83784 h 320675"/>
              <a:gd name="connsiteX113" fmla="*/ 303213 w 333376"/>
              <a:gd name="connsiteY113" fmla="*/ 90840 h 320675"/>
              <a:gd name="connsiteX114" fmla="*/ 303213 w 333376"/>
              <a:gd name="connsiteY114" fmla="*/ 93662 h 320675"/>
              <a:gd name="connsiteX115" fmla="*/ 300643 w 333376"/>
              <a:gd name="connsiteY115" fmla="*/ 93662 h 320675"/>
              <a:gd name="connsiteX116" fmla="*/ 294217 w 333376"/>
              <a:gd name="connsiteY116" fmla="*/ 92251 h 320675"/>
              <a:gd name="connsiteX117" fmla="*/ 290362 w 333376"/>
              <a:gd name="connsiteY117" fmla="*/ 93662 h 320675"/>
              <a:gd name="connsiteX118" fmla="*/ 285221 w 333376"/>
              <a:gd name="connsiteY118" fmla="*/ 92251 h 320675"/>
              <a:gd name="connsiteX119" fmla="*/ 278795 w 333376"/>
              <a:gd name="connsiteY119" fmla="*/ 93662 h 320675"/>
              <a:gd name="connsiteX120" fmla="*/ 277510 w 333376"/>
              <a:gd name="connsiteY120" fmla="*/ 93662 h 320675"/>
              <a:gd name="connsiteX121" fmla="*/ 276225 w 333376"/>
              <a:gd name="connsiteY121" fmla="*/ 90840 h 320675"/>
              <a:gd name="connsiteX122" fmla="*/ 276225 w 333376"/>
              <a:gd name="connsiteY122" fmla="*/ 83784 h 320675"/>
              <a:gd name="connsiteX123" fmla="*/ 277510 w 333376"/>
              <a:gd name="connsiteY123" fmla="*/ 82373 h 320675"/>
              <a:gd name="connsiteX124" fmla="*/ 278795 w 333376"/>
              <a:gd name="connsiteY124" fmla="*/ 82373 h 320675"/>
              <a:gd name="connsiteX125" fmla="*/ 283936 w 333376"/>
              <a:gd name="connsiteY125" fmla="*/ 83784 h 320675"/>
              <a:gd name="connsiteX126" fmla="*/ 290362 w 333376"/>
              <a:gd name="connsiteY126" fmla="*/ 80962 h 320675"/>
              <a:gd name="connsiteX127" fmla="*/ 43656 w 333376"/>
              <a:gd name="connsiteY127" fmla="*/ 80962 h 320675"/>
              <a:gd name="connsiteX128" fmla="*/ 49141 w 333376"/>
              <a:gd name="connsiteY128" fmla="*/ 83820 h 320675"/>
              <a:gd name="connsiteX129" fmla="*/ 54625 w 333376"/>
              <a:gd name="connsiteY129" fmla="*/ 82391 h 320675"/>
              <a:gd name="connsiteX130" fmla="*/ 57367 w 333376"/>
              <a:gd name="connsiteY130" fmla="*/ 82391 h 320675"/>
              <a:gd name="connsiteX131" fmla="*/ 58738 w 333376"/>
              <a:gd name="connsiteY131" fmla="*/ 83820 h 320675"/>
              <a:gd name="connsiteX132" fmla="*/ 58738 w 333376"/>
              <a:gd name="connsiteY132" fmla="*/ 90964 h 320675"/>
              <a:gd name="connsiteX133" fmla="*/ 57367 w 333376"/>
              <a:gd name="connsiteY133" fmla="*/ 93821 h 320675"/>
              <a:gd name="connsiteX134" fmla="*/ 55996 w 333376"/>
              <a:gd name="connsiteY134" fmla="*/ 93821 h 320675"/>
              <a:gd name="connsiteX135" fmla="*/ 49141 w 333376"/>
              <a:gd name="connsiteY135" fmla="*/ 92393 h 320675"/>
              <a:gd name="connsiteX136" fmla="*/ 43656 w 333376"/>
              <a:gd name="connsiteY136" fmla="*/ 95250 h 320675"/>
              <a:gd name="connsiteX137" fmla="*/ 39543 w 333376"/>
              <a:gd name="connsiteY137" fmla="*/ 92393 h 320675"/>
              <a:gd name="connsiteX138" fmla="*/ 32688 w 333376"/>
              <a:gd name="connsiteY138" fmla="*/ 93821 h 320675"/>
              <a:gd name="connsiteX139" fmla="*/ 29946 w 333376"/>
              <a:gd name="connsiteY139" fmla="*/ 93821 h 320675"/>
              <a:gd name="connsiteX140" fmla="*/ 28575 w 333376"/>
              <a:gd name="connsiteY140" fmla="*/ 90964 h 320675"/>
              <a:gd name="connsiteX141" fmla="*/ 28575 w 333376"/>
              <a:gd name="connsiteY141" fmla="*/ 83820 h 320675"/>
              <a:gd name="connsiteX142" fmla="*/ 29946 w 333376"/>
              <a:gd name="connsiteY142" fmla="*/ 82391 h 320675"/>
              <a:gd name="connsiteX143" fmla="*/ 32688 w 333376"/>
              <a:gd name="connsiteY143" fmla="*/ 82391 h 320675"/>
              <a:gd name="connsiteX144" fmla="*/ 38172 w 333376"/>
              <a:gd name="connsiteY144" fmla="*/ 83820 h 320675"/>
              <a:gd name="connsiteX145" fmla="*/ 43656 w 333376"/>
              <a:gd name="connsiteY145" fmla="*/ 80962 h 320675"/>
              <a:gd name="connsiteX146" fmla="*/ 288925 w 333376"/>
              <a:gd name="connsiteY146" fmla="*/ 34925 h 320675"/>
              <a:gd name="connsiteX147" fmla="*/ 311150 w 333376"/>
              <a:gd name="connsiteY147" fmla="*/ 57150 h 320675"/>
              <a:gd name="connsiteX148" fmla="*/ 288925 w 333376"/>
              <a:gd name="connsiteY148" fmla="*/ 79375 h 320675"/>
              <a:gd name="connsiteX149" fmla="*/ 266700 w 333376"/>
              <a:gd name="connsiteY149" fmla="*/ 57150 h 320675"/>
              <a:gd name="connsiteX150" fmla="*/ 288925 w 333376"/>
              <a:gd name="connsiteY150" fmla="*/ 34925 h 320675"/>
              <a:gd name="connsiteX151" fmla="*/ 44450 w 333376"/>
              <a:gd name="connsiteY151" fmla="*/ 34925 h 320675"/>
              <a:gd name="connsiteX152" fmla="*/ 66675 w 333376"/>
              <a:gd name="connsiteY152" fmla="*/ 57150 h 320675"/>
              <a:gd name="connsiteX153" fmla="*/ 44450 w 333376"/>
              <a:gd name="connsiteY153" fmla="*/ 79375 h 320675"/>
              <a:gd name="connsiteX154" fmla="*/ 22225 w 333376"/>
              <a:gd name="connsiteY154" fmla="*/ 57150 h 320675"/>
              <a:gd name="connsiteX155" fmla="*/ 44450 w 333376"/>
              <a:gd name="connsiteY155" fmla="*/ 34925 h 320675"/>
              <a:gd name="connsiteX156" fmla="*/ 177842 w 333376"/>
              <a:gd name="connsiteY156" fmla="*/ 30162 h 320675"/>
              <a:gd name="connsiteX157" fmla="*/ 192088 w 333376"/>
              <a:gd name="connsiteY157" fmla="*/ 72289 h 320675"/>
              <a:gd name="connsiteX158" fmla="*/ 186908 w 333376"/>
              <a:gd name="connsiteY158" fmla="*/ 77555 h 320675"/>
              <a:gd name="connsiteX159" fmla="*/ 181727 w 333376"/>
              <a:gd name="connsiteY159" fmla="*/ 72289 h 320675"/>
              <a:gd name="connsiteX160" fmla="*/ 180432 w 333376"/>
              <a:gd name="connsiteY160" fmla="*/ 53859 h 320675"/>
              <a:gd name="connsiteX161" fmla="*/ 180432 w 333376"/>
              <a:gd name="connsiteY161" fmla="*/ 70973 h 320675"/>
              <a:gd name="connsiteX162" fmla="*/ 179137 w 333376"/>
              <a:gd name="connsiteY162" fmla="*/ 77555 h 320675"/>
              <a:gd name="connsiteX163" fmla="*/ 179137 w 333376"/>
              <a:gd name="connsiteY163" fmla="*/ 82821 h 320675"/>
              <a:gd name="connsiteX164" fmla="*/ 157121 w 333376"/>
              <a:gd name="connsiteY164" fmla="*/ 84137 h 320675"/>
              <a:gd name="connsiteX165" fmla="*/ 157121 w 333376"/>
              <a:gd name="connsiteY165" fmla="*/ 78871 h 320675"/>
              <a:gd name="connsiteX166" fmla="*/ 155826 w 333376"/>
              <a:gd name="connsiteY166" fmla="*/ 72289 h 320675"/>
              <a:gd name="connsiteX167" fmla="*/ 155826 w 333376"/>
              <a:gd name="connsiteY167" fmla="*/ 55175 h 320675"/>
              <a:gd name="connsiteX168" fmla="*/ 153236 w 333376"/>
              <a:gd name="connsiteY168" fmla="*/ 73606 h 320675"/>
              <a:gd name="connsiteX169" fmla="*/ 148055 w 333376"/>
              <a:gd name="connsiteY169" fmla="*/ 78871 h 320675"/>
              <a:gd name="connsiteX170" fmla="*/ 142875 w 333376"/>
              <a:gd name="connsiteY170" fmla="*/ 73606 h 320675"/>
              <a:gd name="connsiteX171" fmla="*/ 157121 w 333376"/>
              <a:gd name="connsiteY171" fmla="*/ 31479 h 320675"/>
              <a:gd name="connsiteX172" fmla="*/ 167481 w 333376"/>
              <a:gd name="connsiteY172" fmla="*/ 45960 h 320675"/>
              <a:gd name="connsiteX173" fmla="*/ 168777 w 333376"/>
              <a:gd name="connsiteY173" fmla="*/ 43985 h 320675"/>
              <a:gd name="connsiteX174" fmla="*/ 175759 w 333376"/>
              <a:gd name="connsiteY174" fmla="*/ 33338 h 320675"/>
              <a:gd name="connsiteX175" fmla="*/ 176458 w 333376"/>
              <a:gd name="connsiteY175" fmla="*/ 33338 h 320675"/>
              <a:gd name="connsiteX176" fmla="*/ 177801 w 333376"/>
              <a:gd name="connsiteY176" fmla="*/ 31751 h 320675"/>
              <a:gd name="connsiteX177" fmla="*/ 177801 w 333376"/>
              <a:gd name="connsiteY177" fmla="*/ 30225 h 320675"/>
              <a:gd name="connsiteX178" fmla="*/ 208481 w 333376"/>
              <a:gd name="connsiteY178" fmla="*/ 25427 h 320675"/>
              <a:gd name="connsiteX179" fmla="*/ 216581 w 333376"/>
              <a:gd name="connsiteY179" fmla="*/ 27689 h 320675"/>
              <a:gd name="connsiteX180" fmla="*/ 256754 w 333376"/>
              <a:gd name="connsiteY180" fmla="*/ 61285 h 320675"/>
              <a:gd name="connsiteX181" fmla="*/ 258050 w 333376"/>
              <a:gd name="connsiteY181" fmla="*/ 75499 h 320675"/>
              <a:gd name="connsiteX182" fmla="*/ 250275 w 333376"/>
              <a:gd name="connsiteY182" fmla="*/ 79375 h 320675"/>
              <a:gd name="connsiteX183" fmla="*/ 243795 w 333376"/>
              <a:gd name="connsiteY183" fmla="*/ 76791 h 320675"/>
              <a:gd name="connsiteX184" fmla="*/ 203622 w 333376"/>
              <a:gd name="connsiteY184" fmla="*/ 43195 h 320675"/>
              <a:gd name="connsiteX185" fmla="*/ 202326 w 333376"/>
              <a:gd name="connsiteY185" fmla="*/ 28981 h 320675"/>
              <a:gd name="connsiteX186" fmla="*/ 208481 w 333376"/>
              <a:gd name="connsiteY186" fmla="*/ 25427 h 320675"/>
              <a:gd name="connsiteX187" fmla="*/ 127584 w 333376"/>
              <a:gd name="connsiteY187" fmla="*/ 25427 h 320675"/>
              <a:gd name="connsiteX188" fmla="*/ 134225 w 333376"/>
              <a:gd name="connsiteY188" fmla="*/ 28981 h 320675"/>
              <a:gd name="connsiteX189" fmla="*/ 132929 w 333376"/>
              <a:gd name="connsiteY189" fmla="*/ 43195 h 320675"/>
              <a:gd name="connsiteX190" fmla="*/ 92756 w 333376"/>
              <a:gd name="connsiteY190" fmla="*/ 76791 h 320675"/>
              <a:gd name="connsiteX191" fmla="*/ 86276 w 333376"/>
              <a:gd name="connsiteY191" fmla="*/ 79375 h 320675"/>
              <a:gd name="connsiteX192" fmla="*/ 78501 w 333376"/>
              <a:gd name="connsiteY192" fmla="*/ 75499 h 320675"/>
              <a:gd name="connsiteX193" fmla="*/ 79797 w 333376"/>
              <a:gd name="connsiteY193" fmla="*/ 61285 h 320675"/>
              <a:gd name="connsiteX194" fmla="*/ 119970 w 333376"/>
              <a:gd name="connsiteY194" fmla="*/ 27689 h 320675"/>
              <a:gd name="connsiteX195" fmla="*/ 127584 w 333376"/>
              <a:gd name="connsiteY195" fmla="*/ 25427 h 320675"/>
              <a:gd name="connsiteX196" fmla="*/ 161681 w 333376"/>
              <a:gd name="connsiteY196" fmla="*/ 25400 h 320675"/>
              <a:gd name="connsiteX197" fmla="*/ 163025 w 333376"/>
              <a:gd name="connsiteY197" fmla="*/ 25400 h 320675"/>
              <a:gd name="connsiteX198" fmla="*/ 165711 w 333376"/>
              <a:gd name="connsiteY198" fmla="*/ 26988 h 320675"/>
              <a:gd name="connsiteX199" fmla="*/ 168398 w 333376"/>
              <a:gd name="connsiteY199" fmla="*/ 25400 h 320675"/>
              <a:gd name="connsiteX200" fmla="*/ 172428 w 333376"/>
              <a:gd name="connsiteY200" fmla="*/ 26988 h 320675"/>
              <a:gd name="connsiteX201" fmla="*/ 175114 w 333376"/>
              <a:gd name="connsiteY201" fmla="*/ 25400 h 320675"/>
              <a:gd name="connsiteX202" fmla="*/ 176458 w 333376"/>
              <a:gd name="connsiteY202" fmla="*/ 25400 h 320675"/>
              <a:gd name="connsiteX203" fmla="*/ 177801 w 333376"/>
              <a:gd name="connsiteY203" fmla="*/ 26988 h 320675"/>
              <a:gd name="connsiteX204" fmla="*/ 177801 w 333376"/>
              <a:gd name="connsiteY204" fmla="*/ 30225 h 320675"/>
              <a:gd name="connsiteX205" fmla="*/ 175759 w 333376"/>
              <a:gd name="connsiteY205" fmla="*/ 33338 h 320675"/>
              <a:gd name="connsiteX206" fmla="*/ 175114 w 333376"/>
              <a:gd name="connsiteY206" fmla="*/ 33338 h 320675"/>
              <a:gd name="connsiteX207" fmla="*/ 171084 w 333376"/>
              <a:gd name="connsiteY207" fmla="*/ 31751 h 320675"/>
              <a:gd name="connsiteX208" fmla="*/ 168398 w 333376"/>
              <a:gd name="connsiteY208" fmla="*/ 33338 h 320675"/>
              <a:gd name="connsiteX209" fmla="*/ 165711 w 333376"/>
              <a:gd name="connsiteY209" fmla="*/ 31751 h 320675"/>
              <a:gd name="connsiteX210" fmla="*/ 163025 w 333376"/>
              <a:gd name="connsiteY210" fmla="*/ 33338 h 320675"/>
              <a:gd name="connsiteX211" fmla="*/ 161681 w 333376"/>
              <a:gd name="connsiteY211" fmla="*/ 33338 h 320675"/>
              <a:gd name="connsiteX212" fmla="*/ 160338 w 333376"/>
              <a:gd name="connsiteY212" fmla="*/ 31751 h 320675"/>
              <a:gd name="connsiteX213" fmla="*/ 160338 w 333376"/>
              <a:gd name="connsiteY213" fmla="*/ 26988 h 320675"/>
              <a:gd name="connsiteX214" fmla="*/ 161681 w 333376"/>
              <a:gd name="connsiteY214" fmla="*/ 25400 h 320675"/>
              <a:gd name="connsiteX215" fmla="*/ 167482 w 333376"/>
              <a:gd name="connsiteY215" fmla="*/ 0 h 320675"/>
              <a:gd name="connsiteX216" fmla="*/ 180976 w 333376"/>
              <a:gd name="connsiteY216" fmla="*/ 12700 h 320675"/>
              <a:gd name="connsiteX217" fmla="*/ 167482 w 333376"/>
              <a:gd name="connsiteY217" fmla="*/ 25400 h 320675"/>
              <a:gd name="connsiteX218" fmla="*/ 153988 w 333376"/>
              <a:gd name="connsiteY218" fmla="*/ 12700 h 320675"/>
              <a:gd name="connsiteX219" fmla="*/ 167482 w 333376"/>
              <a:gd name="connsiteY219" fmla="*/ 0 h 32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333376" h="320675">
                <a:moveTo>
                  <a:pt x="251409" y="227087"/>
                </a:moveTo>
                <a:cubicBezTo>
                  <a:pt x="253839" y="227419"/>
                  <a:pt x="256106" y="228748"/>
                  <a:pt x="258050" y="230742"/>
                </a:cubicBezTo>
                <a:cubicBezTo>
                  <a:pt x="261938" y="234729"/>
                  <a:pt x="260642" y="241374"/>
                  <a:pt x="256754" y="245361"/>
                </a:cubicBezTo>
                <a:cubicBezTo>
                  <a:pt x="256754" y="245361"/>
                  <a:pt x="256754" y="245361"/>
                  <a:pt x="216581" y="279917"/>
                </a:cubicBezTo>
                <a:cubicBezTo>
                  <a:pt x="213989" y="281246"/>
                  <a:pt x="211397" y="282575"/>
                  <a:pt x="210101" y="282575"/>
                </a:cubicBezTo>
                <a:cubicBezTo>
                  <a:pt x="206214" y="282575"/>
                  <a:pt x="203622" y="281246"/>
                  <a:pt x="202326" y="278588"/>
                </a:cubicBezTo>
                <a:cubicBezTo>
                  <a:pt x="198438" y="274601"/>
                  <a:pt x="198438" y="267955"/>
                  <a:pt x="203622" y="263968"/>
                </a:cubicBezTo>
                <a:cubicBezTo>
                  <a:pt x="203622" y="263968"/>
                  <a:pt x="203622" y="263968"/>
                  <a:pt x="243795" y="229412"/>
                </a:cubicBezTo>
                <a:cubicBezTo>
                  <a:pt x="246387" y="227419"/>
                  <a:pt x="248979" y="226754"/>
                  <a:pt x="251409" y="227087"/>
                </a:cubicBezTo>
                <a:close/>
                <a:moveTo>
                  <a:pt x="85142" y="227087"/>
                </a:moveTo>
                <a:cubicBezTo>
                  <a:pt x="87572" y="226754"/>
                  <a:pt x="90164" y="227419"/>
                  <a:pt x="92756" y="229412"/>
                </a:cubicBezTo>
                <a:cubicBezTo>
                  <a:pt x="92756" y="229412"/>
                  <a:pt x="92756" y="229412"/>
                  <a:pt x="132929" y="263968"/>
                </a:cubicBezTo>
                <a:cubicBezTo>
                  <a:pt x="136817" y="267955"/>
                  <a:pt x="138113" y="274601"/>
                  <a:pt x="134225" y="278588"/>
                </a:cubicBezTo>
                <a:cubicBezTo>
                  <a:pt x="132929" y="281246"/>
                  <a:pt x="129042" y="282575"/>
                  <a:pt x="126450" y="282575"/>
                </a:cubicBezTo>
                <a:cubicBezTo>
                  <a:pt x="125154" y="282575"/>
                  <a:pt x="122562" y="281246"/>
                  <a:pt x="119970" y="279917"/>
                </a:cubicBezTo>
                <a:cubicBezTo>
                  <a:pt x="119970" y="279917"/>
                  <a:pt x="119970" y="279917"/>
                  <a:pt x="79797" y="245361"/>
                </a:cubicBezTo>
                <a:cubicBezTo>
                  <a:pt x="75909" y="241374"/>
                  <a:pt x="74613" y="234729"/>
                  <a:pt x="78501" y="230742"/>
                </a:cubicBezTo>
                <a:cubicBezTo>
                  <a:pt x="80445" y="228748"/>
                  <a:pt x="82712" y="227419"/>
                  <a:pt x="85142" y="227087"/>
                </a:cubicBezTo>
                <a:close/>
                <a:moveTo>
                  <a:pt x="188006" y="147637"/>
                </a:moveTo>
                <a:cubicBezTo>
                  <a:pt x="198529" y="155503"/>
                  <a:pt x="214313" y="175166"/>
                  <a:pt x="214313" y="223669"/>
                </a:cubicBezTo>
                <a:cubicBezTo>
                  <a:pt x="214313" y="228913"/>
                  <a:pt x="210367" y="232845"/>
                  <a:pt x="205106" y="232845"/>
                </a:cubicBezTo>
                <a:cubicBezTo>
                  <a:pt x="199844" y="232845"/>
                  <a:pt x="195898" y="228913"/>
                  <a:pt x="195898" y="223669"/>
                </a:cubicBezTo>
                <a:cubicBezTo>
                  <a:pt x="195898" y="209249"/>
                  <a:pt x="194583" y="198762"/>
                  <a:pt x="191952" y="189586"/>
                </a:cubicBezTo>
                <a:cubicBezTo>
                  <a:pt x="191952" y="189586"/>
                  <a:pt x="191952" y="189586"/>
                  <a:pt x="191952" y="221047"/>
                </a:cubicBezTo>
                <a:cubicBezTo>
                  <a:pt x="191952" y="224980"/>
                  <a:pt x="190637" y="228913"/>
                  <a:pt x="188006" y="232845"/>
                </a:cubicBezTo>
                <a:cubicBezTo>
                  <a:pt x="188006" y="232845"/>
                  <a:pt x="188006" y="232845"/>
                  <a:pt x="188006" y="311499"/>
                </a:cubicBezTo>
                <a:cubicBezTo>
                  <a:pt x="188006" y="316743"/>
                  <a:pt x="184060" y="320675"/>
                  <a:pt x="178798" y="320675"/>
                </a:cubicBezTo>
                <a:cubicBezTo>
                  <a:pt x="173537" y="320675"/>
                  <a:pt x="169591" y="316743"/>
                  <a:pt x="169591" y="311499"/>
                </a:cubicBezTo>
                <a:cubicBezTo>
                  <a:pt x="169591" y="311499"/>
                  <a:pt x="169591" y="311499"/>
                  <a:pt x="168275" y="311499"/>
                </a:cubicBezTo>
                <a:cubicBezTo>
                  <a:pt x="168275" y="316743"/>
                  <a:pt x="164329" y="320675"/>
                  <a:pt x="159068" y="320675"/>
                </a:cubicBezTo>
                <a:cubicBezTo>
                  <a:pt x="153807" y="320675"/>
                  <a:pt x="148545" y="316743"/>
                  <a:pt x="148545" y="311499"/>
                </a:cubicBezTo>
                <a:cubicBezTo>
                  <a:pt x="148545" y="311499"/>
                  <a:pt x="148545" y="311499"/>
                  <a:pt x="148545" y="234156"/>
                </a:cubicBezTo>
                <a:cubicBezTo>
                  <a:pt x="147230" y="231534"/>
                  <a:pt x="145914" y="226291"/>
                  <a:pt x="145914" y="222358"/>
                </a:cubicBezTo>
                <a:cubicBezTo>
                  <a:pt x="145914" y="222358"/>
                  <a:pt x="145914" y="222358"/>
                  <a:pt x="145914" y="192208"/>
                </a:cubicBezTo>
                <a:cubicBezTo>
                  <a:pt x="143284" y="200073"/>
                  <a:pt x="141968" y="211871"/>
                  <a:pt x="141968" y="224980"/>
                </a:cubicBezTo>
                <a:cubicBezTo>
                  <a:pt x="141968" y="230224"/>
                  <a:pt x="138022" y="235467"/>
                  <a:pt x="132761" y="235467"/>
                </a:cubicBezTo>
                <a:cubicBezTo>
                  <a:pt x="127499" y="235467"/>
                  <a:pt x="123553" y="230224"/>
                  <a:pt x="123553" y="224980"/>
                </a:cubicBezTo>
                <a:cubicBezTo>
                  <a:pt x="122238" y="176477"/>
                  <a:pt x="138022" y="156814"/>
                  <a:pt x="149860" y="150259"/>
                </a:cubicBezTo>
                <a:cubicBezTo>
                  <a:pt x="149860" y="150259"/>
                  <a:pt x="149860" y="150259"/>
                  <a:pt x="168275" y="175166"/>
                </a:cubicBezTo>
                <a:cubicBezTo>
                  <a:pt x="168275" y="175166"/>
                  <a:pt x="168275" y="175166"/>
                  <a:pt x="188006" y="147637"/>
                </a:cubicBezTo>
                <a:close/>
                <a:moveTo>
                  <a:pt x="168414" y="138112"/>
                </a:moveTo>
                <a:cubicBezTo>
                  <a:pt x="171037" y="138112"/>
                  <a:pt x="173659" y="139382"/>
                  <a:pt x="174971" y="141922"/>
                </a:cubicBezTo>
                <a:cubicBezTo>
                  <a:pt x="174971" y="141922"/>
                  <a:pt x="174971" y="141922"/>
                  <a:pt x="180217" y="139382"/>
                </a:cubicBezTo>
                <a:cubicBezTo>
                  <a:pt x="181528" y="139382"/>
                  <a:pt x="181528" y="139382"/>
                  <a:pt x="182840" y="139382"/>
                </a:cubicBezTo>
                <a:cubicBezTo>
                  <a:pt x="182840" y="140652"/>
                  <a:pt x="184151" y="140652"/>
                  <a:pt x="184151" y="141922"/>
                </a:cubicBezTo>
                <a:cubicBezTo>
                  <a:pt x="184151" y="141922"/>
                  <a:pt x="184151" y="141922"/>
                  <a:pt x="184151" y="148272"/>
                </a:cubicBezTo>
                <a:cubicBezTo>
                  <a:pt x="184151" y="149542"/>
                  <a:pt x="184151" y="150812"/>
                  <a:pt x="182840" y="150812"/>
                </a:cubicBezTo>
                <a:cubicBezTo>
                  <a:pt x="182840" y="150812"/>
                  <a:pt x="181528" y="150812"/>
                  <a:pt x="180217" y="150812"/>
                </a:cubicBezTo>
                <a:cubicBezTo>
                  <a:pt x="178905" y="150812"/>
                  <a:pt x="174971" y="149542"/>
                  <a:pt x="173659" y="149542"/>
                </a:cubicBezTo>
                <a:cubicBezTo>
                  <a:pt x="172348" y="150812"/>
                  <a:pt x="171037" y="150812"/>
                  <a:pt x="169725" y="150812"/>
                </a:cubicBezTo>
                <a:cubicBezTo>
                  <a:pt x="167102" y="150812"/>
                  <a:pt x="165791" y="150812"/>
                  <a:pt x="164479" y="149542"/>
                </a:cubicBezTo>
                <a:cubicBezTo>
                  <a:pt x="161857" y="149542"/>
                  <a:pt x="159234" y="150812"/>
                  <a:pt x="157922" y="150812"/>
                </a:cubicBezTo>
                <a:cubicBezTo>
                  <a:pt x="156611" y="150812"/>
                  <a:pt x="155299" y="150812"/>
                  <a:pt x="155299" y="150812"/>
                </a:cubicBezTo>
                <a:cubicBezTo>
                  <a:pt x="153988" y="149542"/>
                  <a:pt x="153988" y="149542"/>
                  <a:pt x="153988" y="148272"/>
                </a:cubicBezTo>
                <a:cubicBezTo>
                  <a:pt x="153988" y="148272"/>
                  <a:pt x="153988" y="148272"/>
                  <a:pt x="153988" y="141922"/>
                </a:cubicBezTo>
                <a:cubicBezTo>
                  <a:pt x="153988" y="140652"/>
                  <a:pt x="153988" y="140652"/>
                  <a:pt x="155299" y="139382"/>
                </a:cubicBezTo>
                <a:cubicBezTo>
                  <a:pt x="156611" y="139382"/>
                  <a:pt x="156611" y="139382"/>
                  <a:pt x="157922" y="139382"/>
                </a:cubicBezTo>
                <a:cubicBezTo>
                  <a:pt x="157922" y="139382"/>
                  <a:pt x="157922" y="139382"/>
                  <a:pt x="163168" y="141922"/>
                </a:cubicBezTo>
                <a:cubicBezTo>
                  <a:pt x="164479" y="139382"/>
                  <a:pt x="167102" y="138112"/>
                  <a:pt x="168414" y="138112"/>
                </a:cubicBezTo>
                <a:close/>
                <a:moveTo>
                  <a:pt x="307312" y="88900"/>
                </a:moveTo>
                <a:cubicBezTo>
                  <a:pt x="317738" y="96838"/>
                  <a:pt x="333376" y="115359"/>
                  <a:pt x="333376" y="161661"/>
                </a:cubicBezTo>
                <a:cubicBezTo>
                  <a:pt x="333376" y="166953"/>
                  <a:pt x="328163" y="170921"/>
                  <a:pt x="324254" y="170921"/>
                </a:cubicBezTo>
                <a:cubicBezTo>
                  <a:pt x="319041" y="170921"/>
                  <a:pt x="315132" y="166953"/>
                  <a:pt x="315132" y="161661"/>
                </a:cubicBezTo>
                <a:cubicBezTo>
                  <a:pt x="315132" y="148432"/>
                  <a:pt x="313828" y="137848"/>
                  <a:pt x="311222" y="129911"/>
                </a:cubicBezTo>
                <a:cubicBezTo>
                  <a:pt x="311222" y="129911"/>
                  <a:pt x="311222" y="129911"/>
                  <a:pt x="311222" y="159015"/>
                </a:cubicBezTo>
                <a:cubicBezTo>
                  <a:pt x="311222" y="162984"/>
                  <a:pt x="309919" y="166953"/>
                  <a:pt x="308616" y="170921"/>
                </a:cubicBezTo>
                <a:cubicBezTo>
                  <a:pt x="308616" y="170921"/>
                  <a:pt x="308616" y="170921"/>
                  <a:pt x="308616" y="246328"/>
                </a:cubicBezTo>
                <a:cubicBezTo>
                  <a:pt x="308616" y="251619"/>
                  <a:pt x="304706" y="255588"/>
                  <a:pt x="299493" y="255588"/>
                </a:cubicBezTo>
                <a:cubicBezTo>
                  <a:pt x="294281" y="255588"/>
                  <a:pt x="290371" y="251619"/>
                  <a:pt x="290371" y="246328"/>
                </a:cubicBezTo>
                <a:cubicBezTo>
                  <a:pt x="290371" y="246328"/>
                  <a:pt x="290371" y="246328"/>
                  <a:pt x="289068" y="246328"/>
                </a:cubicBezTo>
                <a:cubicBezTo>
                  <a:pt x="289068" y="251619"/>
                  <a:pt x="285158" y="255588"/>
                  <a:pt x="279946" y="255588"/>
                </a:cubicBezTo>
                <a:cubicBezTo>
                  <a:pt x="274733" y="255588"/>
                  <a:pt x="270823" y="251619"/>
                  <a:pt x="270823" y="246328"/>
                </a:cubicBezTo>
                <a:cubicBezTo>
                  <a:pt x="270823" y="246328"/>
                  <a:pt x="270823" y="246328"/>
                  <a:pt x="270823" y="172244"/>
                </a:cubicBezTo>
                <a:cubicBezTo>
                  <a:pt x="269520" y="169598"/>
                  <a:pt x="268217" y="165630"/>
                  <a:pt x="268217" y="160338"/>
                </a:cubicBezTo>
                <a:cubicBezTo>
                  <a:pt x="268217" y="160338"/>
                  <a:pt x="268217" y="160338"/>
                  <a:pt x="268217" y="131234"/>
                </a:cubicBezTo>
                <a:cubicBezTo>
                  <a:pt x="264308" y="139171"/>
                  <a:pt x="264308" y="149755"/>
                  <a:pt x="264308" y="164307"/>
                </a:cubicBezTo>
                <a:cubicBezTo>
                  <a:pt x="264308" y="168275"/>
                  <a:pt x="260398" y="172244"/>
                  <a:pt x="255185" y="172244"/>
                </a:cubicBezTo>
                <a:cubicBezTo>
                  <a:pt x="249973" y="172244"/>
                  <a:pt x="246063" y="168275"/>
                  <a:pt x="246063" y="164307"/>
                </a:cubicBezTo>
                <a:cubicBezTo>
                  <a:pt x="246063" y="116682"/>
                  <a:pt x="261701" y="98161"/>
                  <a:pt x="272127" y="91546"/>
                </a:cubicBezTo>
                <a:cubicBezTo>
                  <a:pt x="272127" y="91546"/>
                  <a:pt x="272127" y="91546"/>
                  <a:pt x="289068" y="115359"/>
                </a:cubicBezTo>
                <a:cubicBezTo>
                  <a:pt x="289068" y="115359"/>
                  <a:pt x="289068" y="115359"/>
                  <a:pt x="307312" y="88900"/>
                </a:cubicBezTo>
                <a:close/>
                <a:moveTo>
                  <a:pt x="168276" y="88900"/>
                </a:moveTo>
                <a:cubicBezTo>
                  <a:pt x="181428" y="88900"/>
                  <a:pt x="192089" y="99561"/>
                  <a:pt x="192089" y="112713"/>
                </a:cubicBezTo>
                <a:cubicBezTo>
                  <a:pt x="192089" y="125865"/>
                  <a:pt x="181428" y="136526"/>
                  <a:pt x="168276" y="136526"/>
                </a:cubicBezTo>
                <a:cubicBezTo>
                  <a:pt x="155124" y="136526"/>
                  <a:pt x="144463" y="125865"/>
                  <a:pt x="144463" y="112713"/>
                </a:cubicBezTo>
                <a:cubicBezTo>
                  <a:pt x="144463" y="99561"/>
                  <a:pt x="155124" y="88900"/>
                  <a:pt x="168276" y="88900"/>
                </a:cubicBezTo>
                <a:close/>
                <a:moveTo>
                  <a:pt x="62177" y="88900"/>
                </a:moveTo>
                <a:cubicBezTo>
                  <a:pt x="72761" y="96838"/>
                  <a:pt x="87313" y="115359"/>
                  <a:pt x="87313" y="161661"/>
                </a:cubicBezTo>
                <a:cubicBezTo>
                  <a:pt x="87313" y="166953"/>
                  <a:pt x="83344" y="170921"/>
                  <a:pt x="78052" y="170921"/>
                </a:cubicBezTo>
                <a:cubicBezTo>
                  <a:pt x="74084" y="170921"/>
                  <a:pt x="70115" y="166953"/>
                  <a:pt x="70115" y="161661"/>
                </a:cubicBezTo>
                <a:cubicBezTo>
                  <a:pt x="70115" y="148432"/>
                  <a:pt x="68792" y="137848"/>
                  <a:pt x="66146" y="129911"/>
                </a:cubicBezTo>
                <a:cubicBezTo>
                  <a:pt x="66146" y="129911"/>
                  <a:pt x="66146" y="129911"/>
                  <a:pt x="66146" y="159015"/>
                </a:cubicBezTo>
                <a:cubicBezTo>
                  <a:pt x="66146" y="162984"/>
                  <a:pt x="64823" y="166953"/>
                  <a:pt x="63500" y="170921"/>
                </a:cubicBezTo>
                <a:cubicBezTo>
                  <a:pt x="63500" y="170921"/>
                  <a:pt x="63500" y="170921"/>
                  <a:pt x="63500" y="246328"/>
                </a:cubicBezTo>
                <a:cubicBezTo>
                  <a:pt x="63500" y="251619"/>
                  <a:pt x="58209" y="255588"/>
                  <a:pt x="54240" y="255588"/>
                </a:cubicBezTo>
                <a:cubicBezTo>
                  <a:pt x="48948" y="255588"/>
                  <a:pt x="44979" y="251619"/>
                  <a:pt x="44979" y="246328"/>
                </a:cubicBezTo>
                <a:cubicBezTo>
                  <a:pt x="44979" y="246328"/>
                  <a:pt x="44979" y="246328"/>
                  <a:pt x="43656" y="246328"/>
                </a:cubicBezTo>
                <a:cubicBezTo>
                  <a:pt x="43656" y="251619"/>
                  <a:pt x="39688" y="255588"/>
                  <a:pt x="34396" y="255588"/>
                </a:cubicBezTo>
                <a:cubicBezTo>
                  <a:pt x="29104" y="255588"/>
                  <a:pt x="25135" y="251619"/>
                  <a:pt x="25135" y="246328"/>
                </a:cubicBezTo>
                <a:cubicBezTo>
                  <a:pt x="25135" y="246328"/>
                  <a:pt x="25135" y="246328"/>
                  <a:pt x="25135" y="172244"/>
                </a:cubicBezTo>
                <a:cubicBezTo>
                  <a:pt x="23813" y="169598"/>
                  <a:pt x="21167" y="165630"/>
                  <a:pt x="21167" y="160338"/>
                </a:cubicBezTo>
                <a:cubicBezTo>
                  <a:pt x="21167" y="160338"/>
                  <a:pt x="21167" y="160338"/>
                  <a:pt x="21167" y="131234"/>
                </a:cubicBezTo>
                <a:cubicBezTo>
                  <a:pt x="18521" y="139171"/>
                  <a:pt x="18521" y="149755"/>
                  <a:pt x="18521" y="164307"/>
                </a:cubicBezTo>
                <a:cubicBezTo>
                  <a:pt x="18521" y="168275"/>
                  <a:pt x="14552" y="172244"/>
                  <a:pt x="9260" y="172244"/>
                </a:cubicBezTo>
                <a:cubicBezTo>
                  <a:pt x="3969" y="172244"/>
                  <a:pt x="0" y="168275"/>
                  <a:pt x="0" y="164307"/>
                </a:cubicBezTo>
                <a:cubicBezTo>
                  <a:pt x="0" y="116682"/>
                  <a:pt x="14552" y="98161"/>
                  <a:pt x="25135" y="91546"/>
                </a:cubicBezTo>
                <a:cubicBezTo>
                  <a:pt x="25135" y="91546"/>
                  <a:pt x="25135" y="91546"/>
                  <a:pt x="43656" y="115359"/>
                </a:cubicBezTo>
                <a:cubicBezTo>
                  <a:pt x="43656" y="115359"/>
                  <a:pt x="43656" y="115359"/>
                  <a:pt x="62177" y="88900"/>
                </a:cubicBezTo>
                <a:close/>
                <a:moveTo>
                  <a:pt x="290362" y="80962"/>
                </a:moveTo>
                <a:cubicBezTo>
                  <a:pt x="291647" y="80962"/>
                  <a:pt x="294217" y="82373"/>
                  <a:pt x="295502" y="83784"/>
                </a:cubicBezTo>
                <a:cubicBezTo>
                  <a:pt x="295502" y="83784"/>
                  <a:pt x="295502" y="83784"/>
                  <a:pt x="300643" y="82373"/>
                </a:cubicBezTo>
                <a:cubicBezTo>
                  <a:pt x="300643" y="80962"/>
                  <a:pt x="301928" y="80962"/>
                  <a:pt x="303213" y="82373"/>
                </a:cubicBezTo>
                <a:cubicBezTo>
                  <a:pt x="303213" y="82373"/>
                  <a:pt x="303213" y="83784"/>
                  <a:pt x="303213" y="83784"/>
                </a:cubicBezTo>
                <a:cubicBezTo>
                  <a:pt x="303213" y="83784"/>
                  <a:pt x="303213" y="83784"/>
                  <a:pt x="303213" y="90840"/>
                </a:cubicBezTo>
                <a:cubicBezTo>
                  <a:pt x="303213" y="92251"/>
                  <a:pt x="303213" y="93662"/>
                  <a:pt x="303213" y="93662"/>
                </a:cubicBezTo>
                <a:cubicBezTo>
                  <a:pt x="301928" y="93662"/>
                  <a:pt x="300643" y="93662"/>
                  <a:pt x="300643" y="93662"/>
                </a:cubicBezTo>
                <a:cubicBezTo>
                  <a:pt x="298072" y="93662"/>
                  <a:pt x="295502" y="92251"/>
                  <a:pt x="294217" y="92251"/>
                </a:cubicBezTo>
                <a:cubicBezTo>
                  <a:pt x="292932" y="93662"/>
                  <a:pt x="291647" y="93662"/>
                  <a:pt x="290362" y="93662"/>
                </a:cubicBezTo>
                <a:cubicBezTo>
                  <a:pt x="287791" y="93662"/>
                  <a:pt x="286506" y="93662"/>
                  <a:pt x="285221" y="92251"/>
                </a:cubicBezTo>
                <a:cubicBezTo>
                  <a:pt x="283936" y="92251"/>
                  <a:pt x="281366" y="93662"/>
                  <a:pt x="278795" y="93662"/>
                </a:cubicBezTo>
                <a:cubicBezTo>
                  <a:pt x="278795" y="93662"/>
                  <a:pt x="277510" y="93662"/>
                  <a:pt x="277510" y="93662"/>
                </a:cubicBezTo>
                <a:cubicBezTo>
                  <a:pt x="276225" y="92251"/>
                  <a:pt x="276225" y="92251"/>
                  <a:pt x="276225" y="90840"/>
                </a:cubicBezTo>
                <a:cubicBezTo>
                  <a:pt x="276225" y="90840"/>
                  <a:pt x="276225" y="90840"/>
                  <a:pt x="276225" y="83784"/>
                </a:cubicBezTo>
                <a:cubicBezTo>
                  <a:pt x="276225" y="83784"/>
                  <a:pt x="276225" y="82373"/>
                  <a:pt x="277510" y="82373"/>
                </a:cubicBezTo>
                <a:cubicBezTo>
                  <a:pt x="277510" y="80962"/>
                  <a:pt x="278795" y="80962"/>
                  <a:pt x="278795" y="82373"/>
                </a:cubicBezTo>
                <a:cubicBezTo>
                  <a:pt x="278795" y="82373"/>
                  <a:pt x="278795" y="82373"/>
                  <a:pt x="283936" y="83784"/>
                </a:cubicBezTo>
                <a:cubicBezTo>
                  <a:pt x="285221" y="82373"/>
                  <a:pt x="287791" y="80962"/>
                  <a:pt x="290362" y="80962"/>
                </a:cubicBezTo>
                <a:close/>
                <a:moveTo>
                  <a:pt x="43656" y="80962"/>
                </a:moveTo>
                <a:cubicBezTo>
                  <a:pt x="46399" y="80962"/>
                  <a:pt x="49141" y="82391"/>
                  <a:pt x="49141" y="83820"/>
                </a:cubicBezTo>
                <a:cubicBezTo>
                  <a:pt x="49141" y="83820"/>
                  <a:pt x="49141" y="83820"/>
                  <a:pt x="54625" y="82391"/>
                </a:cubicBezTo>
                <a:cubicBezTo>
                  <a:pt x="55996" y="80962"/>
                  <a:pt x="57367" y="80962"/>
                  <a:pt x="57367" y="82391"/>
                </a:cubicBezTo>
                <a:cubicBezTo>
                  <a:pt x="58738" y="82391"/>
                  <a:pt x="58738" y="83820"/>
                  <a:pt x="58738" y="83820"/>
                </a:cubicBezTo>
                <a:cubicBezTo>
                  <a:pt x="58738" y="83820"/>
                  <a:pt x="58738" y="83820"/>
                  <a:pt x="58738" y="90964"/>
                </a:cubicBezTo>
                <a:cubicBezTo>
                  <a:pt x="58738" y="92393"/>
                  <a:pt x="58738" y="93821"/>
                  <a:pt x="57367" y="93821"/>
                </a:cubicBezTo>
                <a:cubicBezTo>
                  <a:pt x="57367" y="93821"/>
                  <a:pt x="55996" y="93821"/>
                  <a:pt x="55996" y="93821"/>
                </a:cubicBezTo>
                <a:cubicBezTo>
                  <a:pt x="53254" y="93821"/>
                  <a:pt x="50512" y="92393"/>
                  <a:pt x="49141" y="92393"/>
                </a:cubicBezTo>
                <a:cubicBezTo>
                  <a:pt x="47770" y="93821"/>
                  <a:pt x="46399" y="95250"/>
                  <a:pt x="43656" y="95250"/>
                </a:cubicBezTo>
                <a:cubicBezTo>
                  <a:pt x="42285" y="95250"/>
                  <a:pt x="39543" y="93821"/>
                  <a:pt x="39543" y="92393"/>
                </a:cubicBezTo>
                <a:cubicBezTo>
                  <a:pt x="36801" y="92393"/>
                  <a:pt x="35430" y="93821"/>
                  <a:pt x="32688" y="93821"/>
                </a:cubicBezTo>
                <a:cubicBezTo>
                  <a:pt x="31317" y="93821"/>
                  <a:pt x="31317" y="93821"/>
                  <a:pt x="29946" y="93821"/>
                </a:cubicBezTo>
                <a:cubicBezTo>
                  <a:pt x="29946" y="93821"/>
                  <a:pt x="28575" y="92393"/>
                  <a:pt x="28575" y="90964"/>
                </a:cubicBezTo>
                <a:cubicBezTo>
                  <a:pt x="28575" y="90964"/>
                  <a:pt x="28575" y="90964"/>
                  <a:pt x="28575" y="83820"/>
                </a:cubicBezTo>
                <a:cubicBezTo>
                  <a:pt x="28575" y="83820"/>
                  <a:pt x="29946" y="82391"/>
                  <a:pt x="29946" y="82391"/>
                </a:cubicBezTo>
                <a:cubicBezTo>
                  <a:pt x="31317" y="80962"/>
                  <a:pt x="32688" y="80962"/>
                  <a:pt x="32688" y="82391"/>
                </a:cubicBezTo>
                <a:cubicBezTo>
                  <a:pt x="32688" y="82391"/>
                  <a:pt x="32688" y="82391"/>
                  <a:pt x="38172" y="83820"/>
                </a:cubicBezTo>
                <a:cubicBezTo>
                  <a:pt x="39543" y="82391"/>
                  <a:pt x="42285" y="80962"/>
                  <a:pt x="43656" y="80962"/>
                </a:cubicBezTo>
                <a:close/>
                <a:moveTo>
                  <a:pt x="288925" y="34925"/>
                </a:moveTo>
                <a:cubicBezTo>
                  <a:pt x="301200" y="34925"/>
                  <a:pt x="311150" y="44875"/>
                  <a:pt x="311150" y="57150"/>
                </a:cubicBezTo>
                <a:cubicBezTo>
                  <a:pt x="311150" y="69425"/>
                  <a:pt x="301200" y="79375"/>
                  <a:pt x="288925" y="79375"/>
                </a:cubicBezTo>
                <a:cubicBezTo>
                  <a:pt x="276650" y="79375"/>
                  <a:pt x="266700" y="69425"/>
                  <a:pt x="266700" y="57150"/>
                </a:cubicBezTo>
                <a:cubicBezTo>
                  <a:pt x="266700" y="44875"/>
                  <a:pt x="276650" y="34925"/>
                  <a:pt x="288925" y="34925"/>
                </a:cubicBezTo>
                <a:close/>
                <a:moveTo>
                  <a:pt x="44450" y="34925"/>
                </a:moveTo>
                <a:cubicBezTo>
                  <a:pt x="56725" y="34925"/>
                  <a:pt x="66675" y="44875"/>
                  <a:pt x="66675" y="57150"/>
                </a:cubicBezTo>
                <a:cubicBezTo>
                  <a:pt x="66675" y="69425"/>
                  <a:pt x="56725" y="79375"/>
                  <a:pt x="44450" y="79375"/>
                </a:cubicBezTo>
                <a:cubicBezTo>
                  <a:pt x="32175" y="79375"/>
                  <a:pt x="22225" y="69425"/>
                  <a:pt x="22225" y="57150"/>
                </a:cubicBezTo>
                <a:cubicBezTo>
                  <a:pt x="22225" y="44875"/>
                  <a:pt x="32175" y="34925"/>
                  <a:pt x="44450" y="34925"/>
                </a:cubicBezTo>
                <a:close/>
                <a:moveTo>
                  <a:pt x="177842" y="30162"/>
                </a:moveTo>
                <a:cubicBezTo>
                  <a:pt x="184317" y="35428"/>
                  <a:pt x="192088" y="45960"/>
                  <a:pt x="192088" y="72289"/>
                </a:cubicBezTo>
                <a:cubicBezTo>
                  <a:pt x="192088" y="74922"/>
                  <a:pt x="190793" y="77555"/>
                  <a:pt x="186908" y="77555"/>
                </a:cubicBezTo>
                <a:cubicBezTo>
                  <a:pt x="184317" y="77555"/>
                  <a:pt x="181727" y="74922"/>
                  <a:pt x="181727" y="72289"/>
                </a:cubicBezTo>
                <a:cubicBezTo>
                  <a:pt x="181727" y="64390"/>
                  <a:pt x="181727" y="59124"/>
                  <a:pt x="180432" y="53859"/>
                </a:cubicBezTo>
                <a:cubicBezTo>
                  <a:pt x="180432" y="53859"/>
                  <a:pt x="180432" y="53859"/>
                  <a:pt x="180432" y="70973"/>
                </a:cubicBezTo>
                <a:cubicBezTo>
                  <a:pt x="180432" y="73606"/>
                  <a:pt x="179137" y="74922"/>
                  <a:pt x="179137" y="77555"/>
                </a:cubicBezTo>
                <a:cubicBezTo>
                  <a:pt x="179137" y="77555"/>
                  <a:pt x="179137" y="77555"/>
                  <a:pt x="179137" y="82821"/>
                </a:cubicBezTo>
                <a:cubicBezTo>
                  <a:pt x="171367" y="82821"/>
                  <a:pt x="164891" y="82821"/>
                  <a:pt x="157121" y="84137"/>
                </a:cubicBezTo>
                <a:cubicBezTo>
                  <a:pt x="157121" y="84137"/>
                  <a:pt x="157121" y="84137"/>
                  <a:pt x="157121" y="78871"/>
                </a:cubicBezTo>
                <a:cubicBezTo>
                  <a:pt x="155826" y="76238"/>
                  <a:pt x="155826" y="73606"/>
                  <a:pt x="155826" y="72289"/>
                </a:cubicBezTo>
                <a:cubicBezTo>
                  <a:pt x="155826" y="72289"/>
                  <a:pt x="155826" y="72289"/>
                  <a:pt x="155826" y="55175"/>
                </a:cubicBezTo>
                <a:cubicBezTo>
                  <a:pt x="153236" y="59124"/>
                  <a:pt x="153236" y="65707"/>
                  <a:pt x="153236" y="73606"/>
                </a:cubicBezTo>
                <a:cubicBezTo>
                  <a:pt x="153236" y="76238"/>
                  <a:pt x="150645" y="78871"/>
                  <a:pt x="148055" y="78871"/>
                </a:cubicBezTo>
                <a:cubicBezTo>
                  <a:pt x="145465" y="78871"/>
                  <a:pt x="142875" y="76238"/>
                  <a:pt x="142875" y="73606"/>
                </a:cubicBezTo>
                <a:cubicBezTo>
                  <a:pt x="142875" y="47276"/>
                  <a:pt x="151940" y="35428"/>
                  <a:pt x="157121" y="31479"/>
                </a:cubicBezTo>
                <a:cubicBezTo>
                  <a:pt x="157121" y="31479"/>
                  <a:pt x="157121" y="31479"/>
                  <a:pt x="167481" y="45960"/>
                </a:cubicBezTo>
                <a:cubicBezTo>
                  <a:pt x="167481" y="45960"/>
                  <a:pt x="167481" y="45960"/>
                  <a:pt x="168777" y="43985"/>
                </a:cubicBezTo>
                <a:lnTo>
                  <a:pt x="175759" y="33338"/>
                </a:lnTo>
                <a:lnTo>
                  <a:pt x="176458" y="33338"/>
                </a:lnTo>
                <a:cubicBezTo>
                  <a:pt x="177801" y="33338"/>
                  <a:pt x="177801" y="31751"/>
                  <a:pt x="177801" y="31751"/>
                </a:cubicBezTo>
                <a:lnTo>
                  <a:pt x="177801" y="30225"/>
                </a:lnTo>
                <a:close/>
                <a:moveTo>
                  <a:pt x="208481" y="25427"/>
                </a:moveTo>
                <a:cubicBezTo>
                  <a:pt x="211073" y="25104"/>
                  <a:pt x="213989" y="25751"/>
                  <a:pt x="216581" y="27689"/>
                </a:cubicBezTo>
                <a:cubicBezTo>
                  <a:pt x="216581" y="27689"/>
                  <a:pt x="216581" y="27689"/>
                  <a:pt x="256754" y="61285"/>
                </a:cubicBezTo>
                <a:cubicBezTo>
                  <a:pt x="260642" y="65161"/>
                  <a:pt x="261938" y="71622"/>
                  <a:pt x="258050" y="75499"/>
                </a:cubicBezTo>
                <a:cubicBezTo>
                  <a:pt x="256754" y="78083"/>
                  <a:pt x="252867" y="79375"/>
                  <a:pt x="250275" y="79375"/>
                </a:cubicBezTo>
                <a:cubicBezTo>
                  <a:pt x="247683" y="79375"/>
                  <a:pt x="246387" y="78083"/>
                  <a:pt x="243795" y="76791"/>
                </a:cubicBezTo>
                <a:cubicBezTo>
                  <a:pt x="243795" y="76791"/>
                  <a:pt x="243795" y="76791"/>
                  <a:pt x="203622" y="43195"/>
                </a:cubicBezTo>
                <a:cubicBezTo>
                  <a:pt x="198438" y="39318"/>
                  <a:pt x="198438" y="32857"/>
                  <a:pt x="202326" y="28981"/>
                </a:cubicBezTo>
                <a:cubicBezTo>
                  <a:pt x="203622" y="27043"/>
                  <a:pt x="205890" y="25750"/>
                  <a:pt x="208481" y="25427"/>
                </a:cubicBezTo>
                <a:close/>
                <a:moveTo>
                  <a:pt x="127584" y="25427"/>
                </a:moveTo>
                <a:cubicBezTo>
                  <a:pt x="130013" y="25750"/>
                  <a:pt x="132281" y="27043"/>
                  <a:pt x="134225" y="28981"/>
                </a:cubicBezTo>
                <a:cubicBezTo>
                  <a:pt x="138113" y="32857"/>
                  <a:pt x="136817" y="39318"/>
                  <a:pt x="132929" y="43195"/>
                </a:cubicBezTo>
                <a:cubicBezTo>
                  <a:pt x="132929" y="43195"/>
                  <a:pt x="132929" y="43195"/>
                  <a:pt x="92756" y="76791"/>
                </a:cubicBezTo>
                <a:cubicBezTo>
                  <a:pt x="90164" y="78083"/>
                  <a:pt x="87572" y="79375"/>
                  <a:pt x="86276" y="79375"/>
                </a:cubicBezTo>
                <a:cubicBezTo>
                  <a:pt x="82388" y="79375"/>
                  <a:pt x="79797" y="78083"/>
                  <a:pt x="78501" y="75499"/>
                </a:cubicBezTo>
                <a:cubicBezTo>
                  <a:pt x="74613" y="71622"/>
                  <a:pt x="75909" y="65161"/>
                  <a:pt x="79797" y="61285"/>
                </a:cubicBezTo>
                <a:cubicBezTo>
                  <a:pt x="79797" y="61285"/>
                  <a:pt x="79797" y="61285"/>
                  <a:pt x="119970" y="27689"/>
                </a:cubicBezTo>
                <a:cubicBezTo>
                  <a:pt x="122562" y="25751"/>
                  <a:pt x="125154" y="25104"/>
                  <a:pt x="127584" y="25427"/>
                </a:cubicBezTo>
                <a:close/>
                <a:moveTo>
                  <a:pt x="161681" y="25400"/>
                </a:moveTo>
                <a:cubicBezTo>
                  <a:pt x="161681" y="25400"/>
                  <a:pt x="161681" y="25400"/>
                  <a:pt x="163025" y="25400"/>
                </a:cubicBezTo>
                <a:cubicBezTo>
                  <a:pt x="163025" y="25400"/>
                  <a:pt x="163025" y="25400"/>
                  <a:pt x="165711" y="26988"/>
                </a:cubicBezTo>
                <a:cubicBezTo>
                  <a:pt x="165711" y="25400"/>
                  <a:pt x="167054" y="25400"/>
                  <a:pt x="168398" y="25400"/>
                </a:cubicBezTo>
                <a:cubicBezTo>
                  <a:pt x="169741" y="25400"/>
                  <a:pt x="171084" y="25400"/>
                  <a:pt x="172428" y="26988"/>
                </a:cubicBezTo>
                <a:cubicBezTo>
                  <a:pt x="172428" y="26988"/>
                  <a:pt x="172428" y="26988"/>
                  <a:pt x="175114" y="25400"/>
                </a:cubicBezTo>
                <a:cubicBezTo>
                  <a:pt x="175114" y="25400"/>
                  <a:pt x="176458" y="25400"/>
                  <a:pt x="176458" y="25400"/>
                </a:cubicBezTo>
                <a:cubicBezTo>
                  <a:pt x="176458" y="25400"/>
                  <a:pt x="177801" y="26988"/>
                  <a:pt x="177801" y="26988"/>
                </a:cubicBezTo>
                <a:lnTo>
                  <a:pt x="177801" y="30225"/>
                </a:lnTo>
                <a:lnTo>
                  <a:pt x="175759" y="33338"/>
                </a:lnTo>
                <a:lnTo>
                  <a:pt x="175114" y="33338"/>
                </a:lnTo>
                <a:cubicBezTo>
                  <a:pt x="173771" y="33338"/>
                  <a:pt x="172428" y="33338"/>
                  <a:pt x="171084" y="31751"/>
                </a:cubicBezTo>
                <a:cubicBezTo>
                  <a:pt x="171084" y="33338"/>
                  <a:pt x="169741" y="33338"/>
                  <a:pt x="168398" y="33338"/>
                </a:cubicBezTo>
                <a:cubicBezTo>
                  <a:pt x="168398" y="33338"/>
                  <a:pt x="167054" y="33338"/>
                  <a:pt x="165711" y="31751"/>
                </a:cubicBezTo>
                <a:cubicBezTo>
                  <a:pt x="165711" y="31751"/>
                  <a:pt x="163025" y="33338"/>
                  <a:pt x="163025" y="33338"/>
                </a:cubicBezTo>
                <a:cubicBezTo>
                  <a:pt x="161681" y="33338"/>
                  <a:pt x="161681" y="33338"/>
                  <a:pt x="161681" y="33338"/>
                </a:cubicBezTo>
                <a:cubicBezTo>
                  <a:pt x="160338" y="33338"/>
                  <a:pt x="160338" y="31751"/>
                  <a:pt x="160338" y="31751"/>
                </a:cubicBezTo>
                <a:cubicBezTo>
                  <a:pt x="160338" y="31751"/>
                  <a:pt x="160338" y="31751"/>
                  <a:pt x="160338" y="26988"/>
                </a:cubicBezTo>
                <a:cubicBezTo>
                  <a:pt x="160338" y="26988"/>
                  <a:pt x="160338" y="25400"/>
                  <a:pt x="161681" y="25400"/>
                </a:cubicBezTo>
                <a:close/>
                <a:moveTo>
                  <a:pt x="167482" y="0"/>
                </a:moveTo>
                <a:cubicBezTo>
                  <a:pt x="174935" y="0"/>
                  <a:pt x="180976" y="5686"/>
                  <a:pt x="180976" y="12700"/>
                </a:cubicBezTo>
                <a:cubicBezTo>
                  <a:pt x="180976" y="19714"/>
                  <a:pt x="174935" y="25400"/>
                  <a:pt x="167482" y="25400"/>
                </a:cubicBezTo>
                <a:cubicBezTo>
                  <a:pt x="160029" y="25400"/>
                  <a:pt x="153988" y="19714"/>
                  <a:pt x="153988" y="12700"/>
                </a:cubicBezTo>
                <a:cubicBezTo>
                  <a:pt x="153988" y="5686"/>
                  <a:pt x="160029" y="0"/>
                  <a:pt x="167482" y="0"/>
                </a:cubicBezTo>
                <a:close/>
              </a:path>
            </a:pathLst>
          </a:custGeom>
          <a:solidFill>
            <a:srgbClr val="264D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5" name="椭圆 9">
            <a:extLst>
              <a:ext uri="{FF2B5EF4-FFF2-40B4-BE49-F238E27FC236}">
                <a16:creationId xmlns:a16="http://schemas.microsoft.com/office/drawing/2014/main" id="{E90C4B97-C17B-47B2-8348-635EA55FD039}"/>
              </a:ext>
            </a:extLst>
          </p:cNvPr>
          <p:cNvSpPr/>
          <p:nvPr/>
        </p:nvSpPr>
        <p:spPr>
          <a:xfrm>
            <a:off x="3618957" y="3767909"/>
            <a:ext cx="1023666" cy="1054224"/>
          </a:xfrm>
          <a:custGeom>
            <a:avLst/>
            <a:gdLst>
              <a:gd name="connsiteX0" fmla="*/ 140277 w 319088"/>
              <a:gd name="connsiteY0" fmla="*/ 225425 h 328613"/>
              <a:gd name="connsiteX1" fmla="*/ 101311 w 319088"/>
              <a:gd name="connsiteY1" fmla="*/ 229351 h 328613"/>
              <a:gd name="connsiteX2" fmla="*/ 100012 w 319088"/>
              <a:gd name="connsiteY2" fmla="*/ 230660 h 328613"/>
              <a:gd name="connsiteX3" fmla="*/ 100012 w 319088"/>
              <a:gd name="connsiteY3" fmla="*/ 319646 h 328613"/>
              <a:gd name="connsiteX4" fmla="*/ 100012 w 319088"/>
              <a:gd name="connsiteY4" fmla="*/ 322263 h 328613"/>
              <a:gd name="connsiteX5" fmla="*/ 101311 w 319088"/>
              <a:gd name="connsiteY5" fmla="*/ 322263 h 328613"/>
              <a:gd name="connsiteX6" fmla="*/ 102610 w 319088"/>
              <a:gd name="connsiteY6" fmla="*/ 322263 h 328613"/>
              <a:gd name="connsiteX7" fmla="*/ 140277 w 319088"/>
              <a:gd name="connsiteY7" fmla="*/ 311794 h 328613"/>
              <a:gd name="connsiteX8" fmla="*/ 142875 w 319088"/>
              <a:gd name="connsiteY8" fmla="*/ 310485 h 328613"/>
              <a:gd name="connsiteX9" fmla="*/ 142875 w 319088"/>
              <a:gd name="connsiteY9" fmla="*/ 228042 h 328613"/>
              <a:gd name="connsiteX10" fmla="*/ 141576 w 319088"/>
              <a:gd name="connsiteY10" fmla="*/ 226734 h 328613"/>
              <a:gd name="connsiteX11" fmla="*/ 140277 w 319088"/>
              <a:gd name="connsiteY11" fmla="*/ 225425 h 328613"/>
              <a:gd name="connsiteX12" fmla="*/ 49212 w 319088"/>
              <a:gd name="connsiteY12" fmla="*/ 223838 h 328613"/>
              <a:gd name="connsiteX13" fmla="*/ 49212 w 319088"/>
              <a:gd name="connsiteY13" fmla="*/ 226378 h 328613"/>
              <a:gd name="connsiteX14" fmla="*/ 49212 w 319088"/>
              <a:gd name="connsiteY14" fmla="*/ 263208 h 328613"/>
              <a:gd name="connsiteX15" fmla="*/ 50497 w 319088"/>
              <a:gd name="connsiteY15" fmla="*/ 265748 h 328613"/>
              <a:gd name="connsiteX16" fmla="*/ 74915 w 319088"/>
              <a:gd name="connsiteY16" fmla="*/ 274638 h 328613"/>
              <a:gd name="connsiteX17" fmla="*/ 76200 w 319088"/>
              <a:gd name="connsiteY17" fmla="*/ 273368 h 328613"/>
              <a:gd name="connsiteX18" fmla="*/ 76200 w 319088"/>
              <a:gd name="connsiteY18" fmla="*/ 272098 h 328613"/>
              <a:gd name="connsiteX19" fmla="*/ 76200 w 319088"/>
              <a:gd name="connsiteY19" fmla="*/ 230188 h 328613"/>
              <a:gd name="connsiteX20" fmla="*/ 74915 w 319088"/>
              <a:gd name="connsiteY20" fmla="*/ 228918 h 328613"/>
              <a:gd name="connsiteX21" fmla="*/ 50497 w 319088"/>
              <a:gd name="connsiteY21" fmla="*/ 223838 h 328613"/>
              <a:gd name="connsiteX22" fmla="*/ 49212 w 319088"/>
              <a:gd name="connsiteY22" fmla="*/ 223838 h 328613"/>
              <a:gd name="connsiteX23" fmla="*/ 189206 w 319088"/>
              <a:gd name="connsiteY23" fmla="*/ 222250 h 328613"/>
              <a:gd name="connsiteX24" fmla="*/ 156868 w 319088"/>
              <a:gd name="connsiteY24" fmla="*/ 224848 h 328613"/>
              <a:gd name="connsiteX25" fmla="*/ 155575 w 319088"/>
              <a:gd name="connsiteY25" fmla="*/ 226147 h 328613"/>
              <a:gd name="connsiteX26" fmla="*/ 155575 w 319088"/>
              <a:gd name="connsiteY26" fmla="*/ 305377 h 328613"/>
              <a:gd name="connsiteX27" fmla="*/ 156868 w 319088"/>
              <a:gd name="connsiteY27" fmla="*/ 307975 h 328613"/>
              <a:gd name="connsiteX28" fmla="*/ 158162 w 319088"/>
              <a:gd name="connsiteY28" fmla="*/ 307975 h 328613"/>
              <a:gd name="connsiteX29" fmla="*/ 189206 w 319088"/>
              <a:gd name="connsiteY29" fmla="*/ 300182 h 328613"/>
              <a:gd name="connsiteX30" fmla="*/ 190500 w 319088"/>
              <a:gd name="connsiteY30" fmla="*/ 297584 h 328613"/>
              <a:gd name="connsiteX31" fmla="*/ 190500 w 319088"/>
              <a:gd name="connsiteY31" fmla="*/ 223549 h 328613"/>
              <a:gd name="connsiteX32" fmla="*/ 190500 w 319088"/>
              <a:gd name="connsiteY32" fmla="*/ 222250 h 328613"/>
              <a:gd name="connsiteX33" fmla="*/ 189206 w 319088"/>
              <a:gd name="connsiteY33" fmla="*/ 222250 h 328613"/>
              <a:gd name="connsiteX34" fmla="*/ 12700 w 319088"/>
              <a:gd name="connsiteY34" fmla="*/ 217488 h 328613"/>
              <a:gd name="connsiteX35" fmla="*/ 12700 w 319088"/>
              <a:gd name="connsiteY35" fmla="*/ 218778 h 328613"/>
              <a:gd name="connsiteX36" fmla="*/ 12700 w 319088"/>
              <a:gd name="connsiteY36" fmla="*/ 251024 h 328613"/>
              <a:gd name="connsiteX37" fmla="*/ 13970 w 319088"/>
              <a:gd name="connsiteY37" fmla="*/ 252314 h 328613"/>
              <a:gd name="connsiteX38" fmla="*/ 29210 w 319088"/>
              <a:gd name="connsiteY38" fmla="*/ 258763 h 328613"/>
              <a:gd name="connsiteX39" fmla="*/ 30480 w 319088"/>
              <a:gd name="connsiteY39" fmla="*/ 258763 h 328613"/>
              <a:gd name="connsiteX40" fmla="*/ 31750 w 319088"/>
              <a:gd name="connsiteY40" fmla="*/ 258763 h 328613"/>
              <a:gd name="connsiteX41" fmla="*/ 31750 w 319088"/>
              <a:gd name="connsiteY41" fmla="*/ 257473 h 328613"/>
              <a:gd name="connsiteX42" fmla="*/ 31750 w 319088"/>
              <a:gd name="connsiteY42" fmla="*/ 222647 h 328613"/>
              <a:gd name="connsiteX43" fmla="*/ 30480 w 319088"/>
              <a:gd name="connsiteY43" fmla="*/ 220068 h 328613"/>
              <a:gd name="connsiteX44" fmla="*/ 13970 w 319088"/>
              <a:gd name="connsiteY44" fmla="*/ 217488 h 328613"/>
              <a:gd name="connsiteX45" fmla="*/ 12700 w 319088"/>
              <a:gd name="connsiteY45" fmla="*/ 217488 h 328613"/>
              <a:gd name="connsiteX46" fmla="*/ 280105 w 319088"/>
              <a:gd name="connsiteY46" fmla="*/ 214313 h 328613"/>
              <a:gd name="connsiteX47" fmla="*/ 261584 w 319088"/>
              <a:gd name="connsiteY47" fmla="*/ 215595 h 328613"/>
              <a:gd name="connsiteX48" fmla="*/ 260350 w 319088"/>
              <a:gd name="connsiteY48" fmla="*/ 216877 h 328613"/>
              <a:gd name="connsiteX49" fmla="*/ 260350 w 319088"/>
              <a:gd name="connsiteY49" fmla="*/ 278424 h 328613"/>
              <a:gd name="connsiteX50" fmla="*/ 260350 w 319088"/>
              <a:gd name="connsiteY50" fmla="*/ 279706 h 328613"/>
              <a:gd name="connsiteX51" fmla="*/ 261584 w 319088"/>
              <a:gd name="connsiteY51" fmla="*/ 280988 h 328613"/>
              <a:gd name="connsiteX52" fmla="*/ 262819 w 319088"/>
              <a:gd name="connsiteY52" fmla="*/ 280988 h 328613"/>
              <a:gd name="connsiteX53" fmla="*/ 280105 w 319088"/>
              <a:gd name="connsiteY53" fmla="*/ 275859 h 328613"/>
              <a:gd name="connsiteX54" fmla="*/ 282575 w 319088"/>
              <a:gd name="connsiteY54" fmla="*/ 273295 h 328613"/>
              <a:gd name="connsiteX55" fmla="*/ 282575 w 319088"/>
              <a:gd name="connsiteY55" fmla="*/ 215595 h 328613"/>
              <a:gd name="connsiteX56" fmla="*/ 281340 w 319088"/>
              <a:gd name="connsiteY56" fmla="*/ 214313 h 328613"/>
              <a:gd name="connsiteX57" fmla="*/ 280105 w 319088"/>
              <a:gd name="connsiteY57" fmla="*/ 214313 h 328613"/>
              <a:gd name="connsiteX58" fmla="*/ 306983 w 319088"/>
              <a:gd name="connsiteY58" fmla="*/ 211138 h 328613"/>
              <a:gd name="connsiteX59" fmla="*/ 290215 w 319088"/>
              <a:gd name="connsiteY59" fmla="*/ 212428 h 328613"/>
              <a:gd name="connsiteX60" fmla="*/ 288925 w 319088"/>
              <a:gd name="connsiteY60" fmla="*/ 215008 h 328613"/>
              <a:gd name="connsiteX61" fmla="*/ 288925 w 319088"/>
              <a:gd name="connsiteY61" fmla="*/ 271761 h 328613"/>
              <a:gd name="connsiteX62" fmla="*/ 288925 w 319088"/>
              <a:gd name="connsiteY62" fmla="*/ 273051 h 328613"/>
              <a:gd name="connsiteX63" fmla="*/ 290215 w 319088"/>
              <a:gd name="connsiteY63" fmla="*/ 273051 h 328613"/>
              <a:gd name="connsiteX64" fmla="*/ 308273 w 319088"/>
              <a:gd name="connsiteY64" fmla="*/ 269181 h 328613"/>
              <a:gd name="connsiteX65" fmla="*/ 309563 w 319088"/>
              <a:gd name="connsiteY65" fmla="*/ 266602 h 328613"/>
              <a:gd name="connsiteX66" fmla="*/ 308273 w 319088"/>
              <a:gd name="connsiteY66" fmla="*/ 212428 h 328613"/>
              <a:gd name="connsiteX67" fmla="*/ 308273 w 319088"/>
              <a:gd name="connsiteY67" fmla="*/ 211138 h 328613"/>
              <a:gd name="connsiteX68" fmla="*/ 306983 w 319088"/>
              <a:gd name="connsiteY68" fmla="*/ 211138 h 328613"/>
              <a:gd name="connsiteX69" fmla="*/ 290195 w 319088"/>
              <a:gd name="connsiteY69" fmla="*/ 169863 h 328613"/>
              <a:gd name="connsiteX70" fmla="*/ 288925 w 319088"/>
              <a:gd name="connsiteY70" fmla="*/ 171196 h 328613"/>
              <a:gd name="connsiteX71" fmla="*/ 288925 w 319088"/>
              <a:gd name="connsiteY71" fmla="*/ 172530 h 328613"/>
              <a:gd name="connsiteX72" fmla="*/ 288925 w 319088"/>
              <a:gd name="connsiteY72" fmla="*/ 201867 h 328613"/>
              <a:gd name="connsiteX73" fmla="*/ 288925 w 319088"/>
              <a:gd name="connsiteY73" fmla="*/ 203201 h 328613"/>
              <a:gd name="connsiteX74" fmla="*/ 290195 w 319088"/>
              <a:gd name="connsiteY74" fmla="*/ 203201 h 328613"/>
              <a:gd name="connsiteX75" fmla="*/ 306705 w 319088"/>
              <a:gd name="connsiteY75" fmla="*/ 201867 h 328613"/>
              <a:gd name="connsiteX76" fmla="*/ 307975 w 319088"/>
              <a:gd name="connsiteY76" fmla="*/ 200534 h 328613"/>
              <a:gd name="connsiteX77" fmla="*/ 307975 w 319088"/>
              <a:gd name="connsiteY77" fmla="*/ 172530 h 328613"/>
              <a:gd name="connsiteX78" fmla="*/ 306705 w 319088"/>
              <a:gd name="connsiteY78" fmla="*/ 171196 h 328613"/>
              <a:gd name="connsiteX79" fmla="*/ 290195 w 319088"/>
              <a:gd name="connsiteY79" fmla="*/ 169863 h 328613"/>
              <a:gd name="connsiteX80" fmla="*/ 261584 w 319088"/>
              <a:gd name="connsiteY80" fmla="*/ 168275 h 328613"/>
              <a:gd name="connsiteX81" fmla="*/ 260350 w 319088"/>
              <a:gd name="connsiteY81" fmla="*/ 169568 h 328613"/>
              <a:gd name="connsiteX82" fmla="*/ 260350 w 319088"/>
              <a:gd name="connsiteY82" fmla="*/ 170862 h 328613"/>
              <a:gd name="connsiteX83" fmla="*/ 260350 w 319088"/>
              <a:gd name="connsiteY83" fmla="*/ 201906 h 328613"/>
              <a:gd name="connsiteX84" fmla="*/ 260350 w 319088"/>
              <a:gd name="connsiteY84" fmla="*/ 203200 h 328613"/>
              <a:gd name="connsiteX85" fmla="*/ 261584 w 319088"/>
              <a:gd name="connsiteY85" fmla="*/ 203200 h 328613"/>
              <a:gd name="connsiteX86" fmla="*/ 280105 w 319088"/>
              <a:gd name="connsiteY86" fmla="*/ 201906 h 328613"/>
              <a:gd name="connsiteX87" fmla="*/ 282575 w 319088"/>
              <a:gd name="connsiteY87" fmla="*/ 200613 h 328613"/>
              <a:gd name="connsiteX88" fmla="*/ 282575 w 319088"/>
              <a:gd name="connsiteY88" fmla="*/ 170862 h 328613"/>
              <a:gd name="connsiteX89" fmla="*/ 280105 w 319088"/>
              <a:gd name="connsiteY89" fmla="*/ 169568 h 328613"/>
              <a:gd name="connsiteX90" fmla="*/ 261584 w 319088"/>
              <a:gd name="connsiteY90" fmla="*/ 168275 h 328613"/>
              <a:gd name="connsiteX91" fmla="*/ 214024 w 319088"/>
              <a:gd name="connsiteY91" fmla="*/ 168275 h 328613"/>
              <a:gd name="connsiteX92" fmla="*/ 212725 w 319088"/>
              <a:gd name="connsiteY92" fmla="*/ 169567 h 328613"/>
              <a:gd name="connsiteX93" fmla="*/ 212725 w 319088"/>
              <a:gd name="connsiteY93" fmla="*/ 222546 h 328613"/>
              <a:gd name="connsiteX94" fmla="*/ 214024 w 319088"/>
              <a:gd name="connsiteY94" fmla="*/ 223838 h 328613"/>
              <a:gd name="connsiteX95" fmla="*/ 215322 w 319088"/>
              <a:gd name="connsiteY95" fmla="*/ 223838 h 328613"/>
              <a:gd name="connsiteX96" fmla="*/ 240001 w 319088"/>
              <a:gd name="connsiteY96" fmla="*/ 221254 h 328613"/>
              <a:gd name="connsiteX97" fmla="*/ 241300 w 319088"/>
              <a:gd name="connsiteY97" fmla="*/ 219962 h 328613"/>
              <a:gd name="connsiteX98" fmla="*/ 241300 w 319088"/>
              <a:gd name="connsiteY98" fmla="*/ 170859 h 328613"/>
              <a:gd name="connsiteX99" fmla="*/ 240001 w 319088"/>
              <a:gd name="connsiteY99" fmla="*/ 169567 h 328613"/>
              <a:gd name="connsiteX100" fmla="*/ 215322 w 319088"/>
              <a:gd name="connsiteY100" fmla="*/ 168275 h 328613"/>
              <a:gd name="connsiteX101" fmla="*/ 214024 w 319088"/>
              <a:gd name="connsiteY101" fmla="*/ 168275 h 328613"/>
              <a:gd name="connsiteX102" fmla="*/ 30480 w 319088"/>
              <a:gd name="connsiteY102" fmla="*/ 168275 h 328613"/>
              <a:gd name="connsiteX103" fmla="*/ 13970 w 319088"/>
              <a:gd name="connsiteY103" fmla="*/ 169545 h 328613"/>
              <a:gd name="connsiteX104" fmla="*/ 12700 w 319088"/>
              <a:gd name="connsiteY104" fmla="*/ 170815 h 328613"/>
              <a:gd name="connsiteX105" fmla="*/ 12700 w 319088"/>
              <a:gd name="connsiteY105" fmla="*/ 202565 h 328613"/>
              <a:gd name="connsiteX106" fmla="*/ 13970 w 319088"/>
              <a:gd name="connsiteY106" fmla="*/ 203835 h 328613"/>
              <a:gd name="connsiteX107" fmla="*/ 30480 w 319088"/>
              <a:gd name="connsiteY107" fmla="*/ 206375 h 328613"/>
              <a:gd name="connsiteX108" fmla="*/ 31750 w 319088"/>
              <a:gd name="connsiteY108" fmla="*/ 205105 h 328613"/>
              <a:gd name="connsiteX109" fmla="*/ 31750 w 319088"/>
              <a:gd name="connsiteY109" fmla="*/ 203835 h 328613"/>
              <a:gd name="connsiteX110" fmla="*/ 31750 w 319088"/>
              <a:gd name="connsiteY110" fmla="*/ 169545 h 328613"/>
              <a:gd name="connsiteX111" fmla="*/ 31750 w 319088"/>
              <a:gd name="connsiteY111" fmla="*/ 168275 h 328613"/>
              <a:gd name="connsiteX112" fmla="*/ 30480 w 319088"/>
              <a:gd name="connsiteY112" fmla="*/ 168275 h 328613"/>
              <a:gd name="connsiteX113" fmla="*/ 158162 w 319088"/>
              <a:gd name="connsiteY113" fmla="*/ 165100 h 328613"/>
              <a:gd name="connsiteX114" fmla="*/ 156868 w 319088"/>
              <a:gd name="connsiteY114" fmla="*/ 166407 h 328613"/>
              <a:gd name="connsiteX115" fmla="*/ 155575 w 319088"/>
              <a:gd name="connsiteY115" fmla="*/ 167715 h 328613"/>
              <a:gd name="connsiteX116" fmla="*/ 155575 w 319088"/>
              <a:gd name="connsiteY116" fmla="*/ 206935 h 328613"/>
              <a:gd name="connsiteX117" fmla="*/ 156868 w 319088"/>
              <a:gd name="connsiteY117" fmla="*/ 208243 h 328613"/>
              <a:gd name="connsiteX118" fmla="*/ 158162 w 319088"/>
              <a:gd name="connsiteY118" fmla="*/ 209550 h 328613"/>
              <a:gd name="connsiteX119" fmla="*/ 189206 w 319088"/>
              <a:gd name="connsiteY119" fmla="*/ 208243 h 328613"/>
              <a:gd name="connsiteX120" fmla="*/ 190500 w 319088"/>
              <a:gd name="connsiteY120" fmla="*/ 205628 h 328613"/>
              <a:gd name="connsiteX121" fmla="*/ 190500 w 319088"/>
              <a:gd name="connsiteY121" fmla="*/ 169022 h 328613"/>
              <a:gd name="connsiteX122" fmla="*/ 189206 w 319088"/>
              <a:gd name="connsiteY122" fmla="*/ 166407 h 328613"/>
              <a:gd name="connsiteX123" fmla="*/ 158162 w 319088"/>
              <a:gd name="connsiteY123" fmla="*/ 165100 h 328613"/>
              <a:gd name="connsiteX124" fmla="*/ 100012 w 319088"/>
              <a:gd name="connsiteY124" fmla="*/ 163513 h 328613"/>
              <a:gd name="connsiteX125" fmla="*/ 100012 w 319088"/>
              <a:gd name="connsiteY125" fmla="*/ 164800 h 328613"/>
              <a:gd name="connsiteX126" fmla="*/ 100012 w 319088"/>
              <a:gd name="connsiteY126" fmla="*/ 208564 h 328613"/>
              <a:gd name="connsiteX127" fmla="*/ 100012 w 319088"/>
              <a:gd name="connsiteY127" fmla="*/ 209851 h 328613"/>
              <a:gd name="connsiteX128" fmla="*/ 101311 w 319088"/>
              <a:gd name="connsiteY128" fmla="*/ 211138 h 328613"/>
              <a:gd name="connsiteX129" fmla="*/ 140277 w 319088"/>
              <a:gd name="connsiteY129" fmla="*/ 208564 h 328613"/>
              <a:gd name="connsiteX130" fmla="*/ 142875 w 319088"/>
              <a:gd name="connsiteY130" fmla="*/ 207276 h 328613"/>
              <a:gd name="connsiteX131" fmla="*/ 142875 w 319088"/>
              <a:gd name="connsiteY131" fmla="*/ 166087 h 328613"/>
              <a:gd name="connsiteX132" fmla="*/ 140277 w 319088"/>
              <a:gd name="connsiteY132" fmla="*/ 164800 h 328613"/>
              <a:gd name="connsiteX133" fmla="*/ 101311 w 319088"/>
              <a:gd name="connsiteY133" fmla="*/ 163513 h 328613"/>
              <a:gd name="connsiteX134" fmla="*/ 100012 w 319088"/>
              <a:gd name="connsiteY134" fmla="*/ 163513 h 328613"/>
              <a:gd name="connsiteX135" fmla="*/ 74915 w 319088"/>
              <a:gd name="connsiteY135" fmla="*/ 163513 h 328613"/>
              <a:gd name="connsiteX136" fmla="*/ 50497 w 319088"/>
              <a:gd name="connsiteY136" fmla="*/ 166159 h 328613"/>
              <a:gd name="connsiteX137" fmla="*/ 49212 w 319088"/>
              <a:gd name="connsiteY137" fmla="*/ 167482 h 328613"/>
              <a:gd name="connsiteX138" fmla="*/ 49212 w 319088"/>
              <a:gd name="connsiteY138" fmla="*/ 207169 h 328613"/>
              <a:gd name="connsiteX139" fmla="*/ 50497 w 319088"/>
              <a:gd name="connsiteY139" fmla="*/ 208492 h 328613"/>
              <a:gd name="connsiteX140" fmla="*/ 74915 w 319088"/>
              <a:gd name="connsiteY140" fmla="*/ 211138 h 328613"/>
              <a:gd name="connsiteX141" fmla="*/ 76200 w 319088"/>
              <a:gd name="connsiteY141" fmla="*/ 211138 h 328613"/>
              <a:gd name="connsiteX142" fmla="*/ 76200 w 319088"/>
              <a:gd name="connsiteY142" fmla="*/ 209815 h 328613"/>
              <a:gd name="connsiteX143" fmla="*/ 76200 w 319088"/>
              <a:gd name="connsiteY143" fmla="*/ 164836 h 328613"/>
              <a:gd name="connsiteX144" fmla="*/ 76200 w 319088"/>
              <a:gd name="connsiteY144" fmla="*/ 163513 h 328613"/>
              <a:gd name="connsiteX145" fmla="*/ 74915 w 319088"/>
              <a:gd name="connsiteY145" fmla="*/ 163513 h 328613"/>
              <a:gd name="connsiteX146" fmla="*/ 288925 w 319088"/>
              <a:gd name="connsiteY146" fmla="*/ 127000 h 328613"/>
              <a:gd name="connsiteX147" fmla="*/ 288925 w 319088"/>
              <a:gd name="connsiteY147" fmla="*/ 129687 h 328613"/>
              <a:gd name="connsiteX148" fmla="*/ 288925 w 319088"/>
              <a:gd name="connsiteY148" fmla="*/ 159238 h 328613"/>
              <a:gd name="connsiteX149" fmla="*/ 290195 w 319088"/>
              <a:gd name="connsiteY149" fmla="*/ 160582 h 328613"/>
              <a:gd name="connsiteX150" fmla="*/ 306705 w 319088"/>
              <a:gd name="connsiteY150" fmla="*/ 161925 h 328613"/>
              <a:gd name="connsiteX151" fmla="*/ 307975 w 319088"/>
              <a:gd name="connsiteY151" fmla="*/ 161925 h 328613"/>
              <a:gd name="connsiteX152" fmla="*/ 307975 w 319088"/>
              <a:gd name="connsiteY152" fmla="*/ 160582 h 328613"/>
              <a:gd name="connsiteX153" fmla="*/ 307975 w 319088"/>
              <a:gd name="connsiteY153" fmla="*/ 132373 h 328613"/>
              <a:gd name="connsiteX154" fmla="*/ 306705 w 319088"/>
              <a:gd name="connsiteY154" fmla="*/ 129687 h 328613"/>
              <a:gd name="connsiteX155" fmla="*/ 290195 w 319088"/>
              <a:gd name="connsiteY155" fmla="*/ 127000 h 328613"/>
              <a:gd name="connsiteX156" fmla="*/ 288925 w 319088"/>
              <a:gd name="connsiteY156" fmla="*/ 127000 h 328613"/>
              <a:gd name="connsiteX157" fmla="*/ 260350 w 319088"/>
              <a:gd name="connsiteY157" fmla="*/ 123542 h 328613"/>
              <a:gd name="connsiteX158" fmla="*/ 260350 w 319088"/>
              <a:gd name="connsiteY158" fmla="*/ 124846 h 328613"/>
              <a:gd name="connsiteX159" fmla="*/ 260350 w 319088"/>
              <a:gd name="connsiteY159" fmla="*/ 156143 h 328613"/>
              <a:gd name="connsiteX160" fmla="*/ 261584 w 319088"/>
              <a:gd name="connsiteY160" fmla="*/ 157447 h 328613"/>
              <a:gd name="connsiteX161" fmla="*/ 280105 w 319088"/>
              <a:gd name="connsiteY161" fmla="*/ 158751 h 328613"/>
              <a:gd name="connsiteX162" fmla="*/ 281340 w 319088"/>
              <a:gd name="connsiteY162" fmla="*/ 158751 h 328613"/>
              <a:gd name="connsiteX163" fmla="*/ 282575 w 319088"/>
              <a:gd name="connsiteY163" fmla="*/ 157447 h 328613"/>
              <a:gd name="connsiteX164" fmla="*/ 282575 w 319088"/>
              <a:gd name="connsiteY164" fmla="*/ 127454 h 328613"/>
              <a:gd name="connsiteX165" fmla="*/ 280105 w 319088"/>
              <a:gd name="connsiteY165" fmla="*/ 126150 h 328613"/>
              <a:gd name="connsiteX166" fmla="*/ 261584 w 319088"/>
              <a:gd name="connsiteY166" fmla="*/ 123542 h 328613"/>
              <a:gd name="connsiteX167" fmla="*/ 260350 w 319088"/>
              <a:gd name="connsiteY167" fmla="*/ 123542 h 328613"/>
              <a:gd name="connsiteX168" fmla="*/ 29210 w 319088"/>
              <a:gd name="connsiteY168" fmla="*/ 115590 h 328613"/>
              <a:gd name="connsiteX169" fmla="*/ 13970 w 319088"/>
              <a:gd name="connsiteY169" fmla="*/ 120749 h 328613"/>
              <a:gd name="connsiteX170" fmla="*/ 12700 w 319088"/>
              <a:gd name="connsiteY170" fmla="*/ 122039 h 328613"/>
              <a:gd name="connsiteX171" fmla="*/ 12700 w 319088"/>
              <a:gd name="connsiteY171" fmla="*/ 154285 h 328613"/>
              <a:gd name="connsiteX172" fmla="*/ 12700 w 319088"/>
              <a:gd name="connsiteY172" fmla="*/ 155575 h 328613"/>
              <a:gd name="connsiteX173" fmla="*/ 13970 w 319088"/>
              <a:gd name="connsiteY173" fmla="*/ 155575 h 328613"/>
              <a:gd name="connsiteX174" fmla="*/ 30480 w 319088"/>
              <a:gd name="connsiteY174" fmla="*/ 152995 h 328613"/>
              <a:gd name="connsiteX175" fmla="*/ 31750 w 319088"/>
              <a:gd name="connsiteY175" fmla="*/ 151705 h 328613"/>
              <a:gd name="connsiteX176" fmla="*/ 31750 w 319088"/>
              <a:gd name="connsiteY176" fmla="*/ 116880 h 328613"/>
              <a:gd name="connsiteX177" fmla="*/ 31750 w 319088"/>
              <a:gd name="connsiteY177" fmla="*/ 115590 h 328613"/>
              <a:gd name="connsiteX178" fmla="*/ 29210 w 319088"/>
              <a:gd name="connsiteY178" fmla="*/ 115590 h 328613"/>
              <a:gd name="connsiteX179" fmla="*/ 158162 w 319088"/>
              <a:gd name="connsiteY179" fmla="*/ 104775 h 328613"/>
              <a:gd name="connsiteX180" fmla="*/ 156868 w 319088"/>
              <a:gd name="connsiteY180" fmla="*/ 106098 h 328613"/>
              <a:gd name="connsiteX181" fmla="*/ 155575 w 319088"/>
              <a:gd name="connsiteY181" fmla="*/ 107421 h 328613"/>
              <a:gd name="connsiteX182" fmla="*/ 155575 w 319088"/>
              <a:gd name="connsiteY182" fmla="*/ 147108 h 328613"/>
              <a:gd name="connsiteX183" fmla="*/ 156868 w 319088"/>
              <a:gd name="connsiteY183" fmla="*/ 149754 h 328613"/>
              <a:gd name="connsiteX184" fmla="*/ 189206 w 319088"/>
              <a:gd name="connsiteY184" fmla="*/ 152400 h 328613"/>
              <a:gd name="connsiteX185" fmla="*/ 190500 w 319088"/>
              <a:gd name="connsiteY185" fmla="*/ 151077 h 328613"/>
              <a:gd name="connsiteX186" fmla="*/ 190500 w 319088"/>
              <a:gd name="connsiteY186" fmla="*/ 149754 h 328613"/>
              <a:gd name="connsiteX187" fmla="*/ 190500 w 319088"/>
              <a:gd name="connsiteY187" fmla="*/ 112712 h 328613"/>
              <a:gd name="connsiteX188" fmla="*/ 189206 w 319088"/>
              <a:gd name="connsiteY188" fmla="*/ 110067 h 328613"/>
              <a:gd name="connsiteX189" fmla="*/ 158162 w 319088"/>
              <a:gd name="connsiteY189" fmla="*/ 104775 h 328613"/>
              <a:gd name="connsiteX190" fmla="*/ 74915 w 319088"/>
              <a:gd name="connsiteY190" fmla="*/ 99735 h 328613"/>
              <a:gd name="connsiteX191" fmla="*/ 50497 w 319088"/>
              <a:gd name="connsiteY191" fmla="*/ 107593 h 328613"/>
              <a:gd name="connsiteX192" fmla="*/ 49212 w 319088"/>
              <a:gd name="connsiteY192" fmla="*/ 110212 h 328613"/>
              <a:gd name="connsiteX193" fmla="*/ 49212 w 319088"/>
              <a:gd name="connsiteY193" fmla="*/ 148194 h 328613"/>
              <a:gd name="connsiteX194" fmla="*/ 49212 w 319088"/>
              <a:gd name="connsiteY194" fmla="*/ 149503 h 328613"/>
              <a:gd name="connsiteX195" fmla="*/ 50497 w 319088"/>
              <a:gd name="connsiteY195" fmla="*/ 150813 h 328613"/>
              <a:gd name="connsiteX196" fmla="*/ 74915 w 319088"/>
              <a:gd name="connsiteY196" fmla="*/ 145574 h 328613"/>
              <a:gd name="connsiteX197" fmla="*/ 76200 w 319088"/>
              <a:gd name="connsiteY197" fmla="*/ 144264 h 328613"/>
              <a:gd name="connsiteX198" fmla="*/ 76200 w 319088"/>
              <a:gd name="connsiteY198" fmla="*/ 101044 h 328613"/>
              <a:gd name="connsiteX199" fmla="*/ 76200 w 319088"/>
              <a:gd name="connsiteY199" fmla="*/ 99735 h 328613"/>
              <a:gd name="connsiteX200" fmla="*/ 74915 w 319088"/>
              <a:gd name="connsiteY200" fmla="*/ 99735 h 328613"/>
              <a:gd name="connsiteX201" fmla="*/ 215322 w 319088"/>
              <a:gd name="connsiteY201" fmla="*/ 98425 h 328613"/>
              <a:gd name="connsiteX202" fmla="*/ 214024 w 319088"/>
              <a:gd name="connsiteY202" fmla="*/ 99695 h 328613"/>
              <a:gd name="connsiteX203" fmla="*/ 212725 w 319088"/>
              <a:gd name="connsiteY203" fmla="*/ 100965 h 328613"/>
              <a:gd name="connsiteX204" fmla="*/ 212725 w 319088"/>
              <a:gd name="connsiteY204" fmla="*/ 151765 h 328613"/>
              <a:gd name="connsiteX205" fmla="*/ 215322 w 319088"/>
              <a:gd name="connsiteY205" fmla="*/ 153035 h 328613"/>
              <a:gd name="connsiteX206" fmla="*/ 238702 w 319088"/>
              <a:gd name="connsiteY206" fmla="*/ 155575 h 328613"/>
              <a:gd name="connsiteX207" fmla="*/ 240001 w 319088"/>
              <a:gd name="connsiteY207" fmla="*/ 155575 h 328613"/>
              <a:gd name="connsiteX208" fmla="*/ 241300 w 319088"/>
              <a:gd name="connsiteY208" fmla="*/ 155575 h 328613"/>
              <a:gd name="connsiteX209" fmla="*/ 241300 w 319088"/>
              <a:gd name="connsiteY209" fmla="*/ 153035 h 328613"/>
              <a:gd name="connsiteX210" fmla="*/ 241300 w 319088"/>
              <a:gd name="connsiteY210" fmla="*/ 106045 h 328613"/>
              <a:gd name="connsiteX211" fmla="*/ 240001 w 319088"/>
              <a:gd name="connsiteY211" fmla="*/ 103505 h 328613"/>
              <a:gd name="connsiteX212" fmla="*/ 215322 w 319088"/>
              <a:gd name="connsiteY212" fmla="*/ 98425 h 328613"/>
              <a:gd name="connsiteX213" fmla="*/ 101311 w 319088"/>
              <a:gd name="connsiteY213" fmla="*/ 96838 h 328613"/>
              <a:gd name="connsiteX214" fmla="*/ 100012 w 319088"/>
              <a:gd name="connsiteY214" fmla="*/ 98108 h 328613"/>
              <a:gd name="connsiteX215" fmla="*/ 100012 w 319088"/>
              <a:gd name="connsiteY215" fmla="*/ 99378 h 328613"/>
              <a:gd name="connsiteX216" fmla="*/ 100012 w 319088"/>
              <a:gd name="connsiteY216" fmla="*/ 142558 h 328613"/>
              <a:gd name="connsiteX217" fmla="*/ 101311 w 319088"/>
              <a:gd name="connsiteY217" fmla="*/ 143828 h 328613"/>
              <a:gd name="connsiteX218" fmla="*/ 140277 w 319088"/>
              <a:gd name="connsiteY218" fmla="*/ 147638 h 328613"/>
              <a:gd name="connsiteX219" fmla="*/ 141576 w 319088"/>
              <a:gd name="connsiteY219" fmla="*/ 146368 h 328613"/>
              <a:gd name="connsiteX220" fmla="*/ 142875 w 319088"/>
              <a:gd name="connsiteY220" fmla="*/ 145098 h 328613"/>
              <a:gd name="connsiteX221" fmla="*/ 142875 w 319088"/>
              <a:gd name="connsiteY221" fmla="*/ 105728 h 328613"/>
              <a:gd name="connsiteX222" fmla="*/ 140277 w 319088"/>
              <a:gd name="connsiteY222" fmla="*/ 103188 h 328613"/>
              <a:gd name="connsiteX223" fmla="*/ 101311 w 319088"/>
              <a:gd name="connsiteY223" fmla="*/ 96838 h 328613"/>
              <a:gd name="connsiteX224" fmla="*/ 288925 w 319088"/>
              <a:gd name="connsiteY224" fmla="*/ 84138 h 328613"/>
              <a:gd name="connsiteX225" fmla="*/ 288925 w 319088"/>
              <a:gd name="connsiteY225" fmla="*/ 85442 h 328613"/>
              <a:gd name="connsiteX226" fmla="*/ 288925 w 319088"/>
              <a:gd name="connsiteY226" fmla="*/ 115435 h 328613"/>
              <a:gd name="connsiteX227" fmla="*/ 290195 w 319088"/>
              <a:gd name="connsiteY227" fmla="*/ 116739 h 328613"/>
              <a:gd name="connsiteX228" fmla="*/ 305435 w 319088"/>
              <a:gd name="connsiteY228" fmla="*/ 120651 h 328613"/>
              <a:gd name="connsiteX229" fmla="*/ 306705 w 319088"/>
              <a:gd name="connsiteY229" fmla="*/ 120651 h 328613"/>
              <a:gd name="connsiteX230" fmla="*/ 307975 w 319088"/>
              <a:gd name="connsiteY230" fmla="*/ 119347 h 328613"/>
              <a:gd name="connsiteX231" fmla="*/ 307975 w 319088"/>
              <a:gd name="connsiteY231" fmla="*/ 118043 h 328613"/>
              <a:gd name="connsiteX232" fmla="*/ 307975 w 319088"/>
              <a:gd name="connsiteY232" fmla="*/ 90658 h 328613"/>
              <a:gd name="connsiteX233" fmla="*/ 306705 w 319088"/>
              <a:gd name="connsiteY233" fmla="*/ 89354 h 328613"/>
              <a:gd name="connsiteX234" fmla="*/ 290195 w 319088"/>
              <a:gd name="connsiteY234" fmla="*/ 84138 h 328613"/>
              <a:gd name="connsiteX235" fmla="*/ 288925 w 319088"/>
              <a:gd name="connsiteY235" fmla="*/ 84138 h 328613"/>
              <a:gd name="connsiteX236" fmla="*/ 260350 w 319088"/>
              <a:gd name="connsiteY236" fmla="*/ 77788 h 328613"/>
              <a:gd name="connsiteX237" fmla="*/ 260350 w 319088"/>
              <a:gd name="connsiteY237" fmla="*/ 79058 h 328613"/>
              <a:gd name="connsiteX238" fmla="*/ 260350 w 319088"/>
              <a:gd name="connsiteY238" fmla="*/ 109538 h 328613"/>
              <a:gd name="connsiteX239" fmla="*/ 261584 w 319088"/>
              <a:gd name="connsiteY239" fmla="*/ 110808 h 328613"/>
              <a:gd name="connsiteX240" fmla="*/ 280105 w 319088"/>
              <a:gd name="connsiteY240" fmla="*/ 115888 h 328613"/>
              <a:gd name="connsiteX241" fmla="*/ 281340 w 319088"/>
              <a:gd name="connsiteY241" fmla="*/ 114618 h 328613"/>
              <a:gd name="connsiteX242" fmla="*/ 282575 w 319088"/>
              <a:gd name="connsiteY242" fmla="*/ 113348 h 328613"/>
              <a:gd name="connsiteX243" fmla="*/ 282575 w 319088"/>
              <a:gd name="connsiteY243" fmla="*/ 85408 h 328613"/>
              <a:gd name="connsiteX244" fmla="*/ 281340 w 319088"/>
              <a:gd name="connsiteY244" fmla="*/ 82868 h 328613"/>
              <a:gd name="connsiteX245" fmla="*/ 262819 w 319088"/>
              <a:gd name="connsiteY245" fmla="*/ 77788 h 328613"/>
              <a:gd name="connsiteX246" fmla="*/ 260350 w 319088"/>
              <a:gd name="connsiteY246" fmla="*/ 77788 h 328613"/>
              <a:gd name="connsiteX247" fmla="*/ 29210 w 319088"/>
              <a:gd name="connsiteY247" fmla="*/ 63500 h 328613"/>
              <a:gd name="connsiteX248" fmla="*/ 12700 w 319088"/>
              <a:gd name="connsiteY248" fmla="*/ 73731 h 328613"/>
              <a:gd name="connsiteX249" fmla="*/ 12700 w 319088"/>
              <a:gd name="connsiteY249" fmla="*/ 75009 h 328613"/>
              <a:gd name="connsiteX250" fmla="*/ 12700 w 319088"/>
              <a:gd name="connsiteY250" fmla="*/ 106980 h 328613"/>
              <a:gd name="connsiteX251" fmla="*/ 12700 w 319088"/>
              <a:gd name="connsiteY251" fmla="*/ 108259 h 328613"/>
              <a:gd name="connsiteX252" fmla="*/ 13970 w 319088"/>
              <a:gd name="connsiteY252" fmla="*/ 109538 h 328613"/>
              <a:gd name="connsiteX253" fmla="*/ 15240 w 319088"/>
              <a:gd name="connsiteY253" fmla="*/ 108259 h 328613"/>
              <a:gd name="connsiteX254" fmla="*/ 31750 w 319088"/>
              <a:gd name="connsiteY254" fmla="*/ 101865 h 328613"/>
              <a:gd name="connsiteX255" fmla="*/ 31750 w 319088"/>
              <a:gd name="connsiteY255" fmla="*/ 99307 h 328613"/>
              <a:gd name="connsiteX256" fmla="*/ 31750 w 319088"/>
              <a:gd name="connsiteY256" fmla="*/ 66058 h 328613"/>
              <a:gd name="connsiteX257" fmla="*/ 31750 w 319088"/>
              <a:gd name="connsiteY257" fmla="*/ 63500 h 328613"/>
              <a:gd name="connsiteX258" fmla="*/ 29210 w 319088"/>
              <a:gd name="connsiteY258" fmla="*/ 63500 h 328613"/>
              <a:gd name="connsiteX259" fmla="*/ 156868 w 319088"/>
              <a:gd name="connsiteY259" fmla="*/ 47625 h 328613"/>
              <a:gd name="connsiteX260" fmla="*/ 155575 w 319088"/>
              <a:gd name="connsiteY260" fmla="*/ 48920 h 328613"/>
              <a:gd name="connsiteX261" fmla="*/ 155575 w 319088"/>
              <a:gd name="connsiteY261" fmla="*/ 89067 h 328613"/>
              <a:gd name="connsiteX262" fmla="*/ 156868 w 319088"/>
              <a:gd name="connsiteY262" fmla="*/ 90363 h 328613"/>
              <a:gd name="connsiteX263" fmla="*/ 187913 w 319088"/>
              <a:gd name="connsiteY263" fmla="*/ 96838 h 328613"/>
              <a:gd name="connsiteX264" fmla="*/ 189206 w 319088"/>
              <a:gd name="connsiteY264" fmla="*/ 96838 h 328613"/>
              <a:gd name="connsiteX265" fmla="*/ 190500 w 319088"/>
              <a:gd name="connsiteY265" fmla="*/ 96838 h 328613"/>
              <a:gd name="connsiteX266" fmla="*/ 190500 w 319088"/>
              <a:gd name="connsiteY266" fmla="*/ 95543 h 328613"/>
              <a:gd name="connsiteX267" fmla="*/ 190500 w 319088"/>
              <a:gd name="connsiteY267" fmla="*/ 57986 h 328613"/>
              <a:gd name="connsiteX268" fmla="*/ 189206 w 319088"/>
              <a:gd name="connsiteY268" fmla="*/ 56691 h 328613"/>
              <a:gd name="connsiteX269" fmla="*/ 158162 w 319088"/>
              <a:gd name="connsiteY269" fmla="*/ 47625 h 328613"/>
              <a:gd name="connsiteX270" fmla="*/ 156868 w 319088"/>
              <a:gd name="connsiteY270" fmla="*/ 47625 h 328613"/>
              <a:gd name="connsiteX271" fmla="*/ 73629 w 319088"/>
              <a:gd name="connsiteY271" fmla="*/ 34925 h 328613"/>
              <a:gd name="connsiteX272" fmla="*/ 49212 w 319088"/>
              <a:gd name="connsiteY272" fmla="*/ 50511 h 328613"/>
              <a:gd name="connsiteX273" fmla="*/ 49212 w 319088"/>
              <a:gd name="connsiteY273" fmla="*/ 51810 h 328613"/>
              <a:gd name="connsiteX274" fmla="*/ 49212 w 319088"/>
              <a:gd name="connsiteY274" fmla="*/ 90776 h 328613"/>
              <a:gd name="connsiteX275" fmla="*/ 49212 w 319088"/>
              <a:gd name="connsiteY275" fmla="*/ 92075 h 328613"/>
              <a:gd name="connsiteX276" fmla="*/ 50497 w 319088"/>
              <a:gd name="connsiteY276" fmla="*/ 92075 h 328613"/>
              <a:gd name="connsiteX277" fmla="*/ 51782 w 319088"/>
              <a:gd name="connsiteY277" fmla="*/ 92075 h 328613"/>
              <a:gd name="connsiteX278" fmla="*/ 76200 w 319088"/>
              <a:gd name="connsiteY278" fmla="*/ 81684 h 328613"/>
              <a:gd name="connsiteX279" fmla="*/ 76200 w 319088"/>
              <a:gd name="connsiteY279" fmla="*/ 79086 h 328613"/>
              <a:gd name="connsiteX280" fmla="*/ 76200 w 319088"/>
              <a:gd name="connsiteY280" fmla="*/ 36224 h 328613"/>
              <a:gd name="connsiteX281" fmla="*/ 76200 w 319088"/>
              <a:gd name="connsiteY281" fmla="*/ 34925 h 328613"/>
              <a:gd name="connsiteX282" fmla="*/ 73629 w 319088"/>
              <a:gd name="connsiteY282" fmla="*/ 34925 h 328613"/>
              <a:gd name="connsiteX283" fmla="*/ 100012 w 319088"/>
              <a:gd name="connsiteY283" fmla="*/ 30163 h 328613"/>
              <a:gd name="connsiteX284" fmla="*/ 100012 w 319088"/>
              <a:gd name="connsiteY284" fmla="*/ 32747 h 328613"/>
              <a:gd name="connsiteX285" fmla="*/ 100012 w 319088"/>
              <a:gd name="connsiteY285" fmla="*/ 76681 h 328613"/>
              <a:gd name="connsiteX286" fmla="*/ 101311 w 319088"/>
              <a:gd name="connsiteY286" fmla="*/ 77973 h 328613"/>
              <a:gd name="connsiteX287" fmla="*/ 140277 w 319088"/>
              <a:gd name="connsiteY287" fmla="*/ 85726 h 328613"/>
              <a:gd name="connsiteX288" fmla="*/ 141576 w 319088"/>
              <a:gd name="connsiteY288" fmla="*/ 85726 h 328613"/>
              <a:gd name="connsiteX289" fmla="*/ 142875 w 319088"/>
              <a:gd name="connsiteY289" fmla="*/ 84434 h 328613"/>
              <a:gd name="connsiteX290" fmla="*/ 142875 w 319088"/>
              <a:gd name="connsiteY290" fmla="*/ 43085 h 328613"/>
              <a:gd name="connsiteX291" fmla="*/ 141576 w 319088"/>
              <a:gd name="connsiteY291" fmla="*/ 41792 h 328613"/>
              <a:gd name="connsiteX292" fmla="*/ 102610 w 319088"/>
              <a:gd name="connsiteY292" fmla="*/ 30163 h 328613"/>
              <a:gd name="connsiteX293" fmla="*/ 100012 w 319088"/>
              <a:gd name="connsiteY293" fmla="*/ 30163 h 328613"/>
              <a:gd name="connsiteX294" fmla="*/ 87846 w 319088"/>
              <a:gd name="connsiteY294" fmla="*/ 0 h 328613"/>
              <a:gd name="connsiteX295" fmla="*/ 90430 w 319088"/>
              <a:gd name="connsiteY295" fmla="*/ 0 h 328613"/>
              <a:gd name="connsiteX296" fmla="*/ 204113 w 319088"/>
              <a:gd name="connsiteY296" fmla="*/ 37667 h 328613"/>
              <a:gd name="connsiteX297" fmla="*/ 207988 w 319088"/>
              <a:gd name="connsiteY297" fmla="*/ 42863 h 328613"/>
              <a:gd name="connsiteX298" fmla="*/ 207988 w 319088"/>
              <a:gd name="connsiteY298" fmla="*/ 70139 h 328613"/>
              <a:gd name="connsiteX299" fmla="*/ 248036 w 319088"/>
              <a:gd name="connsiteY299" fmla="*/ 54552 h 328613"/>
              <a:gd name="connsiteX300" fmla="*/ 250619 w 319088"/>
              <a:gd name="connsiteY300" fmla="*/ 53253 h 328613"/>
              <a:gd name="connsiteX301" fmla="*/ 251911 w 319088"/>
              <a:gd name="connsiteY301" fmla="*/ 53253 h 328613"/>
              <a:gd name="connsiteX302" fmla="*/ 315213 w 319088"/>
              <a:gd name="connsiteY302" fmla="*/ 74035 h 328613"/>
              <a:gd name="connsiteX303" fmla="*/ 319088 w 319088"/>
              <a:gd name="connsiteY303" fmla="*/ 80530 h 328613"/>
              <a:gd name="connsiteX304" fmla="*/ 319088 w 319088"/>
              <a:gd name="connsiteY304" fmla="*/ 266267 h 328613"/>
              <a:gd name="connsiteX305" fmla="*/ 315213 w 319088"/>
              <a:gd name="connsiteY305" fmla="*/ 271463 h 328613"/>
              <a:gd name="connsiteX306" fmla="*/ 251911 w 319088"/>
              <a:gd name="connsiteY306" fmla="*/ 287049 h 328613"/>
              <a:gd name="connsiteX307" fmla="*/ 204113 w 319088"/>
              <a:gd name="connsiteY307" fmla="*/ 300038 h 328613"/>
              <a:gd name="connsiteX308" fmla="*/ 89138 w 319088"/>
              <a:gd name="connsiteY308" fmla="*/ 328613 h 328613"/>
              <a:gd name="connsiteX309" fmla="*/ 87846 w 319088"/>
              <a:gd name="connsiteY309" fmla="*/ 328613 h 328613"/>
              <a:gd name="connsiteX310" fmla="*/ 85262 w 319088"/>
              <a:gd name="connsiteY310" fmla="*/ 328613 h 328613"/>
              <a:gd name="connsiteX311" fmla="*/ 2583 w 319088"/>
              <a:gd name="connsiteY311" fmla="*/ 281854 h 328613"/>
              <a:gd name="connsiteX312" fmla="*/ 0 w 319088"/>
              <a:gd name="connsiteY312" fmla="*/ 277957 h 328613"/>
              <a:gd name="connsiteX313" fmla="*/ 0 w 319088"/>
              <a:gd name="connsiteY313" fmla="*/ 64943 h 328613"/>
              <a:gd name="connsiteX314" fmla="*/ 1292 w 319088"/>
              <a:gd name="connsiteY314" fmla="*/ 61047 h 328613"/>
              <a:gd name="connsiteX315" fmla="*/ 85262 w 319088"/>
              <a:gd name="connsiteY315" fmla="*/ 1299 h 328613"/>
              <a:gd name="connsiteX316" fmla="*/ 87846 w 319088"/>
              <a:gd name="connsiteY316"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Lst>
            <a:rect l="l" t="t" r="r" b="b"/>
            <a:pathLst>
              <a:path w="319088" h="328613">
                <a:moveTo>
                  <a:pt x="140277" y="225425"/>
                </a:moveTo>
                <a:cubicBezTo>
                  <a:pt x="140277" y="225425"/>
                  <a:pt x="140277" y="225425"/>
                  <a:pt x="101311" y="229351"/>
                </a:cubicBezTo>
                <a:cubicBezTo>
                  <a:pt x="100012" y="229351"/>
                  <a:pt x="100012" y="229351"/>
                  <a:pt x="100012" y="230660"/>
                </a:cubicBezTo>
                <a:cubicBezTo>
                  <a:pt x="100012" y="230660"/>
                  <a:pt x="100012" y="230660"/>
                  <a:pt x="100012" y="319646"/>
                </a:cubicBezTo>
                <a:cubicBezTo>
                  <a:pt x="100012" y="320954"/>
                  <a:pt x="100012" y="320954"/>
                  <a:pt x="100012" y="322263"/>
                </a:cubicBezTo>
                <a:cubicBezTo>
                  <a:pt x="101311" y="322263"/>
                  <a:pt x="101311" y="322263"/>
                  <a:pt x="101311" y="322263"/>
                </a:cubicBezTo>
                <a:cubicBezTo>
                  <a:pt x="101311" y="322263"/>
                  <a:pt x="101311" y="322263"/>
                  <a:pt x="102610" y="322263"/>
                </a:cubicBezTo>
                <a:cubicBezTo>
                  <a:pt x="102610" y="322263"/>
                  <a:pt x="102610" y="322263"/>
                  <a:pt x="140277" y="311794"/>
                </a:cubicBezTo>
                <a:cubicBezTo>
                  <a:pt x="141576" y="311794"/>
                  <a:pt x="142875" y="311794"/>
                  <a:pt x="142875" y="310485"/>
                </a:cubicBezTo>
                <a:lnTo>
                  <a:pt x="142875" y="228042"/>
                </a:lnTo>
                <a:cubicBezTo>
                  <a:pt x="142875" y="226734"/>
                  <a:pt x="141576" y="226734"/>
                  <a:pt x="141576" y="226734"/>
                </a:cubicBezTo>
                <a:cubicBezTo>
                  <a:pt x="141576" y="225425"/>
                  <a:pt x="140277" y="225425"/>
                  <a:pt x="140277" y="225425"/>
                </a:cubicBezTo>
                <a:close/>
                <a:moveTo>
                  <a:pt x="49212" y="223838"/>
                </a:moveTo>
                <a:cubicBezTo>
                  <a:pt x="49212" y="225108"/>
                  <a:pt x="49212" y="225108"/>
                  <a:pt x="49212" y="226378"/>
                </a:cubicBezTo>
                <a:cubicBezTo>
                  <a:pt x="49212" y="226378"/>
                  <a:pt x="49212" y="226378"/>
                  <a:pt x="49212" y="263208"/>
                </a:cubicBezTo>
                <a:cubicBezTo>
                  <a:pt x="49212" y="264478"/>
                  <a:pt x="49212" y="264478"/>
                  <a:pt x="50497" y="265748"/>
                </a:cubicBezTo>
                <a:cubicBezTo>
                  <a:pt x="50497" y="265748"/>
                  <a:pt x="50497" y="265748"/>
                  <a:pt x="74915" y="274638"/>
                </a:cubicBezTo>
                <a:cubicBezTo>
                  <a:pt x="74915" y="274638"/>
                  <a:pt x="76200" y="274638"/>
                  <a:pt x="76200" y="273368"/>
                </a:cubicBezTo>
                <a:cubicBezTo>
                  <a:pt x="76200" y="273368"/>
                  <a:pt x="76200" y="273368"/>
                  <a:pt x="76200" y="272098"/>
                </a:cubicBezTo>
                <a:lnTo>
                  <a:pt x="76200" y="230188"/>
                </a:lnTo>
                <a:cubicBezTo>
                  <a:pt x="76200" y="228918"/>
                  <a:pt x="76200" y="228918"/>
                  <a:pt x="74915" y="228918"/>
                </a:cubicBezTo>
                <a:cubicBezTo>
                  <a:pt x="74915" y="228918"/>
                  <a:pt x="74915" y="228918"/>
                  <a:pt x="50497" y="223838"/>
                </a:cubicBezTo>
                <a:cubicBezTo>
                  <a:pt x="50497" y="223838"/>
                  <a:pt x="50497" y="223838"/>
                  <a:pt x="49212" y="223838"/>
                </a:cubicBezTo>
                <a:close/>
                <a:moveTo>
                  <a:pt x="189206" y="222250"/>
                </a:moveTo>
                <a:cubicBezTo>
                  <a:pt x="189206" y="222250"/>
                  <a:pt x="189206" y="222250"/>
                  <a:pt x="156868" y="224848"/>
                </a:cubicBezTo>
                <a:cubicBezTo>
                  <a:pt x="156868" y="224848"/>
                  <a:pt x="155575" y="226147"/>
                  <a:pt x="155575" y="226147"/>
                </a:cubicBezTo>
                <a:cubicBezTo>
                  <a:pt x="155575" y="226147"/>
                  <a:pt x="155575" y="226147"/>
                  <a:pt x="155575" y="305377"/>
                </a:cubicBezTo>
                <a:cubicBezTo>
                  <a:pt x="155575" y="306676"/>
                  <a:pt x="155575" y="306676"/>
                  <a:pt x="156868" y="307975"/>
                </a:cubicBezTo>
                <a:cubicBezTo>
                  <a:pt x="156868" y="307975"/>
                  <a:pt x="156868" y="307975"/>
                  <a:pt x="158162" y="307975"/>
                </a:cubicBezTo>
                <a:cubicBezTo>
                  <a:pt x="158162" y="307975"/>
                  <a:pt x="158162" y="307975"/>
                  <a:pt x="189206" y="300182"/>
                </a:cubicBezTo>
                <a:cubicBezTo>
                  <a:pt x="190500" y="300182"/>
                  <a:pt x="190500" y="298883"/>
                  <a:pt x="190500" y="297584"/>
                </a:cubicBezTo>
                <a:lnTo>
                  <a:pt x="190500" y="223549"/>
                </a:lnTo>
                <a:cubicBezTo>
                  <a:pt x="190500" y="223549"/>
                  <a:pt x="190500" y="223549"/>
                  <a:pt x="190500" y="222250"/>
                </a:cubicBezTo>
                <a:cubicBezTo>
                  <a:pt x="189206" y="222250"/>
                  <a:pt x="189206" y="222250"/>
                  <a:pt x="189206" y="222250"/>
                </a:cubicBezTo>
                <a:close/>
                <a:moveTo>
                  <a:pt x="12700" y="217488"/>
                </a:moveTo>
                <a:cubicBezTo>
                  <a:pt x="12700" y="217488"/>
                  <a:pt x="12700" y="218778"/>
                  <a:pt x="12700" y="218778"/>
                </a:cubicBezTo>
                <a:cubicBezTo>
                  <a:pt x="12700" y="218778"/>
                  <a:pt x="12700" y="218778"/>
                  <a:pt x="12700" y="251024"/>
                </a:cubicBezTo>
                <a:cubicBezTo>
                  <a:pt x="12700" y="252314"/>
                  <a:pt x="12700" y="252314"/>
                  <a:pt x="13970" y="252314"/>
                </a:cubicBezTo>
                <a:cubicBezTo>
                  <a:pt x="13970" y="252314"/>
                  <a:pt x="13970" y="252314"/>
                  <a:pt x="29210" y="258763"/>
                </a:cubicBezTo>
                <a:cubicBezTo>
                  <a:pt x="30480" y="258763"/>
                  <a:pt x="30480" y="258763"/>
                  <a:pt x="30480" y="258763"/>
                </a:cubicBezTo>
                <a:cubicBezTo>
                  <a:pt x="30480" y="258763"/>
                  <a:pt x="31750" y="258763"/>
                  <a:pt x="31750" y="258763"/>
                </a:cubicBezTo>
                <a:cubicBezTo>
                  <a:pt x="31750" y="258763"/>
                  <a:pt x="31750" y="257473"/>
                  <a:pt x="31750" y="257473"/>
                </a:cubicBezTo>
                <a:lnTo>
                  <a:pt x="31750" y="222647"/>
                </a:lnTo>
                <a:cubicBezTo>
                  <a:pt x="31750" y="221358"/>
                  <a:pt x="31750" y="220068"/>
                  <a:pt x="30480" y="220068"/>
                </a:cubicBezTo>
                <a:cubicBezTo>
                  <a:pt x="30480" y="220068"/>
                  <a:pt x="30480" y="220068"/>
                  <a:pt x="13970" y="217488"/>
                </a:cubicBezTo>
                <a:cubicBezTo>
                  <a:pt x="13970" y="217488"/>
                  <a:pt x="13970" y="217488"/>
                  <a:pt x="12700" y="217488"/>
                </a:cubicBezTo>
                <a:close/>
                <a:moveTo>
                  <a:pt x="280105" y="214313"/>
                </a:moveTo>
                <a:cubicBezTo>
                  <a:pt x="280105" y="214313"/>
                  <a:pt x="280105" y="214313"/>
                  <a:pt x="261584" y="215595"/>
                </a:cubicBezTo>
                <a:cubicBezTo>
                  <a:pt x="260350" y="215595"/>
                  <a:pt x="260350" y="216877"/>
                  <a:pt x="260350" y="216877"/>
                </a:cubicBezTo>
                <a:cubicBezTo>
                  <a:pt x="260350" y="216877"/>
                  <a:pt x="260350" y="216877"/>
                  <a:pt x="260350" y="278424"/>
                </a:cubicBezTo>
                <a:cubicBezTo>
                  <a:pt x="260350" y="279706"/>
                  <a:pt x="260350" y="279706"/>
                  <a:pt x="260350" y="279706"/>
                </a:cubicBezTo>
                <a:cubicBezTo>
                  <a:pt x="261584" y="279706"/>
                  <a:pt x="261584" y="280988"/>
                  <a:pt x="261584" y="280988"/>
                </a:cubicBezTo>
                <a:cubicBezTo>
                  <a:pt x="261584" y="280988"/>
                  <a:pt x="261584" y="280988"/>
                  <a:pt x="262819" y="280988"/>
                </a:cubicBezTo>
                <a:cubicBezTo>
                  <a:pt x="262819" y="280988"/>
                  <a:pt x="262819" y="280988"/>
                  <a:pt x="280105" y="275859"/>
                </a:cubicBezTo>
                <a:cubicBezTo>
                  <a:pt x="281340" y="275859"/>
                  <a:pt x="282575" y="274577"/>
                  <a:pt x="282575" y="273295"/>
                </a:cubicBezTo>
                <a:lnTo>
                  <a:pt x="282575" y="215595"/>
                </a:lnTo>
                <a:cubicBezTo>
                  <a:pt x="282575" y="215595"/>
                  <a:pt x="281340" y="214313"/>
                  <a:pt x="281340" y="214313"/>
                </a:cubicBezTo>
                <a:cubicBezTo>
                  <a:pt x="281340" y="214313"/>
                  <a:pt x="280105" y="214313"/>
                  <a:pt x="280105" y="214313"/>
                </a:cubicBezTo>
                <a:close/>
                <a:moveTo>
                  <a:pt x="306983" y="211138"/>
                </a:moveTo>
                <a:cubicBezTo>
                  <a:pt x="306983" y="211138"/>
                  <a:pt x="306983" y="211138"/>
                  <a:pt x="290215" y="212428"/>
                </a:cubicBezTo>
                <a:cubicBezTo>
                  <a:pt x="288925" y="212428"/>
                  <a:pt x="288925" y="213718"/>
                  <a:pt x="288925" y="215008"/>
                </a:cubicBezTo>
                <a:cubicBezTo>
                  <a:pt x="288925" y="215008"/>
                  <a:pt x="288925" y="215008"/>
                  <a:pt x="288925" y="271761"/>
                </a:cubicBezTo>
                <a:cubicBezTo>
                  <a:pt x="288925" y="271761"/>
                  <a:pt x="288925" y="273051"/>
                  <a:pt x="288925" y="273051"/>
                </a:cubicBezTo>
                <a:cubicBezTo>
                  <a:pt x="288925" y="273051"/>
                  <a:pt x="290215" y="273051"/>
                  <a:pt x="290215" y="273051"/>
                </a:cubicBezTo>
                <a:cubicBezTo>
                  <a:pt x="290215" y="273051"/>
                  <a:pt x="290215" y="273051"/>
                  <a:pt x="308273" y="269181"/>
                </a:cubicBezTo>
                <a:cubicBezTo>
                  <a:pt x="308273" y="269181"/>
                  <a:pt x="309563" y="267892"/>
                  <a:pt x="309563" y="266602"/>
                </a:cubicBezTo>
                <a:cubicBezTo>
                  <a:pt x="309563" y="266602"/>
                  <a:pt x="309563" y="266602"/>
                  <a:pt x="308273" y="212428"/>
                </a:cubicBezTo>
                <a:cubicBezTo>
                  <a:pt x="308273" y="212428"/>
                  <a:pt x="308273" y="212428"/>
                  <a:pt x="308273" y="211138"/>
                </a:cubicBezTo>
                <a:cubicBezTo>
                  <a:pt x="306983" y="211138"/>
                  <a:pt x="306983" y="211138"/>
                  <a:pt x="306983" y="211138"/>
                </a:cubicBezTo>
                <a:close/>
                <a:moveTo>
                  <a:pt x="290195" y="169863"/>
                </a:moveTo>
                <a:cubicBezTo>
                  <a:pt x="290195" y="169863"/>
                  <a:pt x="288925" y="169863"/>
                  <a:pt x="288925" y="171196"/>
                </a:cubicBezTo>
                <a:cubicBezTo>
                  <a:pt x="288925" y="171196"/>
                  <a:pt x="288925" y="171196"/>
                  <a:pt x="288925" y="172530"/>
                </a:cubicBezTo>
                <a:lnTo>
                  <a:pt x="288925" y="201867"/>
                </a:lnTo>
                <a:cubicBezTo>
                  <a:pt x="288925" y="201867"/>
                  <a:pt x="288925" y="201867"/>
                  <a:pt x="288925" y="203201"/>
                </a:cubicBezTo>
                <a:cubicBezTo>
                  <a:pt x="288925" y="203201"/>
                  <a:pt x="290195" y="203201"/>
                  <a:pt x="290195" y="203201"/>
                </a:cubicBezTo>
                <a:cubicBezTo>
                  <a:pt x="290195" y="203201"/>
                  <a:pt x="290195" y="203201"/>
                  <a:pt x="306705" y="201867"/>
                </a:cubicBezTo>
                <a:cubicBezTo>
                  <a:pt x="307975" y="201867"/>
                  <a:pt x="307975" y="201867"/>
                  <a:pt x="307975" y="200534"/>
                </a:cubicBezTo>
                <a:cubicBezTo>
                  <a:pt x="307975" y="200534"/>
                  <a:pt x="307975" y="200534"/>
                  <a:pt x="307975" y="172530"/>
                </a:cubicBezTo>
                <a:cubicBezTo>
                  <a:pt x="307975" y="171196"/>
                  <a:pt x="307975" y="171196"/>
                  <a:pt x="306705" y="171196"/>
                </a:cubicBezTo>
                <a:cubicBezTo>
                  <a:pt x="306705" y="171196"/>
                  <a:pt x="306705" y="171196"/>
                  <a:pt x="290195" y="169863"/>
                </a:cubicBezTo>
                <a:close/>
                <a:moveTo>
                  <a:pt x="261584" y="168275"/>
                </a:moveTo>
                <a:cubicBezTo>
                  <a:pt x="261584" y="168275"/>
                  <a:pt x="260350" y="168275"/>
                  <a:pt x="260350" y="169568"/>
                </a:cubicBezTo>
                <a:cubicBezTo>
                  <a:pt x="260350" y="169568"/>
                  <a:pt x="260350" y="169568"/>
                  <a:pt x="260350" y="170862"/>
                </a:cubicBezTo>
                <a:cubicBezTo>
                  <a:pt x="260350" y="170862"/>
                  <a:pt x="260350" y="170862"/>
                  <a:pt x="260350" y="201906"/>
                </a:cubicBezTo>
                <a:cubicBezTo>
                  <a:pt x="260350" y="201906"/>
                  <a:pt x="260350" y="201906"/>
                  <a:pt x="260350" y="203200"/>
                </a:cubicBezTo>
                <a:cubicBezTo>
                  <a:pt x="260350" y="203200"/>
                  <a:pt x="261584" y="203200"/>
                  <a:pt x="261584" y="203200"/>
                </a:cubicBezTo>
                <a:cubicBezTo>
                  <a:pt x="261584" y="203200"/>
                  <a:pt x="261584" y="203200"/>
                  <a:pt x="280105" y="201906"/>
                </a:cubicBezTo>
                <a:cubicBezTo>
                  <a:pt x="281340" y="201906"/>
                  <a:pt x="282575" y="201906"/>
                  <a:pt x="282575" y="200613"/>
                </a:cubicBezTo>
                <a:lnTo>
                  <a:pt x="282575" y="170862"/>
                </a:lnTo>
                <a:cubicBezTo>
                  <a:pt x="282575" y="170862"/>
                  <a:pt x="281340" y="169568"/>
                  <a:pt x="280105" y="169568"/>
                </a:cubicBezTo>
                <a:cubicBezTo>
                  <a:pt x="280105" y="169568"/>
                  <a:pt x="280105" y="169568"/>
                  <a:pt x="261584" y="168275"/>
                </a:cubicBezTo>
                <a:close/>
                <a:moveTo>
                  <a:pt x="214024" y="168275"/>
                </a:moveTo>
                <a:cubicBezTo>
                  <a:pt x="214024" y="169567"/>
                  <a:pt x="212725" y="169567"/>
                  <a:pt x="212725" y="169567"/>
                </a:cubicBezTo>
                <a:cubicBezTo>
                  <a:pt x="212725" y="169567"/>
                  <a:pt x="212725" y="169567"/>
                  <a:pt x="212725" y="222546"/>
                </a:cubicBezTo>
                <a:cubicBezTo>
                  <a:pt x="212725" y="222546"/>
                  <a:pt x="214024" y="222546"/>
                  <a:pt x="214024" y="223838"/>
                </a:cubicBezTo>
                <a:cubicBezTo>
                  <a:pt x="214024" y="223838"/>
                  <a:pt x="214024" y="223838"/>
                  <a:pt x="215322" y="223838"/>
                </a:cubicBezTo>
                <a:cubicBezTo>
                  <a:pt x="215322" y="223838"/>
                  <a:pt x="215322" y="223838"/>
                  <a:pt x="240001" y="221254"/>
                </a:cubicBezTo>
                <a:cubicBezTo>
                  <a:pt x="240001" y="221254"/>
                  <a:pt x="241300" y="221254"/>
                  <a:pt x="241300" y="219962"/>
                </a:cubicBezTo>
                <a:lnTo>
                  <a:pt x="241300" y="170859"/>
                </a:lnTo>
                <a:cubicBezTo>
                  <a:pt x="241300" y="169567"/>
                  <a:pt x="240001" y="169567"/>
                  <a:pt x="240001" y="169567"/>
                </a:cubicBezTo>
                <a:cubicBezTo>
                  <a:pt x="240001" y="169567"/>
                  <a:pt x="240001" y="169567"/>
                  <a:pt x="215322" y="168275"/>
                </a:cubicBezTo>
                <a:cubicBezTo>
                  <a:pt x="214024" y="168275"/>
                  <a:pt x="214024" y="168275"/>
                  <a:pt x="214024" y="168275"/>
                </a:cubicBezTo>
                <a:close/>
                <a:moveTo>
                  <a:pt x="30480" y="168275"/>
                </a:moveTo>
                <a:cubicBezTo>
                  <a:pt x="30480" y="168275"/>
                  <a:pt x="30480" y="168275"/>
                  <a:pt x="13970" y="169545"/>
                </a:cubicBezTo>
                <a:cubicBezTo>
                  <a:pt x="12700" y="169545"/>
                  <a:pt x="12700" y="170815"/>
                  <a:pt x="12700" y="170815"/>
                </a:cubicBezTo>
                <a:cubicBezTo>
                  <a:pt x="12700" y="170815"/>
                  <a:pt x="12700" y="170815"/>
                  <a:pt x="12700" y="202565"/>
                </a:cubicBezTo>
                <a:cubicBezTo>
                  <a:pt x="12700" y="203835"/>
                  <a:pt x="12700" y="203835"/>
                  <a:pt x="13970" y="203835"/>
                </a:cubicBezTo>
                <a:cubicBezTo>
                  <a:pt x="13970" y="203835"/>
                  <a:pt x="13970" y="203835"/>
                  <a:pt x="30480" y="206375"/>
                </a:cubicBezTo>
                <a:cubicBezTo>
                  <a:pt x="30480" y="206375"/>
                  <a:pt x="31750" y="206375"/>
                  <a:pt x="31750" y="205105"/>
                </a:cubicBezTo>
                <a:cubicBezTo>
                  <a:pt x="31750" y="205105"/>
                  <a:pt x="31750" y="205105"/>
                  <a:pt x="31750" y="203835"/>
                </a:cubicBezTo>
                <a:lnTo>
                  <a:pt x="31750" y="169545"/>
                </a:lnTo>
                <a:cubicBezTo>
                  <a:pt x="31750" y="169545"/>
                  <a:pt x="31750" y="169545"/>
                  <a:pt x="31750" y="168275"/>
                </a:cubicBezTo>
                <a:cubicBezTo>
                  <a:pt x="31750" y="168275"/>
                  <a:pt x="30480" y="168275"/>
                  <a:pt x="30480" y="168275"/>
                </a:cubicBezTo>
                <a:close/>
                <a:moveTo>
                  <a:pt x="158162" y="165100"/>
                </a:moveTo>
                <a:cubicBezTo>
                  <a:pt x="156868" y="165100"/>
                  <a:pt x="156868" y="165100"/>
                  <a:pt x="156868" y="166407"/>
                </a:cubicBezTo>
                <a:cubicBezTo>
                  <a:pt x="155575" y="166407"/>
                  <a:pt x="155575" y="166407"/>
                  <a:pt x="155575" y="167715"/>
                </a:cubicBezTo>
                <a:cubicBezTo>
                  <a:pt x="155575" y="167715"/>
                  <a:pt x="155575" y="167715"/>
                  <a:pt x="155575" y="206935"/>
                </a:cubicBezTo>
                <a:cubicBezTo>
                  <a:pt x="155575" y="208243"/>
                  <a:pt x="155575" y="208243"/>
                  <a:pt x="156868" y="208243"/>
                </a:cubicBezTo>
                <a:cubicBezTo>
                  <a:pt x="156868" y="208243"/>
                  <a:pt x="156868" y="209550"/>
                  <a:pt x="158162" y="209550"/>
                </a:cubicBezTo>
                <a:cubicBezTo>
                  <a:pt x="158162" y="209550"/>
                  <a:pt x="158162" y="209550"/>
                  <a:pt x="189206" y="208243"/>
                </a:cubicBezTo>
                <a:cubicBezTo>
                  <a:pt x="190500" y="208243"/>
                  <a:pt x="190500" y="206935"/>
                  <a:pt x="190500" y="205628"/>
                </a:cubicBezTo>
                <a:lnTo>
                  <a:pt x="190500" y="169022"/>
                </a:lnTo>
                <a:cubicBezTo>
                  <a:pt x="190500" y="167715"/>
                  <a:pt x="189206" y="166407"/>
                  <a:pt x="189206" y="166407"/>
                </a:cubicBezTo>
                <a:cubicBezTo>
                  <a:pt x="189206" y="166407"/>
                  <a:pt x="189206" y="166407"/>
                  <a:pt x="158162" y="165100"/>
                </a:cubicBezTo>
                <a:close/>
                <a:moveTo>
                  <a:pt x="100012" y="163513"/>
                </a:moveTo>
                <a:cubicBezTo>
                  <a:pt x="100012" y="163513"/>
                  <a:pt x="100012" y="164800"/>
                  <a:pt x="100012" y="164800"/>
                </a:cubicBezTo>
                <a:cubicBezTo>
                  <a:pt x="100012" y="164800"/>
                  <a:pt x="100012" y="164800"/>
                  <a:pt x="100012" y="208564"/>
                </a:cubicBezTo>
                <a:cubicBezTo>
                  <a:pt x="100012" y="209851"/>
                  <a:pt x="100012" y="209851"/>
                  <a:pt x="100012" y="209851"/>
                </a:cubicBezTo>
                <a:cubicBezTo>
                  <a:pt x="100012" y="209851"/>
                  <a:pt x="101311" y="211138"/>
                  <a:pt x="101311" y="211138"/>
                </a:cubicBezTo>
                <a:cubicBezTo>
                  <a:pt x="101311" y="211138"/>
                  <a:pt x="101311" y="211138"/>
                  <a:pt x="140277" y="208564"/>
                </a:cubicBezTo>
                <a:cubicBezTo>
                  <a:pt x="141576" y="208564"/>
                  <a:pt x="142875" y="208564"/>
                  <a:pt x="142875" y="207276"/>
                </a:cubicBezTo>
                <a:lnTo>
                  <a:pt x="142875" y="166087"/>
                </a:lnTo>
                <a:cubicBezTo>
                  <a:pt x="142875" y="164800"/>
                  <a:pt x="141576" y="164800"/>
                  <a:pt x="140277" y="164800"/>
                </a:cubicBezTo>
                <a:cubicBezTo>
                  <a:pt x="140277" y="164800"/>
                  <a:pt x="140277" y="164800"/>
                  <a:pt x="101311" y="163513"/>
                </a:cubicBezTo>
                <a:cubicBezTo>
                  <a:pt x="101311" y="163513"/>
                  <a:pt x="100012" y="163513"/>
                  <a:pt x="100012" y="163513"/>
                </a:cubicBezTo>
                <a:close/>
                <a:moveTo>
                  <a:pt x="74915" y="163513"/>
                </a:moveTo>
                <a:cubicBezTo>
                  <a:pt x="74915" y="163513"/>
                  <a:pt x="74915" y="163513"/>
                  <a:pt x="50497" y="166159"/>
                </a:cubicBezTo>
                <a:cubicBezTo>
                  <a:pt x="49212" y="166159"/>
                  <a:pt x="49212" y="166159"/>
                  <a:pt x="49212" y="167482"/>
                </a:cubicBezTo>
                <a:cubicBezTo>
                  <a:pt x="49212" y="167482"/>
                  <a:pt x="49212" y="167482"/>
                  <a:pt x="49212" y="207169"/>
                </a:cubicBezTo>
                <a:cubicBezTo>
                  <a:pt x="49212" y="207169"/>
                  <a:pt x="49212" y="208492"/>
                  <a:pt x="50497" y="208492"/>
                </a:cubicBezTo>
                <a:cubicBezTo>
                  <a:pt x="50497" y="208492"/>
                  <a:pt x="50497" y="208492"/>
                  <a:pt x="74915" y="211138"/>
                </a:cubicBezTo>
                <a:cubicBezTo>
                  <a:pt x="74915" y="211138"/>
                  <a:pt x="76200" y="211138"/>
                  <a:pt x="76200" y="211138"/>
                </a:cubicBezTo>
                <a:cubicBezTo>
                  <a:pt x="76200" y="209815"/>
                  <a:pt x="76200" y="209815"/>
                  <a:pt x="76200" y="209815"/>
                </a:cubicBezTo>
                <a:lnTo>
                  <a:pt x="76200" y="164836"/>
                </a:lnTo>
                <a:cubicBezTo>
                  <a:pt x="76200" y="164836"/>
                  <a:pt x="76200" y="164836"/>
                  <a:pt x="76200" y="163513"/>
                </a:cubicBezTo>
                <a:cubicBezTo>
                  <a:pt x="76200" y="163513"/>
                  <a:pt x="74915" y="163513"/>
                  <a:pt x="74915" y="163513"/>
                </a:cubicBezTo>
                <a:close/>
                <a:moveTo>
                  <a:pt x="288925" y="127000"/>
                </a:moveTo>
                <a:cubicBezTo>
                  <a:pt x="288925" y="128343"/>
                  <a:pt x="288925" y="128343"/>
                  <a:pt x="288925" y="129687"/>
                </a:cubicBezTo>
                <a:lnTo>
                  <a:pt x="288925" y="159238"/>
                </a:lnTo>
                <a:cubicBezTo>
                  <a:pt x="288925" y="159238"/>
                  <a:pt x="288925" y="160582"/>
                  <a:pt x="290195" y="160582"/>
                </a:cubicBezTo>
                <a:cubicBezTo>
                  <a:pt x="290195" y="160582"/>
                  <a:pt x="290195" y="160582"/>
                  <a:pt x="306705" y="161925"/>
                </a:cubicBezTo>
                <a:cubicBezTo>
                  <a:pt x="306705" y="161925"/>
                  <a:pt x="307975" y="161925"/>
                  <a:pt x="307975" y="161925"/>
                </a:cubicBezTo>
                <a:cubicBezTo>
                  <a:pt x="307975" y="160582"/>
                  <a:pt x="307975" y="160582"/>
                  <a:pt x="307975" y="160582"/>
                </a:cubicBezTo>
                <a:cubicBezTo>
                  <a:pt x="307975" y="160582"/>
                  <a:pt x="307975" y="160582"/>
                  <a:pt x="307975" y="132373"/>
                </a:cubicBezTo>
                <a:cubicBezTo>
                  <a:pt x="307975" y="131030"/>
                  <a:pt x="307975" y="129687"/>
                  <a:pt x="306705" y="129687"/>
                </a:cubicBezTo>
                <a:cubicBezTo>
                  <a:pt x="306705" y="129687"/>
                  <a:pt x="306705" y="129687"/>
                  <a:pt x="290195" y="127000"/>
                </a:cubicBezTo>
                <a:cubicBezTo>
                  <a:pt x="290195" y="127000"/>
                  <a:pt x="288925" y="127000"/>
                  <a:pt x="288925" y="127000"/>
                </a:cubicBezTo>
                <a:close/>
                <a:moveTo>
                  <a:pt x="260350" y="123542"/>
                </a:moveTo>
                <a:cubicBezTo>
                  <a:pt x="260350" y="123542"/>
                  <a:pt x="260350" y="124846"/>
                  <a:pt x="260350" y="124846"/>
                </a:cubicBezTo>
                <a:cubicBezTo>
                  <a:pt x="260350" y="124846"/>
                  <a:pt x="260350" y="124846"/>
                  <a:pt x="260350" y="156143"/>
                </a:cubicBezTo>
                <a:cubicBezTo>
                  <a:pt x="260350" y="157447"/>
                  <a:pt x="260350" y="157447"/>
                  <a:pt x="261584" y="157447"/>
                </a:cubicBezTo>
                <a:cubicBezTo>
                  <a:pt x="261584" y="157447"/>
                  <a:pt x="261584" y="157447"/>
                  <a:pt x="280105" y="158751"/>
                </a:cubicBezTo>
                <a:cubicBezTo>
                  <a:pt x="280105" y="158751"/>
                  <a:pt x="281340" y="158751"/>
                  <a:pt x="281340" y="158751"/>
                </a:cubicBezTo>
                <a:cubicBezTo>
                  <a:pt x="281340" y="158751"/>
                  <a:pt x="282575" y="157447"/>
                  <a:pt x="282575" y="157447"/>
                </a:cubicBezTo>
                <a:lnTo>
                  <a:pt x="282575" y="127454"/>
                </a:lnTo>
                <a:cubicBezTo>
                  <a:pt x="282575" y="127454"/>
                  <a:pt x="281340" y="126150"/>
                  <a:pt x="280105" y="126150"/>
                </a:cubicBezTo>
                <a:cubicBezTo>
                  <a:pt x="280105" y="126150"/>
                  <a:pt x="280105" y="126150"/>
                  <a:pt x="261584" y="123542"/>
                </a:cubicBezTo>
                <a:cubicBezTo>
                  <a:pt x="261584" y="122238"/>
                  <a:pt x="261584" y="123542"/>
                  <a:pt x="260350" y="123542"/>
                </a:cubicBezTo>
                <a:close/>
                <a:moveTo>
                  <a:pt x="29210" y="115590"/>
                </a:moveTo>
                <a:cubicBezTo>
                  <a:pt x="29210" y="115590"/>
                  <a:pt x="29210" y="115590"/>
                  <a:pt x="13970" y="120749"/>
                </a:cubicBezTo>
                <a:cubicBezTo>
                  <a:pt x="12700" y="120749"/>
                  <a:pt x="12700" y="122039"/>
                  <a:pt x="12700" y="122039"/>
                </a:cubicBezTo>
                <a:cubicBezTo>
                  <a:pt x="12700" y="122039"/>
                  <a:pt x="12700" y="122039"/>
                  <a:pt x="12700" y="154285"/>
                </a:cubicBezTo>
                <a:cubicBezTo>
                  <a:pt x="12700" y="154285"/>
                  <a:pt x="12700" y="155575"/>
                  <a:pt x="12700" y="155575"/>
                </a:cubicBezTo>
                <a:cubicBezTo>
                  <a:pt x="13970" y="155575"/>
                  <a:pt x="13970" y="155575"/>
                  <a:pt x="13970" y="155575"/>
                </a:cubicBezTo>
                <a:cubicBezTo>
                  <a:pt x="13970" y="155575"/>
                  <a:pt x="13970" y="155575"/>
                  <a:pt x="30480" y="152995"/>
                </a:cubicBezTo>
                <a:cubicBezTo>
                  <a:pt x="31750" y="152995"/>
                  <a:pt x="31750" y="152995"/>
                  <a:pt x="31750" y="151705"/>
                </a:cubicBezTo>
                <a:lnTo>
                  <a:pt x="31750" y="116880"/>
                </a:lnTo>
                <a:cubicBezTo>
                  <a:pt x="31750" y="115590"/>
                  <a:pt x="31750" y="115590"/>
                  <a:pt x="31750" y="115590"/>
                </a:cubicBezTo>
                <a:cubicBezTo>
                  <a:pt x="30480" y="114300"/>
                  <a:pt x="30480" y="114300"/>
                  <a:pt x="29210" y="115590"/>
                </a:cubicBezTo>
                <a:close/>
                <a:moveTo>
                  <a:pt x="158162" y="104775"/>
                </a:moveTo>
                <a:cubicBezTo>
                  <a:pt x="156868" y="104775"/>
                  <a:pt x="156868" y="104775"/>
                  <a:pt x="156868" y="106098"/>
                </a:cubicBezTo>
                <a:cubicBezTo>
                  <a:pt x="155575" y="106098"/>
                  <a:pt x="155575" y="106098"/>
                  <a:pt x="155575" y="107421"/>
                </a:cubicBezTo>
                <a:cubicBezTo>
                  <a:pt x="155575" y="107421"/>
                  <a:pt x="155575" y="107421"/>
                  <a:pt x="155575" y="147108"/>
                </a:cubicBezTo>
                <a:cubicBezTo>
                  <a:pt x="155575" y="148431"/>
                  <a:pt x="156868" y="149754"/>
                  <a:pt x="156868" y="149754"/>
                </a:cubicBezTo>
                <a:cubicBezTo>
                  <a:pt x="156868" y="149754"/>
                  <a:pt x="156868" y="149754"/>
                  <a:pt x="189206" y="152400"/>
                </a:cubicBezTo>
                <a:cubicBezTo>
                  <a:pt x="189206" y="152400"/>
                  <a:pt x="189206" y="152400"/>
                  <a:pt x="190500" y="151077"/>
                </a:cubicBezTo>
                <a:cubicBezTo>
                  <a:pt x="190500" y="151077"/>
                  <a:pt x="190500" y="151077"/>
                  <a:pt x="190500" y="149754"/>
                </a:cubicBezTo>
                <a:lnTo>
                  <a:pt x="190500" y="112712"/>
                </a:lnTo>
                <a:cubicBezTo>
                  <a:pt x="190500" y="111390"/>
                  <a:pt x="190500" y="110067"/>
                  <a:pt x="189206" y="110067"/>
                </a:cubicBezTo>
                <a:cubicBezTo>
                  <a:pt x="189206" y="110067"/>
                  <a:pt x="189206" y="110067"/>
                  <a:pt x="158162" y="104775"/>
                </a:cubicBezTo>
                <a:close/>
                <a:moveTo>
                  <a:pt x="74915" y="99735"/>
                </a:moveTo>
                <a:cubicBezTo>
                  <a:pt x="74915" y="99735"/>
                  <a:pt x="74915" y="99735"/>
                  <a:pt x="50497" y="107593"/>
                </a:cubicBezTo>
                <a:cubicBezTo>
                  <a:pt x="49212" y="107593"/>
                  <a:pt x="49212" y="108903"/>
                  <a:pt x="49212" y="110212"/>
                </a:cubicBezTo>
                <a:cubicBezTo>
                  <a:pt x="49212" y="110212"/>
                  <a:pt x="49212" y="110212"/>
                  <a:pt x="49212" y="148194"/>
                </a:cubicBezTo>
                <a:cubicBezTo>
                  <a:pt x="49212" y="149503"/>
                  <a:pt x="49212" y="149503"/>
                  <a:pt x="49212" y="149503"/>
                </a:cubicBezTo>
                <a:cubicBezTo>
                  <a:pt x="50497" y="150813"/>
                  <a:pt x="50497" y="150813"/>
                  <a:pt x="50497" y="150813"/>
                </a:cubicBezTo>
                <a:cubicBezTo>
                  <a:pt x="50497" y="150813"/>
                  <a:pt x="50497" y="150813"/>
                  <a:pt x="74915" y="145574"/>
                </a:cubicBezTo>
                <a:cubicBezTo>
                  <a:pt x="76200" y="145574"/>
                  <a:pt x="76200" y="145574"/>
                  <a:pt x="76200" y="144264"/>
                </a:cubicBezTo>
                <a:cubicBezTo>
                  <a:pt x="76200" y="144264"/>
                  <a:pt x="76200" y="144264"/>
                  <a:pt x="76200" y="101044"/>
                </a:cubicBezTo>
                <a:cubicBezTo>
                  <a:pt x="76200" y="99735"/>
                  <a:pt x="76200" y="99735"/>
                  <a:pt x="76200" y="99735"/>
                </a:cubicBezTo>
                <a:cubicBezTo>
                  <a:pt x="74915" y="98425"/>
                  <a:pt x="74915" y="98425"/>
                  <a:pt x="74915" y="99735"/>
                </a:cubicBezTo>
                <a:close/>
                <a:moveTo>
                  <a:pt x="215322" y="98425"/>
                </a:moveTo>
                <a:cubicBezTo>
                  <a:pt x="215322" y="98425"/>
                  <a:pt x="214024" y="98425"/>
                  <a:pt x="214024" y="99695"/>
                </a:cubicBezTo>
                <a:cubicBezTo>
                  <a:pt x="214024" y="99695"/>
                  <a:pt x="212725" y="99695"/>
                  <a:pt x="212725" y="100965"/>
                </a:cubicBezTo>
                <a:cubicBezTo>
                  <a:pt x="212725" y="100965"/>
                  <a:pt x="212725" y="100965"/>
                  <a:pt x="212725" y="151765"/>
                </a:cubicBezTo>
                <a:cubicBezTo>
                  <a:pt x="212725" y="153035"/>
                  <a:pt x="214024" y="153035"/>
                  <a:pt x="215322" y="153035"/>
                </a:cubicBezTo>
                <a:cubicBezTo>
                  <a:pt x="215322" y="153035"/>
                  <a:pt x="215322" y="153035"/>
                  <a:pt x="238702" y="155575"/>
                </a:cubicBezTo>
                <a:cubicBezTo>
                  <a:pt x="238702" y="155575"/>
                  <a:pt x="238702" y="155575"/>
                  <a:pt x="240001" y="155575"/>
                </a:cubicBezTo>
                <a:cubicBezTo>
                  <a:pt x="240001" y="155575"/>
                  <a:pt x="240001" y="155575"/>
                  <a:pt x="241300" y="155575"/>
                </a:cubicBezTo>
                <a:cubicBezTo>
                  <a:pt x="241300" y="154305"/>
                  <a:pt x="241300" y="154305"/>
                  <a:pt x="241300" y="153035"/>
                </a:cubicBezTo>
                <a:lnTo>
                  <a:pt x="241300" y="106045"/>
                </a:lnTo>
                <a:cubicBezTo>
                  <a:pt x="241300" y="104775"/>
                  <a:pt x="241300" y="103505"/>
                  <a:pt x="240001" y="103505"/>
                </a:cubicBezTo>
                <a:cubicBezTo>
                  <a:pt x="240001" y="103505"/>
                  <a:pt x="240001" y="103505"/>
                  <a:pt x="215322" y="98425"/>
                </a:cubicBezTo>
                <a:close/>
                <a:moveTo>
                  <a:pt x="101311" y="96838"/>
                </a:moveTo>
                <a:cubicBezTo>
                  <a:pt x="101311" y="96838"/>
                  <a:pt x="101311" y="96838"/>
                  <a:pt x="100012" y="98108"/>
                </a:cubicBezTo>
                <a:cubicBezTo>
                  <a:pt x="100012" y="98108"/>
                  <a:pt x="100012" y="98108"/>
                  <a:pt x="100012" y="99378"/>
                </a:cubicBezTo>
                <a:cubicBezTo>
                  <a:pt x="100012" y="99378"/>
                  <a:pt x="100012" y="99378"/>
                  <a:pt x="100012" y="142558"/>
                </a:cubicBezTo>
                <a:cubicBezTo>
                  <a:pt x="100012" y="143828"/>
                  <a:pt x="100012" y="143828"/>
                  <a:pt x="101311" y="143828"/>
                </a:cubicBezTo>
                <a:cubicBezTo>
                  <a:pt x="101311" y="143828"/>
                  <a:pt x="101311" y="143828"/>
                  <a:pt x="140277" y="147638"/>
                </a:cubicBezTo>
                <a:cubicBezTo>
                  <a:pt x="141576" y="147638"/>
                  <a:pt x="141576" y="147638"/>
                  <a:pt x="141576" y="146368"/>
                </a:cubicBezTo>
                <a:cubicBezTo>
                  <a:pt x="141576" y="146368"/>
                  <a:pt x="142875" y="146368"/>
                  <a:pt x="142875" y="145098"/>
                </a:cubicBezTo>
                <a:lnTo>
                  <a:pt x="142875" y="105728"/>
                </a:lnTo>
                <a:cubicBezTo>
                  <a:pt x="142875" y="104458"/>
                  <a:pt x="141576" y="103188"/>
                  <a:pt x="140277" y="103188"/>
                </a:cubicBezTo>
                <a:cubicBezTo>
                  <a:pt x="140277" y="103188"/>
                  <a:pt x="140277" y="103188"/>
                  <a:pt x="101311" y="96838"/>
                </a:cubicBezTo>
                <a:close/>
                <a:moveTo>
                  <a:pt x="288925" y="84138"/>
                </a:moveTo>
                <a:cubicBezTo>
                  <a:pt x="288925" y="85442"/>
                  <a:pt x="288925" y="85442"/>
                  <a:pt x="288925" y="85442"/>
                </a:cubicBezTo>
                <a:lnTo>
                  <a:pt x="288925" y="115435"/>
                </a:lnTo>
                <a:cubicBezTo>
                  <a:pt x="288925" y="115435"/>
                  <a:pt x="288925" y="116739"/>
                  <a:pt x="290195" y="116739"/>
                </a:cubicBezTo>
                <a:cubicBezTo>
                  <a:pt x="290195" y="116739"/>
                  <a:pt x="290195" y="116739"/>
                  <a:pt x="305435" y="120651"/>
                </a:cubicBezTo>
                <a:cubicBezTo>
                  <a:pt x="306705" y="120651"/>
                  <a:pt x="306705" y="120651"/>
                  <a:pt x="306705" y="120651"/>
                </a:cubicBezTo>
                <a:cubicBezTo>
                  <a:pt x="306705" y="120651"/>
                  <a:pt x="306705" y="119347"/>
                  <a:pt x="307975" y="119347"/>
                </a:cubicBezTo>
                <a:cubicBezTo>
                  <a:pt x="307975" y="119347"/>
                  <a:pt x="307975" y="119347"/>
                  <a:pt x="307975" y="118043"/>
                </a:cubicBezTo>
                <a:cubicBezTo>
                  <a:pt x="307975" y="118043"/>
                  <a:pt x="307975" y="118043"/>
                  <a:pt x="307975" y="90658"/>
                </a:cubicBezTo>
                <a:cubicBezTo>
                  <a:pt x="307975" y="90658"/>
                  <a:pt x="307975" y="89354"/>
                  <a:pt x="306705" y="89354"/>
                </a:cubicBezTo>
                <a:cubicBezTo>
                  <a:pt x="306705" y="89354"/>
                  <a:pt x="306705" y="89354"/>
                  <a:pt x="290195" y="84138"/>
                </a:cubicBezTo>
                <a:cubicBezTo>
                  <a:pt x="290195" y="84138"/>
                  <a:pt x="288925" y="84138"/>
                  <a:pt x="288925" y="84138"/>
                </a:cubicBezTo>
                <a:close/>
                <a:moveTo>
                  <a:pt x="260350" y="77788"/>
                </a:moveTo>
                <a:cubicBezTo>
                  <a:pt x="260350" y="77788"/>
                  <a:pt x="260350" y="79058"/>
                  <a:pt x="260350" y="79058"/>
                </a:cubicBezTo>
                <a:cubicBezTo>
                  <a:pt x="260350" y="79058"/>
                  <a:pt x="260350" y="79058"/>
                  <a:pt x="260350" y="109538"/>
                </a:cubicBezTo>
                <a:cubicBezTo>
                  <a:pt x="260350" y="110808"/>
                  <a:pt x="260350" y="110808"/>
                  <a:pt x="261584" y="110808"/>
                </a:cubicBezTo>
                <a:cubicBezTo>
                  <a:pt x="261584" y="110808"/>
                  <a:pt x="261584" y="110808"/>
                  <a:pt x="280105" y="115888"/>
                </a:cubicBezTo>
                <a:cubicBezTo>
                  <a:pt x="280105" y="115888"/>
                  <a:pt x="281340" y="114618"/>
                  <a:pt x="281340" y="114618"/>
                </a:cubicBezTo>
                <a:cubicBezTo>
                  <a:pt x="281340" y="114618"/>
                  <a:pt x="282575" y="114618"/>
                  <a:pt x="282575" y="113348"/>
                </a:cubicBezTo>
                <a:cubicBezTo>
                  <a:pt x="282575" y="113348"/>
                  <a:pt x="282575" y="113348"/>
                  <a:pt x="282575" y="85408"/>
                </a:cubicBezTo>
                <a:cubicBezTo>
                  <a:pt x="282575" y="84138"/>
                  <a:pt x="281340" y="82868"/>
                  <a:pt x="281340" y="82868"/>
                </a:cubicBezTo>
                <a:cubicBezTo>
                  <a:pt x="281340" y="82868"/>
                  <a:pt x="281340" y="82868"/>
                  <a:pt x="262819" y="77788"/>
                </a:cubicBezTo>
                <a:cubicBezTo>
                  <a:pt x="261584" y="77788"/>
                  <a:pt x="261584" y="77788"/>
                  <a:pt x="260350" y="77788"/>
                </a:cubicBezTo>
                <a:close/>
                <a:moveTo>
                  <a:pt x="29210" y="63500"/>
                </a:moveTo>
                <a:cubicBezTo>
                  <a:pt x="29210" y="63500"/>
                  <a:pt x="29210" y="63500"/>
                  <a:pt x="12700" y="73731"/>
                </a:cubicBezTo>
                <a:cubicBezTo>
                  <a:pt x="12700" y="73731"/>
                  <a:pt x="12700" y="75009"/>
                  <a:pt x="12700" y="75009"/>
                </a:cubicBezTo>
                <a:cubicBezTo>
                  <a:pt x="12700" y="75009"/>
                  <a:pt x="12700" y="75009"/>
                  <a:pt x="12700" y="106980"/>
                </a:cubicBezTo>
                <a:cubicBezTo>
                  <a:pt x="12700" y="108259"/>
                  <a:pt x="12700" y="108259"/>
                  <a:pt x="12700" y="108259"/>
                </a:cubicBezTo>
                <a:cubicBezTo>
                  <a:pt x="13970" y="108259"/>
                  <a:pt x="13970" y="109538"/>
                  <a:pt x="13970" y="109538"/>
                </a:cubicBezTo>
                <a:cubicBezTo>
                  <a:pt x="13970" y="109538"/>
                  <a:pt x="15240" y="108259"/>
                  <a:pt x="15240" y="108259"/>
                </a:cubicBezTo>
                <a:cubicBezTo>
                  <a:pt x="15240" y="108259"/>
                  <a:pt x="15240" y="108259"/>
                  <a:pt x="31750" y="101865"/>
                </a:cubicBezTo>
                <a:cubicBezTo>
                  <a:pt x="31750" y="101865"/>
                  <a:pt x="31750" y="100586"/>
                  <a:pt x="31750" y="99307"/>
                </a:cubicBezTo>
                <a:lnTo>
                  <a:pt x="31750" y="66058"/>
                </a:lnTo>
                <a:cubicBezTo>
                  <a:pt x="31750" y="64779"/>
                  <a:pt x="31750" y="64779"/>
                  <a:pt x="31750" y="63500"/>
                </a:cubicBezTo>
                <a:cubicBezTo>
                  <a:pt x="30480" y="63500"/>
                  <a:pt x="30480" y="63500"/>
                  <a:pt x="29210" y="63500"/>
                </a:cubicBezTo>
                <a:close/>
                <a:moveTo>
                  <a:pt x="156868" y="47625"/>
                </a:moveTo>
                <a:cubicBezTo>
                  <a:pt x="155575" y="47625"/>
                  <a:pt x="155575" y="48920"/>
                  <a:pt x="155575" y="48920"/>
                </a:cubicBezTo>
                <a:cubicBezTo>
                  <a:pt x="155575" y="48920"/>
                  <a:pt x="155575" y="48920"/>
                  <a:pt x="155575" y="89067"/>
                </a:cubicBezTo>
                <a:cubicBezTo>
                  <a:pt x="155575" y="89067"/>
                  <a:pt x="156868" y="90363"/>
                  <a:pt x="156868" y="90363"/>
                </a:cubicBezTo>
                <a:cubicBezTo>
                  <a:pt x="156868" y="90363"/>
                  <a:pt x="156868" y="90363"/>
                  <a:pt x="187913" y="96838"/>
                </a:cubicBezTo>
                <a:cubicBezTo>
                  <a:pt x="187913" y="96838"/>
                  <a:pt x="189206" y="96838"/>
                  <a:pt x="189206" y="96838"/>
                </a:cubicBezTo>
                <a:cubicBezTo>
                  <a:pt x="189206" y="96838"/>
                  <a:pt x="189206" y="96838"/>
                  <a:pt x="190500" y="96838"/>
                </a:cubicBezTo>
                <a:cubicBezTo>
                  <a:pt x="190500" y="95543"/>
                  <a:pt x="190500" y="95543"/>
                  <a:pt x="190500" y="95543"/>
                </a:cubicBezTo>
                <a:cubicBezTo>
                  <a:pt x="190500" y="95543"/>
                  <a:pt x="190500" y="95543"/>
                  <a:pt x="190500" y="57986"/>
                </a:cubicBezTo>
                <a:cubicBezTo>
                  <a:pt x="190500" y="56691"/>
                  <a:pt x="190500" y="56691"/>
                  <a:pt x="189206" y="56691"/>
                </a:cubicBezTo>
                <a:cubicBezTo>
                  <a:pt x="189206" y="56691"/>
                  <a:pt x="189206" y="56691"/>
                  <a:pt x="158162" y="47625"/>
                </a:cubicBezTo>
                <a:cubicBezTo>
                  <a:pt x="156868" y="47625"/>
                  <a:pt x="156868" y="47625"/>
                  <a:pt x="156868" y="47625"/>
                </a:cubicBezTo>
                <a:close/>
                <a:moveTo>
                  <a:pt x="73629" y="34925"/>
                </a:moveTo>
                <a:cubicBezTo>
                  <a:pt x="73629" y="34925"/>
                  <a:pt x="73629" y="34925"/>
                  <a:pt x="49212" y="50511"/>
                </a:cubicBezTo>
                <a:cubicBezTo>
                  <a:pt x="49212" y="50511"/>
                  <a:pt x="49212" y="50511"/>
                  <a:pt x="49212" y="51810"/>
                </a:cubicBezTo>
                <a:cubicBezTo>
                  <a:pt x="49212" y="51810"/>
                  <a:pt x="49212" y="51810"/>
                  <a:pt x="49212" y="90776"/>
                </a:cubicBezTo>
                <a:cubicBezTo>
                  <a:pt x="49212" y="90776"/>
                  <a:pt x="49212" y="92075"/>
                  <a:pt x="49212" y="92075"/>
                </a:cubicBezTo>
                <a:cubicBezTo>
                  <a:pt x="50497" y="92075"/>
                  <a:pt x="50497" y="92075"/>
                  <a:pt x="50497" y="92075"/>
                </a:cubicBezTo>
                <a:cubicBezTo>
                  <a:pt x="50497" y="92075"/>
                  <a:pt x="51782" y="92075"/>
                  <a:pt x="51782" y="92075"/>
                </a:cubicBezTo>
                <a:cubicBezTo>
                  <a:pt x="51782" y="92075"/>
                  <a:pt x="51782" y="92075"/>
                  <a:pt x="76200" y="81684"/>
                </a:cubicBezTo>
                <a:cubicBezTo>
                  <a:pt x="76200" y="80385"/>
                  <a:pt x="76200" y="80385"/>
                  <a:pt x="76200" y="79086"/>
                </a:cubicBezTo>
                <a:lnTo>
                  <a:pt x="76200" y="36224"/>
                </a:lnTo>
                <a:cubicBezTo>
                  <a:pt x="76200" y="36224"/>
                  <a:pt x="76200" y="34925"/>
                  <a:pt x="76200" y="34925"/>
                </a:cubicBezTo>
                <a:cubicBezTo>
                  <a:pt x="74915" y="34925"/>
                  <a:pt x="74915" y="34925"/>
                  <a:pt x="73629" y="34925"/>
                </a:cubicBezTo>
                <a:close/>
                <a:moveTo>
                  <a:pt x="100012" y="30163"/>
                </a:moveTo>
                <a:cubicBezTo>
                  <a:pt x="100012" y="31455"/>
                  <a:pt x="100012" y="31455"/>
                  <a:pt x="100012" y="32747"/>
                </a:cubicBezTo>
                <a:cubicBezTo>
                  <a:pt x="100012" y="32747"/>
                  <a:pt x="100012" y="32747"/>
                  <a:pt x="100012" y="76681"/>
                </a:cubicBezTo>
                <a:cubicBezTo>
                  <a:pt x="100012" y="76681"/>
                  <a:pt x="100012" y="77973"/>
                  <a:pt x="101311" y="77973"/>
                </a:cubicBezTo>
                <a:cubicBezTo>
                  <a:pt x="101311" y="77973"/>
                  <a:pt x="101311" y="77973"/>
                  <a:pt x="140277" y="85726"/>
                </a:cubicBezTo>
                <a:cubicBezTo>
                  <a:pt x="140277" y="85726"/>
                  <a:pt x="141576" y="85726"/>
                  <a:pt x="141576" y="85726"/>
                </a:cubicBezTo>
                <a:cubicBezTo>
                  <a:pt x="141576" y="85726"/>
                  <a:pt x="142875" y="84434"/>
                  <a:pt x="142875" y="84434"/>
                </a:cubicBezTo>
                <a:lnTo>
                  <a:pt x="142875" y="43085"/>
                </a:lnTo>
                <a:cubicBezTo>
                  <a:pt x="142875" y="43085"/>
                  <a:pt x="141576" y="41792"/>
                  <a:pt x="141576" y="41792"/>
                </a:cubicBezTo>
                <a:cubicBezTo>
                  <a:pt x="141576" y="41792"/>
                  <a:pt x="141576" y="41792"/>
                  <a:pt x="102610" y="30163"/>
                </a:cubicBezTo>
                <a:cubicBezTo>
                  <a:pt x="101311" y="30163"/>
                  <a:pt x="101311" y="30163"/>
                  <a:pt x="100012" y="30163"/>
                </a:cubicBezTo>
                <a:close/>
                <a:moveTo>
                  <a:pt x="87846" y="0"/>
                </a:moveTo>
                <a:cubicBezTo>
                  <a:pt x="89138" y="0"/>
                  <a:pt x="90430" y="0"/>
                  <a:pt x="90430" y="0"/>
                </a:cubicBezTo>
                <a:cubicBezTo>
                  <a:pt x="90430" y="0"/>
                  <a:pt x="90430" y="0"/>
                  <a:pt x="204113" y="37667"/>
                </a:cubicBezTo>
                <a:cubicBezTo>
                  <a:pt x="206696" y="38966"/>
                  <a:pt x="207988" y="40265"/>
                  <a:pt x="207988" y="42863"/>
                </a:cubicBezTo>
                <a:cubicBezTo>
                  <a:pt x="207988" y="42863"/>
                  <a:pt x="207988" y="42863"/>
                  <a:pt x="207988" y="70139"/>
                </a:cubicBezTo>
                <a:cubicBezTo>
                  <a:pt x="207988" y="70139"/>
                  <a:pt x="207988" y="70139"/>
                  <a:pt x="248036" y="54552"/>
                </a:cubicBezTo>
                <a:cubicBezTo>
                  <a:pt x="248036" y="54552"/>
                  <a:pt x="249328" y="53253"/>
                  <a:pt x="250619" y="53253"/>
                </a:cubicBezTo>
                <a:cubicBezTo>
                  <a:pt x="251911" y="53253"/>
                  <a:pt x="251911" y="53253"/>
                  <a:pt x="251911" y="53253"/>
                </a:cubicBezTo>
                <a:cubicBezTo>
                  <a:pt x="251911" y="53253"/>
                  <a:pt x="251911" y="53253"/>
                  <a:pt x="315213" y="74035"/>
                </a:cubicBezTo>
                <a:cubicBezTo>
                  <a:pt x="317796" y="75334"/>
                  <a:pt x="319088" y="77932"/>
                  <a:pt x="319088" y="80530"/>
                </a:cubicBezTo>
                <a:cubicBezTo>
                  <a:pt x="319088" y="80530"/>
                  <a:pt x="319088" y="80530"/>
                  <a:pt x="319088" y="266267"/>
                </a:cubicBezTo>
                <a:cubicBezTo>
                  <a:pt x="319088" y="268865"/>
                  <a:pt x="317796" y="271463"/>
                  <a:pt x="315213" y="271463"/>
                </a:cubicBezTo>
                <a:cubicBezTo>
                  <a:pt x="315213" y="271463"/>
                  <a:pt x="315213" y="271463"/>
                  <a:pt x="251911" y="287049"/>
                </a:cubicBezTo>
                <a:cubicBezTo>
                  <a:pt x="251911" y="287049"/>
                  <a:pt x="251911" y="287049"/>
                  <a:pt x="204113" y="300038"/>
                </a:cubicBezTo>
                <a:cubicBezTo>
                  <a:pt x="204113" y="300038"/>
                  <a:pt x="204113" y="300038"/>
                  <a:pt x="89138" y="328613"/>
                </a:cubicBezTo>
                <a:cubicBezTo>
                  <a:pt x="89138" y="328613"/>
                  <a:pt x="89138" y="328613"/>
                  <a:pt x="87846" y="328613"/>
                </a:cubicBezTo>
                <a:cubicBezTo>
                  <a:pt x="86554" y="328613"/>
                  <a:pt x="85262" y="328613"/>
                  <a:pt x="85262" y="328613"/>
                </a:cubicBezTo>
                <a:cubicBezTo>
                  <a:pt x="85262" y="328613"/>
                  <a:pt x="85262" y="328613"/>
                  <a:pt x="2583" y="281854"/>
                </a:cubicBezTo>
                <a:cubicBezTo>
                  <a:pt x="0" y="281854"/>
                  <a:pt x="0" y="279256"/>
                  <a:pt x="0" y="277957"/>
                </a:cubicBezTo>
                <a:cubicBezTo>
                  <a:pt x="0" y="277957"/>
                  <a:pt x="0" y="277957"/>
                  <a:pt x="0" y="64943"/>
                </a:cubicBezTo>
                <a:cubicBezTo>
                  <a:pt x="0" y="63644"/>
                  <a:pt x="0" y="62346"/>
                  <a:pt x="1292" y="61047"/>
                </a:cubicBezTo>
                <a:cubicBezTo>
                  <a:pt x="1292" y="61047"/>
                  <a:pt x="1292" y="61047"/>
                  <a:pt x="85262" y="1299"/>
                </a:cubicBezTo>
                <a:cubicBezTo>
                  <a:pt x="85262" y="1299"/>
                  <a:pt x="86554" y="0"/>
                  <a:pt x="87846" y="0"/>
                </a:cubicBezTo>
                <a:close/>
              </a:path>
            </a:pathLst>
          </a:custGeom>
          <a:solidFill>
            <a:srgbClr val="264D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6" name="椭圆 10">
            <a:extLst>
              <a:ext uri="{FF2B5EF4-FFF2-40B4-BE49-F238E27FC236}">
                <a16:creationId xmlns:a16="http://schemas.microsoft.com/office/drawing/2014/main" id="{1B65B206-4395-49BD-98FB-5C325F64CEA3}"/>
              </a:ext>
            </a:extLst>
          </p:cNvPr>
          <p:cNvSpPr/>
          <p:nvPr/>
        </p:nvSpPr>
        <p:spPr>
          <a:xfrm>
            <a:off x="5910818" y="3767909"/>
            <a:ext cx="658272" cy="1054224"/>
          </a:xfrm>
          <a:custGeom>
            <a:avLst/>
            <a:gdLst>
              <a:gd name="connsiteX0" fmla="*/ 105569 w 211138"/>
              <a:gd name="connsiteY0" fmla="*/ 50801 h 338138"/>
              <a:gd name="connsiteX1" fmla="*/ 49212 w 211138"/>
              <a:gd name="connsiteY1" fmla="*/ 107158 h 338138"/>
              <a:gd name="connsiteX2" fmla="*/ 105569 w 211138"/>
              <a:gd name="connsiteY2" fmla="*/ 163515 h 338138"/>
              <a:gd name="connsiteX3" fmla="*/ 161926 w 211138"/>
              <a:gd name="connsiteY3" fmla="*/ 107158 h 338138"/>
              <a:gd name="connsiteX4" fmla="*/ 105569 w 211138"/>
              <a:gd name="connsiteY4" fmla="*/ 50801 h 338138"/>
              <a:gd name="connsiteX5" fmla="*/ 105569 w 211138"/>
              <a:gd name="connsiteY5" fmla="*/ 0 h 338138"/>
              <a:gd name="connsiteX6" fmla="*/ 211138 w 211138"/>
              <a:gd name="connsiteY6" fmla="*/ 105668 h 338138"/>
              <a:gd name="connsiteX7" fmla="*/ 105569 w 211138"/>
              <a:gd name="connsiteY7" fmla="*/ 338138 h 338138"/>
              <a:gd name="connsiteX8" fmla="*/ 0 w 211138"/>
              <a:gd name="connsiteY8" fmla="*/ 105668 h 338138"/>
              <a:gd name="connsiteX9" fmla="*/ 105569 w 211138"/>
              <a:gd name="connsiteY9"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138" h="338138">
                <a:moveTo>
                  <a:pt x="105569" y="50801"/>
                </a:moveTo>
                <a:cubicBezTo>
                  <a:pt x="74444" y="50801"/>
                  <a:pt x="49212" y="76033"/>
                  <a:pt x="49212" y="107158"/>
                </a:cubicBezTo>
                <a:cubicBezTo>
                  <a:pt x="49212" y="138283"/>
                  <a:pt x="74444" y="163515"/>
                  <a:pt x="105569" y="163515"/>
                </a:cubicBezTo>
                <a:cubicBezTo>
                  <a:pt x="136694" y="163515"/>
                  <a:pt x="161926" y="138283"/>
                  <a:pt x="161926" y="107158"/>
                </a:cubicBezTo>
                <a:cubicBezTo>
                  <a:pt x="161926" y="76033"/>
                  <a:pt x="136694" y="50801"/>
                  <a:pt x="105569" y="50801"/>
                </a:cubicBezTo>
                <a:close/>
                <a:moveTo>
                  <a:pt x="105569" y="0"/>
                </a:moveTo>
                <a:cubicBezTo>
                  <a:pt x="163632" y="0"/>
                  <a:pt x="211138" y="47551"/>
                  <a:pt x="211138" y="105668"/>
                </a:cubicBezTo>
                <a:cubicBezTo>
                  <a:pt x="211138" y="206053"/>
                  <a:pt x="105569" y="338138"/>
                  <a:pt x="105569" y="338138"/>
                </a:cubicBezTo>
                <a:cubicBezTo>
                  <a:pt x="105569" y="338138"/>
                  <a:pt x="0" y="206053"/>
                  <a:pt x="0" y="105668"/>
                </a:cubicBezTo>
                <a:cubicBezTo>
                  <a:pt x="0" y="47551"/>
                  <a:pt x="47506" y="0"/>
                  <a:pt x="105569" y="0"/>
                </a:cubicBezTo>
                <a:close/>
              </a:path>
            </a:pathLst>
          </a:custGeom>
          <a:solidFill>
            <a:srgbClr val="264D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7" name="椭圆 11">
            <a:extLst>
              <a:ext uri="{FF2B5EF4-FFF2-40B4-BE49-F238E27FC236}">
                <a16:creationId xmlns:a16="http://schemas.microsoft.com/office/drawing/2014/main" id="{7177D333-D78C-4F71-AD31-CEAC19B59516}"/>
              </a:ext>
            </a:extLst>
          </p:cNvPr>
          <p:cNvSpPr/>
          <p:nvPr/>
        </p:nvSpPr>
        <p:spPr>
          <a:xfrm>
            <a:off x="7889138" y="3767909"/>
            <a:ext cx="919960" cy="1054224"/>
          </a:xfrm>
          <a:custGeom>
            <a:avLst/>
            <a:gdLst>
              <a:gd name="connsiteX0" fmla="*/ 123825 w 293688"/>
              <a:gd name="connsiteY0" fmla="*/ 284163 h 336550"/>
              <a:gd name="connsiteX1" fmla="*/ 123825 w 293688"/>
              <a:gd name="connsiteY1" fmla="*/ 312738 h 336550"/>
              <a:gd name="connsiteX2" fmla="*/ 169863 w 293688"/>
              <a:gd name="connsiteY2" fmla="*/ 312738 h 336550"/>
              <a:gd name="connsiteX3" fmla="*/ 169863 w 293688"/>
              <a:gd name="connsiteY3" fmla="*/ 284163 h 336550"/>
              <a:gd name="connsiteX4" fmla="*/ 233363 w 293688"/>
              <a:gd name="connsiteY4" fmla="*/ 58738 h 336550"/>
              <a:gd name="connsiteX5" fmla="*/ 233363 w 293688"/>
              <a:gd name="connsiteY5" fmla="*/ 97959 h 336550"/>
              <a:gd name="connsiteX6" fmla="*/ 233363 w 293688"/>
              <a:gd name="connsiteY6" fmla="*/ 103188 h 336550"/>
              <a:gd name="connsiteX7" fmla="*/ 263526 w 293688"/>
              <a:gd name="connsiteY7" fmla="*/ 74426 h 336550"/>
              <a:gd name="connsiteX8" fmla="*/ 263526 w 293688"/>
              <a:gd name="connsiteY8" fmla="*/ 58738 h 336550"/>
              <a:gd name="connsiteX9" fmla="*/ 30163 w 293688"/>
              <a:gd name="connsiteY9" fmla="*/ 58738 h 336550"/>
              <a:gd name="connsiteX10" fmla="*/ 30163 w 293688"/>
              <a:gd name="connsiteY10" fmla="*/ 74426 h 336550"/>
              <a:gd name="connsiteX11" fmla="*/ 60326 w 293688"/>
              <a:gd name="connsiteY11" fmla="*/ 103188 h 336550"/>
              <a:gd name="connsiteX12" fmla="*/ 60326 w 293688"/>
              <a:gd name="connsiteY12" fmla="*/ 97959 h 336550"/>
              <a:gd name="connsiteX13" fmla="*/ 60326 w 293688"/>
              <a:gd name="connsiteY13" fmla="*/ 58738 h 336550"/>
              <a:gd name="connsiteX14" fmla="*/ 30163 w 293688"/>
              <a:gd name="connsiteY14" fmla="*/ 58738 h 336550"/>
              <a:gd name="connsiteX15" fmla="*/ 142753 w 293688"/>
              <a:gd name="connsiteY15" fmla="*/ 46781 h 336550"/>
              <a:gd name="connsiteX16" fmla="*/ 133521 w 293688"/>
              <a:gd name="connsiteY16" fmla="*/ 67674 h 336550"/>
              <a:gd name="connsiteX17" fmla="*/ 109782 w 293688"/>
              <a:gd name="connsiteY17" fmla="*/ 70286 h 336550"/>
              <a:gd name="connsiteX18" fmla="*/ 107144 w 293688"/>
              <a:gd name="connsiteY18" fmla="*/ 78121 h 336550"/>
              <a:gd name="connsiteX19" fmla="*/ 125608 w 293688"/>
              <a:gd name="connsiteY19" fmla="*/ 93791 h 336550"/>
              <a:gd name="connsiteX20" fmla="*/ 119014 w 293688"/>
              <a:gd name="connsiteY20" fmla="*/ 115991 h 336550"/>
              <a:gd name="connsiteX21" fmla="*/ 126927 w 293688"/>
              <a:gd name="connsiteY21" fmla="*/ 121214 h 336550"/>
              <a:gd name="connsiteX22" fmla="*/ 146710 w 293688"/>
              <a:gd name="connsiteY22" fmla="*/ 109462 h 336550"/>
              <a:gd name="connsiteX23" fmla="*/ 166493 w 293688"/>
              <a:gd name="connsiteY23" fmla="*/ 121214 h 336550"/>
              <a:gd name="connsiteX24" fmla="*/ 174406 w 293688"/>
              <a:gd name="connsiteY24" fmla="*/ 115991 h 336550"/>
              <a:gd name="connsiteX25" fmla="*/ 167811 w 293688"/>
              <a:gd name="connsiteY25" fmla="*/ 93791 h 336550"/>
              <a:gd name="connsiteX26" fmla="*/ 186275 w 293688"/>
              <a:gd name="connsiteY26" fmla="*/ 78121 h 336550"/>
              <a:gd name="connsiteX27" fmla="*/ 183638 w 293688"/>
              <a:gd name="connsiteY27" fmla="*/ 70286 h 336550"/>
              <a:gd name="connsiteX28" fmla="*/ 159898 w 293688"/>
              <a:gd name="connsiteY28" fmla="*/ 67674 h 336550"/>
              <a:gd name="connsiteX29" fmla="*/ 150666 w 293688"/>
              <a:gd name="connsiteY29" fmla="*/ 46781 h 336550"/>
              <a:gd name="connsiteX30" fmla="*/ 142753 w 293688"/>
              <a:gd name="connsiteY30" fmla="*/ 46781 h 336550"/>
              <a:gd name="connsiteX31" fmla="*/ 59531 w 293688"/>
              <a:gd name="connsiteY31" fmla="*/ 0 h 336550"/>
              <a:gd name="connsiteX32" fmla="*/ 234157 w 293688"/>
              <a:gd name="connsiteY32" fmla="*/ 0 h 336550"/>
              <a:gd name="connsiteX33" fmla="*/ 234157 w 293688"/>
              <a:gd name="connsiteY33" fmla="*/ 27608 h 336550"/>
              <a:gd name="connsiteX34" fmla="*/ 293688 w 293688"/>
              <a:gd name="connsiteY34" fmla="*/ 27608 h 336550"/>
              <a:gd name="connsiteX35" fmla="*/ 293688 w 293688"/>
              <a:gd name="connsiteY35" fmla="*/ 73620 h 336550"/>
              <a:gd name="connsiteX36" fmla="*/ 234157 w 293688"/>
              <a:gd name="connsiteY36" fmla="*/ 132780 h 336550"/>
              <a:gd name="connsiteX37" fmla="*/ 226219 w 293688"/>
              <a:gd name="connsiteY37" fmla="*/ 132780 h 336550"/>
              <a:gd name="connsiteX38" fmla="*/ 190500 w 293688"/>
              <a:gd name="connsiteY38" fmla="*/ 170904 h 336550"/>
              <a:gd name="connsiteX39" fmla="*/ 165365 w 293688"/>
              <a:gd name="connsiteY39" fmla="*/ 216917 h 336550"/>
              <a:gd name="connsiteX40" fmla="*/ 165365 w 293688"/>
              <a:gd name="connsiteY40" fmla="*/ 253727 h 336550"/>
              <a:gd name="connsiteX41" fmla="*/ 186531 w 293688"/>
              <a:gd name="connsiteY41" fmla="*/ 253727 h 336550"/>
              <a:gd name="connsiteX42" fmla="*/ 198438 w 293688"/>
              <a:gd name="connsiteY42" fmla="*/ 265559 h 336550"/>
              <a:gd name="connsiteX43" fmla="*/ 198438 w 293688"/>
              <a:gd name="connsiteY43" fmla="*/ 281335 h 336550"/>
              <a:gd name="connsiteX44" fmla="*/ 216959 w 293688"/>
              <a:gd name="connsiteY44" fmla="*/ 281335 h 336550"/>
              <a:gd name="connsiteX45" fmla="*/ 216959 w 293688"/>
              <a:gd name="connsiteY45" fmla="*/ 336550 h 336550"/>
              <a:gd name="connsiteX46" fmla="*/ 76729 w 293688"/>
              <a:gd name="connsiteY46" fmla="*/ 336550 h 336550"/>
              <a:gd name="connsiteX47" fmla="*/ 76729 w 293688"/>
              <a:gd name="connsiteY47" fmla="*/ 281335 h 336550"/>
              <a:gd name="connsiteX48" fmla="*/ 95250 w 293688"/>
              <a:gd name="connsiteY48" fmla="*/ 281335 h 336550"/>
              <a:gd name="connsiteX49" fmla="*/ 95250 w 293688"/>
              <a:gd name="connsiteY49" fmla="*/ 265559 h 336550"/>
              <a:gd name="connsiteX50" fmla="*/ 107156 w 293688"/>
              <a:gd name="connsiteY50" fmla="*/ 253727 h 336550"/>
              <a:gd name="connsiteX51" fmla="*/ 128323 w 293688"/>
              <a:gd name="connsiteY51" fmla="*/ 253727 h 336550"/>
              <a:gd name="connsiteX52" fmla="*/ 128323 w 293688"/>
              <a:gd name="connsiteY52" fmla="*/ 216917 h 336550"/>
              <a:gd name="connsiteX53" fmla="*/ 103188 w 293688"/>
              <a:gd name="connsiteY53" fmla="*/ 170904 h 336550"/>
              <a:gd name="connsiteX54" fmla="*/ 67469 w 293688"/>
              <a:gd name="connsiteY54" fmla="*/ 132780 h 336550"/>
              <a:gd name="connsiteX55" fmla="*/ 59531 w 293688"/>
              <a:gd name="connsiteY55" fmla="*/ 132780 h 336550"/>
              <a:gd name="connsiteX56" fmla="*/ 0 w 293688"/>
              <a:gd name="connsiteY56" fmla="*/ 73620 h 336550"/>
              <a:gd name="connsiteX57" fmla="*/ 0 w 293688"/>
              <a:gd name="connsiteY57" fmla="*/ 27608 h 336550"/>
              <a:gd name="connsiteX58" fmla="*/ 59531 w 293688"/>
              <a:gd name="connsiteY58" fmla="*/ 27608 h 336550"/>
              <a:gd name="connsiteX59" fmla="*/ 59531 w 293688"/>
              <a:gd name="connsiteY59"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93688" h="336550">
                <a:moveTo>
                  <a:pt x="123825" y="284163"/>
                </a:moveTo>
                <a:lnTo>
                  <a:pt x="123825" y="312738"/>
                </a:lnTo>
                <a:lnTo>
                  <a:pt x="169863" y="312738"/>
                </a:lnTo>
                <a:lnTo>
                  <a:pt x="169863" y="284163"/>
                </a:lnTo>
                <a:close/>
                <a:moveTo>
                  <a:pt x="233363" y="58738"/>
                </a:moveTo>
                <a:cubicBezTo>
                  <a:pt x="233363" y="58738"/>
                  <a:pt x="233363" y="58738"/>
                  <a:pt x="233363" y="97959"/>
                </a:cubicBezTo>
                <a:cubicBezTo>
                  <a:pt x="233363" y="99266"/>
                  <a:pt x="233363" y="101881"/>
                  <a:pt x="233363" y="103188"/>
                </a:cubicBezTo>
                <a:cubicBezTo>
                  <a:pt x="249816" y="103188"/>
                  <a:pt x="263526" y="90114"/>
                  <a:pt x="263526" y="74426"/>
                </a:cubicBezTo>
                <a:cubicBezTo>
                  <a:pt x="263526" y="74426"/>
                  <a:pt x="263526" y="74426"/>
                  <a:pt x="263526" y="58738"/>
                </a:cubicBezTo>
                <a:close/>
                <a:moveTo>
                  <a:pt x="30163" y="58738"/>
                </a:moveTo>
                <a:cubicBezTo>
                  <a:pt x="30163" y="58738"/>
                  <a:pt x="30163" y="58738"/>
                  <a:pt x="30163" y="74426"/>
                </a:cubicBezTo>
                <a:cubicBezTo>
                  <a:pt x="30163" y="90114"/>
                  <a:pt x="43873" y="103188"/>
                  <a:pt x="60326" y="103188"/>
                </a:cubicBezTo>
                <a:cubicBezTo>
                  <a:pt x="60326" y="101881"/>
                  <a:pt x="60326" y="99266"/>
                  <a:pt x="60326" y="97959"/>
                </a:cubicBezTo>
                <a:cubicBezTo>
                  <a:pt x="60326" y="97959"/>
                  <a:pt x="60326" y="97959"/>
                  <a:pt x="60326" y="58738"/>
                </a:cubicBezTo>
                <a:cubicBezTo>
                  <a:pt x="60326" y="58738"/>
                  <a:pt x="60326" y="58738"/>
                  <a:pt x="30163" y="58738"/>
                </a:cubicBezTo>
                <a:close/>
                <a:moveTo>
                  <a:pt x="142753" y="46781"/>
                </a:moveTo>
                <a:cubicBezTo>
                  <a:pt x="142753" y="46781"/>
                  <a:pt x="142753" y="46781"/>
                  <a:pt x="133521" y="67674"/>
                </a:cubicBezTo>
                <a:cubicBezTo>
                  <a:pt x="133521" y="67674"/>
                  <a:pt x="133521" y="67674"/>
                  <a:pt x="109782" y="70286"/>
                </a:cubicBezTo>
                <a:cubicBezTo>
                  <a:pt x="105826" y="70286"/>
                  <a:pt x="103188" y="75509"/>
                  <a:pt x="107144" y="78121"/>
                </a:cubicBezTo>
                <a:cubicBezTo>
                  <a:pt x="107144" y="78121"/>
                  <a:pt x="107144" y="78121"/>
                  <a:pt x="125608" y="93791"/>
                </a:cubicBezTo>
                <a:cubicBezTo>
                  <a:pt x="125608" y="93791"/>
                  <a:pt x="125608" y="93791"/>
                  <a:pt x="119014" y="115991"/>
                </a:cubicBezTo>
                <a:cubicBezTo>
                  <a:pt x="119014" y="119908"/>
                  <a:pt x="122971" y="123826"/>
                  <a:pt x="126927" y="121214"/>
                </a:cubicBezTo>
                <a:cubicBezTo>
                  <a:pt x="126927" y="121214"/>
                  <a:pt x="126927" y="121214"/>
                  <a:pt x="146710" y="109462"/>
                </a:cubicBezTo>
                <a:cubicBezTo>
                  <a:pt x="146710" y="109462"/>
                  <a:pt x="146710" y="109462"/>
                  <a:pt x="166493" y="121214"/>
                </a:cubicBezTo>
                <a:cubicBezTo>
                  <a:pt x="170449" y="123826"/>
                  <a:pt x="174406" y="119908"/>
                  <a:pt x="174406" y="115991"/>
                </a:cubicBezTo>
                <a:cubicBezTo>
                  <a:pt x="174406" y="115991"/>
                  <a:pt x="174406" y="115991"/>
                  <a:pt x="167811" y="93791"/>
                </a:cubicBezTo>
                <a:cubicBezTo>
                  <a:pt x="167811" y="93791"/>
                  <a:pt x="167811" y="93791"/>
                  <a:pt x="186275" y="78121"/>
                </a:cubicBezTo>
                <a:cubicBezTo>
                  <a:pt x="188913" y="75509"/>
                  <a:pt x="187594" y="70286"/>
                  <a:pt x="183638" y="70286"/>
                </a:cubicBezTo>
                <a:cubicBezTo>
                  <a:pt x="183638" y="70286"/>
                  <a:pt x="183638" y="70286"/>
                  <a:pt x="159898" y="67674"/>
                </a:cubicBezTo>
                <a:cubicBezTo>
                  <a:pt x="159898" y="67674"/>
                  <a:pt x="159898" y="67674"/>
                  <a:pt x="150666" y="46781"/>
                </a:cubicBezTo>
                <a:cubicBezTo>
                  <a:pt x="149348" y="42863"/>
                  <a:pt x="144072" y="42863"/>
                  <a:pt x="142753" y="46781"/>
                </a:cubicBezTo>
                <a:close/>
                <a:moveTo>
                  <a:pt x="59531" y="0"/>
                </a:moveTo>
                <a:cubicBezTo>
                  <a:pt x="59531" y="0"/>
                  <a:pt x="59531" y="0"/>
                  <a:pt x="234157" y="0"/>
                </a:cubicBezTo>
                <a:lnTo>
                  <a:pt x="234157" y="27608"/>
                </a:lnTo>
                <a:cubicBezTo>
                  <a:pt x="234157" y="27608"/>
                  <a:pt x="234157" y="27608"/>
                  <a:pt x="293688" y="27608"/>
                </a:cubicBezTo>
                <a:cubicBezTo>
                  <a:pt x="293688" y="27608"/>
                  <a:pt x="293688" y="27608"/>
                  <a:pt x="293688" y="73620"/>
                </a:cubicBezTo>
                <a:cubicBezTo>
                  <a:pt x="293688" y="106487"/>
                  <a:pt x="267230" y="132780"/>
                  <a:pt x="234157" y="132780"/>
                </a:cubicBezTo>
                <a:cubicBezTo>
                  <a:pt x="234157" y="132780"/>
                  <a:pt x="234157" y="132780"/>
                  <a:pt x="226219" y="132780"/>
                </a:cubicBezTo>
                <a:cubicBezTo>
                  <a:pt x="218282" y="148555"/>
                  <a:pt x="206375" y="163016"/>
                  <a:pt x="190500" y="170904"/>
                </a:cubicBezTo>
                <a:cubicBezTo>
                  <a:pt x="174625" y="181421"/>
                  <a:pt x="165365" y="198512"/>
                  <a:pt x="165365" y="216917"/>
                </a:cubicBezTo>
                <a:cubicBezTo>
                  <a:pt x="165365" y="216917"/>
                  <a:pt x="165365" y="216917"/>
                  <a:pt x="165365" y="253727"/>
                </a:cubicBezTo>
                <a:cubicBezTo>
                  <a:pt x="165365" y="253727"/>
                  <a:pt x="165365" y="253727"/>
                  <a:pt x="186531" y="253727"/>
                </a:cubicBezTo>
                <a:cubicBezTo>
                  <a:pt x="193146" y="253727"/>
                  <a:pt x="198438" y="258986"/>
                  <a:pt x="198438" y="265559"/>
                </a:cubicBezTo>
                <a:cubicBezTo>
                  <a:pt x="198438" y="265559"/>
                  <a:pt x="198438" y="265559"/>
                  <a:pt x="198438" y="281335"/>
                </a:cubicBezTo>
                <a:cubicBezTo>
                  <a:pt x="198438" y="281335"/>
                  <a:pt x="198438" y="281335"/>
                  <a:pt x="216959" y="281335"/>
                </a:cubicBezTo>
                <a:cubicBezTo>
                  <a:pt x="216959" y="281335"/>
                  <a:pt x="216959" y="281335"/>
                  <a:pt x="216959" y="336550"/>
                </a:cubicBezTo>
                <a:cubicBezTo>
                  <a:pt x="216959" y="336550"/>
                  <a:pt x="216959" y="336550"/>
                  <a:pt x="76729" y="336550"/>
                </a:cubicBezTo>
                <a:cubicBezTo>
                  <a:pt x="76729" y="336550"/>
                  <a:pt x="76729" y="336550"/>
                  <a:pt x="76729" y="281335"/>
                </a:cubicBezTo>
                <a:cubicBezTo>
                  <a:pt x="76729" y="281335"/>
                  <a:pt x="76729" y="281335"/>
                  <a:pt x="95250" y="281335"/>
                </a:cubicBezTo>
                <a:cubicBezTo>
                  <a:pt x="95250" y="281335"/>
                  <a:pt x="95250" y="281335"/>
                  <a:pt x="95250" y="265559"/>
                </a:cubicBezTo>
                <a:cubicBezTo>
                  <a:pt x="95250" y="258986"/>
                  <a:pt x="100542" y="253727"/>
                  <a:pt x="107156" y="253727"/>
                </a:cubicBezTo>
                <a:cubicBezTo>
                  <a:pt x="107156" y="253727"/>
                  <a:pt x="107156" y="253727"/>
                  <a:pt x="128323" y="253727"/>
                </a:cubicBezTo>
                <a:cubicBezTo>
                  <a:pt x="128323" y="253727"/>
                  <a:pt x="128323" y="253727"/>
                  <a:pt x="128323" y="216917"/>
                </a:cubicBezTo>
                <a:cubicBezTo>
                  <a:pt x="128323" y="198512"/>
                  <a:pt x="119063" y="181421"/>
                  <a:pt x="103188" y="170904"/>
                </a:cubicBezTo>
                <a:cubicBezTo>
                  <a:pt x="87313" y="163016"/>
                  <a:pt x="75406" y="148555"/>
                  <a:pt x="67469" y="132780"/>
                </a:cubicBezTo>
                <a:cubicBezTo>
                  <a:pt x="67469" y="132780"/>
                  <a:pt x="67469" y="132780"/>
                  <a:pt x="59531" y="132780"/>
                </a:cubicBezTo>
                <a:cubicBezTo>
                  <a:pt x="26458" y="132780"/>
                  <a:pt x="0" y="106487"/>
                  <a:pt x="0" y="73620"/>
                </a:cubicBezTo>
                <a:cubicBezTo>
                  <a:pt x="0" y="73620"/>
                  <a:pt x="0" y="73620"/>
                  <a:pt x="0" y="27608"/>
                </a:cubicBezTo>
                <a:cubicBezTo>
                  <a:pt x="0" y="27608"/>
                  <a:pt x="0" y="27608"/>
                  <a:pt x="59531" y="27608"/>
                </a:cubicBezTo>
                <a:cubicBezTo>
                  <a:pt x="59531" y="27608"/>
                  <a:pt x="59531" y="27608"/>
                  <a:pt x="59531" y="0"/>
                </a:cubicBezTo>
                <a:close/>
              </a:path>
            </a:pathLst>
          </a:custGeom>
          <a:solidFill>
            <a:srgbClr val="264D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8" name="椭圆 12">
            <a:extLst>
              <a:ext uri="{FF2B5EF4-FFF2-40B4-BE49-F238E27FC236}">
                <a16:creationId xmlns:a16="http://schemas.microsoft.com/office/drawing/2014/main" id="{EDB444B6-BBE2-4A5E-93A8-B5D1C2AF04A3}"/>
              </a:ext>
            </a:extLst>
          </p:cNvPr>
          <p:cNvSpPr/>
          <p:nvPr/>
        </p:nvSpPr>
        <p:spPr>
          <a:xfrm>
            <a:off x="9937521" y="3767909"/>
            <a:ext cx="1054224" cy="1054224"/>
          </a:xfrm>
          <a:custGeom>
            <a:avLst/>
            <a:gdLst>
              <a:gd name="T0" fmla="*/ 196 w 260"/>
              <a:gd name="T1" fmla="*/ 164 h 260"/>
              <a:gd name="T2" fmla="*/ 150 w 260"/>
              <a:gd name="T3" fmla="*/ 118 h 260"/>
              <a:gd name="T4" fmla="*/ 260 w 260"/>
              <a:gd name="T5" fmla="*/ 36 h 260"/>
              <a:gd name="T6" fmla="*/ 228 w 260"/>
              <a:gd name="T7" fmla="*/ 4 h 260"/>
              <a:gd name="T8" fmla="*/ 91 w 260"/>
              <a:gd name="T9" fmla="*/ 59 h 260"/>
              <a:gd name="T10" fmla="*/ 48 w 260"/>
              <a:gd name="T11" fmla="*/ 16 h 260"/>
              <a:gd name="T12" fmla="*/ 9 w 260"/>
              <a:gd name="T13" fmla="*/ 9 h 260"/>
              <a:gd name="T14" fmla="*/ 16 w 260"/>
              <a:gd name="T15" fmla="*/ 48 h 260"/>
              <a:gd name="T16" fmla="*/ 59 w 260"/>
              <a:gd name="T17" fmla="*/ 91 h 260"/>
              <a:gd name="T18" fmla="*/ 4 w 260"/>
              <a:gd name="T19" fmla="*/ 228 h 260"/>
              <a:gd name="T20" fmla="*/ 36 w 260"/>
              <a:gd name="T21" fmla="*/ 260 h 260"/>
              <a:gd name="T22" fmla="*/ 118 w 260"/>
              <a:gd name="T23" fmla="*/ 150 h 260"/>
              <a:gd name="T24" fmla="*/ 164 w 260"/>
              <a:gd name="T25" fmla="*/ 196 h 260"/>
              <a:gd name="T26" fmla="*/ 164 w 260"/>
              <a:gd name="T27" fmla="*/ 260 h 260"/>
              <a:gd name="T28" fmla="*/ 196 w 260"/>
              <a:gd name="T29" fmla="*/ 260 h 260"/>
              <a:gd name="T30" fmla="*/ 212 w 260"/>
              <a:gd name="T31" fmla="*/ 212 h 260"/>
              <a:gd name="T32" fmla="*/ 260 w 260"/>
              <a:gd name="T33" fmla="*/ 196 h 260"/>
              <a:gd name="T34" fmla="*/ 260 w 260"/>
              <a:gd name="T35" fmla="*/ 164 h 260"/>
              <a:gd name="T36" fmla="*/ 196 w 260"/>
              <a:gd name="T37" fmla="*/ 16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0" h="260">
                <a:moveTo>
                  <a:pt x="196" y="164"/>
                </a:moveTo>
                <a:cubicBezTo>
                  <a:pt x="150" y="118"/>
                  <a:pt x="150" y="118"/>
                  <a:pt x="150" y="118"/>
                </a:cubicBezTo>
                <a:cubicBezTo>
                  <a:pt x="260" y="36"/>
                  <a:pt x="260" y="36"/>
                  <a:pt x="260" y="36"/>
                </a:cubicBezTo>
                <a:cubicBezTo>
                  <a:pt x="228" y="4"/>
                  <a:pt x="228" y="4"/>
                  <a:pt x="228" y="4"/>
                </a:cubicBezTo>
                <a:cubicBezTo>
                  <a:pt x="91" y="59"/>
                  <a:pt x="91" y="59"/>
                  <a:pt x="91" y="59"/>
                </a:cubicBezTo>
                <a:cubicBezTo>
                  <a:pt x="48" y="16"/>
                  <a:pt x="48" y="16"/>
                  <a:pt x="48" y="16"/>
                </a:cubicBezTo>
                <a:cubicBezTo>
                  <a:pt x="35" y="3"/>
                  <a:pt x="18" y="0"/>
                  <a:pt x="9" y="9"/>
                </a:cubicBezTo>
                <a:cubicBezTo>
                  <a:pt x="0" y="18"/>
                  <a:pt x="3" y="35"/>
                  <a:pt x="16" y="48"/>
                </a:cubicBezTo>
                <a:cubicBezTo>
                  <a:pt x="59" y="91"/>
                  <a:pt x="59" y="91"/>
                  <a:pt x="59" y="91"/>
                </a:cubicBezTo>
                <a:cubicBezTo>
                  <a:pt x="4" y="228"/>
                  <a:pt x="4" y="228"/>
                  <a:pt x="4" y="228"/>
                </a:cubicBezTo>
                <a:cubicBezTo>
                  <a:pt x="36" y="260"/>
                  <a:pt x="36" y="260"/>
                  <a:pt x="36" y="260"/>
                </a:cubicBezTo>
                <a:cubicBezTo>
                  <a:pt x="118" y="150"/>
                  <a:pt x="118" y="150"/>
                  <a:pt x="118" y="150"/>
                </a:cubicBezTo>
                <a:cubicBezTo>
                  <a:pt x="164" y="196"/>
                  <a:pt x="164" y="196"/>
                  <a:pt x="164" y="196"/>
                </a:cubicBezTo>
                <a:cubicBezTo>
                  <a:pt x="164" y="260"/>
                  <a:pt x="164" y="260"/>
                  <a:pt x="164" y="260"/>
                </a:cubicBezTo>
                <a:cubicBezTo>
                  <a:pt x="196" y="260"/>
                  <a:pt x="196" y="260"/>
                  <a:pt x="196" y="260"/>
                </a:cubicBezTo>
                <a:cubicBezTo>
                  <a:pt x="212" y="212"/>
                  <a:pt x="212" y="212"/>
                  <a:pt x="212" y="212"/>
                </a:cubicBezTo>
                <a:cubicBezTo>
                  <a:pt x="260" y="196"/>
                  <a:pt x="260" y="196"/>
                  <a:pt x="260" y="196"/>
                </a:cubicBezTo>
                <a:cubicBezTo>
                  <a:pt x="260" y="164"/>
                  <a:pt x="260" y="164"/>
                  <a:pt x="260" y="164"/>
                </a:cubicBezTo>
                <a:lnTo>
                  <a:pt x="196" y="164"/>
                </a:lnTo>
                <a:close/>
              </a:path>
            </a:pathLst>
          </a:custGeom>
          <a:solidFill>
            <a:srgbClr val="264D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2062264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5.3.3</a:t>
            </a:r>
            <a:r>
              <a:rPr lang="zh-CN" altLang="en-US" dirty="0"/>
              <a:t>实现层类图</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txBody>
          <a:bodyPr/>
          <a:lstStyle/>
          <a:p>
            <a:r>
              <a:rPr lang="zh-CN" altLang="en-US" dirty="0"/>
              <a:t>真正需要考虑类的实现问题是在实现层类图阶段。提供实现的细节，在实现层阶段的类的概念才是真正的严格意义上的类。它揭示了软件实体的构成情况</a:t>
            </a:r>
            <a:endParaRPr lang="en-US" altLang="zh-CN" dirty="0"/>
          </a:p>
          <a:p>
            <a:r>
              <a:rPr lang="zh-CN" altLang="en-US" dirty="0"/>
              <a:t>建立类图的</a:t>
            </a:r>
            <a:r>
              <a:rPr lang="zh-CN" altLang="en-US" b="1" dirty="0"/>
              <a:t>步骤</a:t>
            </a:r>
            <a:r>
              <a:rPr lang="zh-CN" altLang="en-US" dirty="0"/>
              <a:t>如下。</a:t>
            </a:r>
          </a:p>
          <a:p>
            <a:pPr lvl="1"/>
            <a:r>
              <a:rPr lang="zh-CN" altLang="en-US" dirty="0"/>
              <a:t>（</a:t>
            </a:r>
            <a:r>
              <a:rPr lang="en-US" altLang="zh-CN" dirty="0"/>
              <a:t>1</a:t>
            </a:r>
            <a:r>
              <a:rPr lang="zh-CN" altLang="en-US" dirty="0"/>
              <a:t>）	研究分析问题领域，对系统进行需求分析，确定</a:t>
            </a:r>
            <a:r>
              <a:rPr lang="zh-CN" altLang="en-US" dirty="0">
                <a:solidFill>
                  <a:srgbClr val="FF0000"/>
                </a:solidFill>
              </a:rPr>
              <a:t>系统需求</a:t>
            </a:r>
            <a:r>
              <a:rPr lang="zh-CN" altLang="en-US" dirty="0"/>
              <a:t>。</a:t>
            </a:r>
          </a:p>
          <a:p>
            <a:pPr lvl="1"/>
            <a:r>
              <a:rPr lang="zh-CN" altLang="en-US" dirty="0"/>
              <a:t>（</a:t>
            </a:r>
            <a:r>
              <a:rPr lang="en-US" altLang="zh-CN" dirty="0"/>
              <a:t>2</a:t>
            </a:r>
            <a:r>
              <a:rPr lang="zh-CN" altLang="en-US" dirty="0"/>
              <a:t>）	确定系统中的</a:t>
            </a:r>
            <a:r>
              <a:rPr lang="zh-CN" altLang="en-US" dirty="0">
                <a:solidFill>
                  <a:srgbClr val="FF0000"/>
                </a:solidFill>
              </a:rPr>
              <a:t>类</a:t>
            </a:r>
            <a:r>
              <a:rPr lang="zh-CN" altLang="en-US" dirty="0"/>
              <a:t>，明确类的含义和职责以及确定类的属性和操作。</a:t>
            </a:r>
          </a:p>
          <a:p>
            <a:pPr lvl="1"/>
            <a:r>
              <a:rPr lang="zh-CN" altLang="en-US" dirty="0"/>
              <a:t>（</a:t>
            </a:r>
            <a:r>
              <a:rPr lang="en-US" altLang="zh-CN" dirty="0"/>
              <a:t>3</a:t>
            </a:r>
            <a:r>
              <a:rPr lang="zh-CN" altLang="en-US" dirty="0"/>
              <a:t>）	最后确定类之间的</a:t>
            </a:r>
            <a:r>
              <a:rPr lang="zh-CN" altLang="en-US" dirty="0">
                <a:solidFill>
                  <a:srgbClr val="FF0000"/>
                </a:solidFill>
              </a:rPr>
              <a:t>关系</a:t>
            </a:r>
            <a:r>
              <a:rPr lang="zh-CN" altLang="en-US" dirty="0"/>
              <a:t>。</a:t>
            </a:r>
          </a:p>
          <a:p>
            <a:pPr marL="0" indent="0">
              <a:buNone/>
            </a:pPr>
            <a:endParaRPr lang="zh-CN" altLang="en-US" dirty="0"/>
          </a:p>
        </p:txBody>
      </p:sp>
    </p:spTree>
    <p:extLst>
      <p:ext uri="{BB962C8B-B14F-4D97-AF65-F5344CB8AC3E}">
        <p14:creationId xmlns:p14="http://schemas.microsoft.com/office/powerpoint/2010/main" val="2883378833"/>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5.3.3</a:t>
            </a:r>
            <a:r>
              <a:rPr lang="zh-CN" altLang="en-US" dirty="0"/>
              <a:t>实现层类图</a:t>
            </a:r>
          </a:p>
        </p:txBody>
      </p:sp>
      <p:graphicFrame>
        <p:nvGraphicFramePr>
          <p:cNvPr id="5" name="内容占位符 4">
            <a:extLst>
              <a:ext uri="{FF2B5EF4-FFF2-40B4-BE49-F238E27FC236}">
                <a16:creationId xmlns:a16="http://schemas.microsoft.com/office/drawing/2014/main" id="{04364C6E-D5F8-4C26-A47B-1A46680DF56C}"/>
              </a:ext>
            </a:extLst>
          </p:cNvPr>
          <p:cNvGraphicFramePr>
            <a:graphicFrameLocks noGrp="1"/>
          </p:cNvGraphicFramePr>
          <p:nvPr>
            <p:ph idx="1"/>
            <p:extLst>
              <p:ext uri="{D42A27DB-BD31-4B8C-83A1-F6EECF244321}">
                <p14:modId xmlns:p14="http://schemas.microsoft.com/office/powerpoint/2010/main" val="3310690649"/>
              </p:ext>
            </p:extLst>
          </p:nvPr>
        </p:nvGraphicFramePr>
        <p:xfrm>
          <a:off x="495300" y="1825625"/>
          <a:ext cx="110871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61285691"/>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5.3.3</a:t>
            </a:r>
            <a:r>
              <a:rPr lang="zh-CN" altLang="en-US" dirty="0"/>
              <a:t>实现层类图</a:t>
            </a:r>
            <a:r>
              <a:rPr lang="en-US" altLang="zh-CN" dirty="0"/>
              <a:t>——CRC</a:t>
            </a:r>
            <a:r>
              <a:rPr lang="zh-CN" altLang="en-US" dirty="0"/>
              <a:t>卡</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200" y="1825625"/>
            <a:ext cx="4029075" cy="4351338"/>
          </a:xfr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a:normAutofit fontScale="70000" lnSpcReduction="20000"/>
          </a:bodyPr>
          <a:lstStyle/>
          <a:p>
            <a:pPr>
              <a:lnSpc>
                <a:spcPct val="120000"/>
              </a:lnSpc>
              <a:buFont typeface="Wingdings" panose="05000000000000000000" pitchFamily="2" charset="2"/>
              <a:buChar char="ü"/>
            </a:pPr>
            <a:r>
              <a:rPr lang="zh-CN" altLang="en-US" b="1" dirty="0">
                <a:latin typeface="微软雅黑" panose="020B0503020204020204" pitchFamily="34" charset="-122"/>
                <a:ea typeface="微软雅黑" panose="020B0503020204020204" pitchFamily="34" charset="-122"/>
              </a:rPr>
              <a:t>类</a:t>
            </a:r>
            <a:r>
              <a:rPr lang="zh-CN" altLang="en-US" dirty="0">
                <a:latin typeface="微软雅黑" panose="020B0503020204020204" pitchFamily="34" charset="-122"/>
                <a:ea typeface="微软雅黑" panose="020B0503020204020204" pitchFamily="34" charset="-122"/>
              </a:rPr>
              <a:t>：代表一系列对象的集合，这些对象是对系统设计的抽象建模，可以是一个人、一件物品等，类名写在整个</a:t>
            </a:r>
            <a:r>
              <a:rPr lang="en-US" altLang="zh-CN" dirty="0">
                <a:latin typeface="微软雅黑" panose="020B0503020204020204" pitchFamily="34" charset="-122"/>
                <a:ea typeface="微软雅黑" panose="020B0503020204020204" pitchFamily="34" charset="-122"/>
              </a:rPr>
              <a:t>CRC</a:t>
            </a:r>
            <a:r>
              <a:rPr lang="zh-CN" altLang="en-US" dirty="0">
                <a:latin typeface="微软雅黑" panose="020B0503020204020204" pitchFamily="34" charset="-122"/>
                <a:ea typeface="微软雅黑" panose="020B0503020204020204" pitchFamily="34" charset="-122"/>
              </a:rPr>
              <a:t>卡的最上方。</a:t>
            </a:r>
          </a:p>
          <a:p>
            <a:pPr>
              <a:lnSpc>
                <a:spcPct val="120000"/>
              </a:lnSpc>
              <a:buFont typeface="Wingdings" panose="05000000000000000000" pitchFamily="2" charset="2"/>
              <a:buChar char="ü"/>
            </a:pPr>
            <a:r>
              <a:rPr lang="zh-CN" altLang="en-US" b="1" dirty="0">
                <a:latin typeface="微软雅黑" panose="020B0503020204020204" pitchFamily="34" charset="-122"/>
                <a:ea typeface="微软雅黑" panose="020B0503020204020204" pitchFamily="34" charset="-122"/>
              </a:rPr>
              <a:t>职责</a:t>
            </a:r>
            <a:r>
              <a:rPr lang="zh-CN" altLang="en-US" dirty="0">
                <a:latin typeface="微软雅黑" panose="020B0503020204020204" pitchFamily="34" charset="-122"/>
                <a:ea typeface="微软雅黑" panose="020B0503020204020204" pitchFamily="34" charset="-122"/>
              </a:rPr>
              <a:t>：包括这个类对自身信息的了解，以及这些信息将如何运用。诸如，一个人，他知道他的电话号码、地址、性别等属性，并且他知道他可以说话、行走的行为能力。这个部分在</a:t>
            </a:r>
            <a:r>
              <a:rPr lang="en-US" altLang="zh-CN" dirty="0">
                <a:latin typeface="微软雅黑" panose="020B0503020204020204" pitchFamily="34" charset="-122"/>
                <a:ea typeface="微软雅黑" panose="020B0503020204020204" pitchFamily="34" charset="-122"/>
              </a:rPr>
              <a:t>CRC</a:t>
            </a:r>
            <a:r>
              <a:rPr lang="zh-CN" altLang="en-US" dirty="0">
                <a:latin typeface="微软雅黑" panose="020B0503020204020204" pitchFamily="34" charset="-122"/>
                <a:ea typeface="微软雅黑" panose="020B0503020204020204" pitchFamily="34" charset="-122"/>
              </a:rPr>
              <a:t>卡的左边。</a:t>
            </a:r>
          </a:p>
          <a:p>
            <a:pPr>
              <a:lnSpc>
                <a:spcPct val="120000"/>
              </a:lnSpc>
              <a:buFont typeface="Wingdings" panose="05000000000000000000" pitchFamily="2" charset="2"/>
              <a:buChar char="ü"/>
            </a:pPr>
            <a:r>
              <a:rPr lang="zh-CN" altLang="en-US" b="1" dirty="0">
                <a:latin typeface="微软雅黑" panose="020B0503020204020204" pitchFamily="34" charset="-122"/>
                <a:ea typeface="微软雅黑" panose="020B0503020204020204" pitchFamily="34" charset="-122"/>
              </a:rPr>
              <a:t>协作</a:t>
            </a:r>
            <a:r>
              <a:rPr lang="zh-CN" altLang="en-US" dirty="0">
                <a:latin typeface="微软雅黑" panose="020B0503020204020204" pitchFamily="34" charset="-122"/>
                <a:ea typeface="微软雅黑" panose="020B0503020204020204" pitchFamily="34" charset="-122"/>
              </a:rPr>
              <a:t>：指代另一个类，通过这个类获取我们想要的信息或者相关操作。这个部分在</a:t>
            </a:r>
            <a:r>
              <a:rPr lang="en-US" altLang="zh-CN" dirty="0">
                <a:latin typeface="微软雅黑" panose="020B0503020204020204" pitchFamily="34" charset="-122"/>
                <a:ea typeface="微软雅黑" panose="020B0503020204020204" pitchFamily="34" charset="-122"/>
              </a:rPr>
              <a:t>CRC</a:t>
            </a:r>
            <a:r>
              <a:rPr lang="zh-CN" altLang="en-US" dirty="0">
                <a:latin typeface="微软雅黑" panose="020B0503020204020204" pitchFamily="34" charset="-122"/>
                <a:ea typeface="微软雅黑" panose="020B0503020204020204" pitchFamily="34" charset="-122"/>
              </a:rPr>
              <a:t>卡的右边。</a:t>
            </a:r>
          </a:p>
          <a:p>
            <a:pPr>
              <a:lnSpc>
                <a:spcPct val="120000"/>
              </a:lnSpc>
            </a:pPr>
            <a:endParaRPr lang="zh-CN" altLang="en-US"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72BDFEE8-2B2D-4FA0-B5A9-3F58638DB4DB}"/>
              </a:ext>
            </a:extLst>
          </p:cNvPr>
          <p:cNvSpPr txBox="1"/>
          <p:nvPr/>
        </p:nvSpPr>
        <p:spPr>
          <a:xfrm>
            <a:off x="5695950" y="2081213"/>
            <a:ext cx="4505325" cy="3339504"/>
          </a:xfrm>
          <a:prstGeom prst="rect">
            <a:avLst/>
          </a:prstGeom>
          <a:solidFill>
            <a:schemeClr val="bg2">
              <a:lumMod val="50000"/>
            </a:schemeClr>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nSpc>
                <a:spcPct val="200000"/>
              </a:lnSpc>
            </a:pPr>
            <a:r>
              <a:rPr lang="zh-CN" altLang="en-US" dirty="0">
                <a:latin typeface="微软雅黑" panose="020B0503020204020204" pitchFamily="34" charset="-122"/>
                <a:ea typeface="微软雅黑" panose="020B0503020204020204" pitchFamily="34" charset="-122"/>
              </a:rPr>
              <a:t>创建</a:t>
            </a:r>
            <a:r>
              <a:rPr lang="en-US" altLang="zh-CN" dirty="0">
                <a:latin typeface="微软雅黑" panose="020B0503020204020204" pitchFamily="34" charset="-122"/>
                <a:ea typeface="微软雅黑" panose="020B0503020204020204" pitchFamily="34" charset="-122"/>
              </a:rPr>
              <a:t>CRC</a:t>
            </a:r>
            <a:r>
              <a:rPr lang="zh-CN" altLang="en-US" dirty="0">
                <a:latin typeface="微软雅黑" panose="020B0503020204020204" pitchFamily="34" charset="-122"/>
                <a:ea typeface="微软雅黑" panose="020B0503020204020204" pitchFamily="34" charset="-122"/>
              </a:rPr>
              <a:t>模型的步骤：</a:t>
            </a:r>
            <a:endParaRPr lang="en-US" altLang="zh-CN" dirty="0">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建立团队</a:t>
            </a:r>
            <a:endParaRPr lang="en-US" altLang="zh-CN" dirty="0">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找出客户需求中存在的名词和名词词组</a:t>
            </a:r>
            <a:endParaRPr lang="en-US" altLang="zh-CN" dirty="0">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筛选。</a:t>
            </a:r>
            <a:endParaRPr lang="en-US" altLang="zh-CN" dirty="0">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建卡。</a:t>
            </a:r>
            <a:endParaRPr lang="en-US" altLang="zh-CN" dirty="0">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角色扮演。</a:t>
            </a:r>
          </a:p>
        </p:txBody>
      </p:sp>
    </p:spTree>
    <p:extLst>
      <p:ext uri="{BB962C8B-B14F-4D97-AF65-F5344CB8AC3E}">
        <p14:creationId xmlns:p14="http://schemas.microsoft.com/office/powerpoint/2010/main" val="4269162882"/>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5.3.3</a:t>
            </a:r>
            <a:r>
              <a:rPr lang="zh-CN" altLang="en-US" dirty="0"/>
              <a:t>实现层类图</a:t>
            </a:r>
          </a:p>
        </p:txBody>
      </p:sp>
      <p:graphicFrame>
        <p:nvGraphicFramePr>
          <p:cNvPr id="5" name="内容占位符 4">
            <a:extLst>
              <a:ext uri="{FF2B5EF4-FFF2-40B4-BE49-F238E27FC236}">
                <a16:creationId xmlns:a16="http://schemas.microsoft.com/office/drawing/2014/main" id="{C1EA0BA1-D4B0-40A6-9DF3-5DEE2FFD82DC}"/>
              </a:ext>
            </a:extLst>
          </p:cNvPr>
          <p:cNvGraphicFramePr>
            <a:graphicFrameLocks noGrp="1"/>
          </p:cNvGraphicFramePr>
          <p:nvPr>
            <p:ph idx="1"/>
            <p:extLst>
              <p:ext uri="{D42A27DB-BD31-4B8C-83A1-F6EECF244321}">
                <p14:modId xmlns:p14="http://schemas.microsoft.com/office/powerpoint/2010/main" val="157656871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3337291"/>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5.3.3</a:t>
            </a:r>
            <a:r>
              <a:rPr lang="zh-CN" altLang="en-US" dirty="0"/>
              <a:t>实现层类图</a:t>
            </a:r>
          </a:p>
        </p:txBody>
      </p:sp>
      <p:graphicFrame>
        <p:nvGraphicFramePr>
          <p:cNvPr id="5" name="内容占位符 4">
            <a:extLst>
              <a:ext uri="{FF2B5EF4-FFF2-40B4-BE49-F238E27FC236}">
                <a16:creationId xmlns:a16="http://schemas.microsoft.com/office/drawing/2014/main" id="{EC4EE976-AB34-45C1-9570-52D65DAD1BEA}"/>
              </a:ext>
            </a:extLst>
          </p:cNvPr>
          <p:cNvGraphicFramePr>
            <a:graphicFrameLocks noGrp="1"/>
          </p:cNvGraphicFramePr>
          <p:nvPr>
            <p:ph idx="1"/>
            <p:extLst>
              <p:ext uri="{D42A27DB-BD31-4B8C-83A1-F6EECF244321}">
                <p14:modId xmlns:p14="http://schemas.microsoft.com/office/powerpoint/2010/main" val="2647704857"/>
              </p:ext>
            </p:extLst>
          </p:nvPr>
        </p:nvGraphicFramePr>
        <p:xfrm>
          <a:off x="742950" y="23590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框 3">
            <a:extLst>
              <a:ext uri="{FF2B5EF4-FFF2-40B4-BE49-F238E27FC236}">
                <a16:creationId xmlns:a16="http://schemas.microsoft.com/office/drawing/2014/main" id="{B485B874-E707-4E63-A915-F4E77E0A0C91}"/>
              </a:ext>
            </a:extLst>
          </p:cNvPr>
          <p:cNvSpPr txBox="1"/>
          <p:nvPr/>
        </p:nvSpPr>
        <p:spPr>
          <a:xfrm>
            <a:off x="838200" y="1481862"/>
            <a:ext cx="9867900" cy="1754326"/>
          </a:xfrm>
          <a:prstGeom prst="rect">
            <a:avLst/>
          </a:prstGeom>
          <a:noFill/>
        </p:spPr>
        <p:txBody>
          <a:bodyPr wrap="square" rtlCol="0">
            <a:spAutoFit/>
          </a:bodyPr>
          <a:lstStyle/>
          <a:p>
            <a:r>
              <a:rPr lang="zh-CN" altLang="en-US" sz="3600" dirty="0">
                <a:latin typeface="楷体" panose="02010609060101010101" pitchFamily="49" charset="-122"/>
                <a:ea typeface="楷体" panose="02010609060101010101" pitchFamily="49" charset="-122"/>
              </a:rPr>
              <a:t>根据用例图进行类图的建模主要是确定系统需要的类以及类之间的关联和主要类的属性的描述。</a:t>
            </a:r>
          </a:p>
          <a:p>
            <a:endParaRPr lang="zh-CN" altLang="en-US" sz="36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76175746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BA7125-F522-4349-BC61-D322A1E8B320}"/>
              </a:ext>
            </a:extLst>
          </p:cNvPr>
          <p:cNvSpPr>
            <a:spLocks noGrp="1"/>
          </p:cNvSpPr>
          <p:nvPr>
            <p:ph type="title"/>
          </p:nvPr>
        </p:nvSpPr>
        <p:spPr/>
        <p:txBody>
          <a:bodyPr/>
          <a:lstStyle/>
          <a:p>
            <a:r>
              <a:rPr lang="zh-CN" altLang="en-US" dirty="0"/>
              <a:t>提问环节</a:t>
            </a:r>
          </a:p>
        </p:txBody>
      </p:sp>
      <p:sp>
        <p:nvSpPr>
          <p:cNvPr id="3" name="内容占位符 2">
            <a:extLst>
              <a:ext uri="{FF2B5EF4-FFF2-40B4-BE49-F238E27FC236}">
                <a16:creationId xmlns:a16="http://schemas.microsoft.com/office/drawing/2014/main" id="{35EF30D1-A3EF-493A-BD78-997B74CB2B33}"/>
              </a:ext>
            </a:extLst>
          </p:cNvPr>
          <p:cNvSpPr>
            <a:spLocks noGrp="1"/>
          </p:cNvSpPr>
          <p:nvPr>
            <p:ph idx="1"/>
          </p:nvPr>
        </p:nvSpPr>
        <p:spPr>
          <a:xfrm>
            <a:off x="574248" y="1825626"/>
            <a:ext cx="11353801" cy="4667249"/>
          </a:xfrm>
        </p:spPr>
        <p:txBody>
          <a:bodyPr>
            <a:normAutofit/>
          </a:bodyPr>
          <a:lstStyle/>
          <a:p>
            <a:r>
              <a:rPr lang="en-US" altLang="zh-CN" sz="4000" dirty="0"/>
              <a:t>Q2</a:t>
            </a:r>
            <a:r>
              <a:rPr lang="zh-CN" altLang="en-US" sz="4000" dirty="0"/>
              <a:t>：以下哪个是正确的类属性</a:t>
            </a:r>
            <a:endParaRPr lang="en-US" altLang="zh-CN" sz="4000" dirty="0"/>
          </a:p>
          <a:p>
            <a:pPr marL="0" indent="0">
              <a:buNone/>
            </a:pPr>
            <a:r>
              <a:rPr lang="en-US" altLang="zh-CN" sz="3200" dirty="0"/>
              <a:t>A.[</a:t>
            </a:r>
            <a:r>
              <a:rPr lang="zh-CN" altLang="en-US" sz="3200" dirty="0"/>
              <a:t>可见性</a:t>
            </a:r>
            <a:r>
              <a:rPr lang="en-US" altLang="zh-CN" sz="3200" dirty="0"/>
              <a:t>]</a:t>
            </a:r>
            <a:r>
              <a:rPr lang="zh-CN" altLang="en-US" sz="3200" dirty="0"/>
              <a:t>属性名</a:t>
            </a:r>
            <a:r>
              <a:rPr lang="en-US" altLang="zh-CN" sz="3200" dirty="0"/>
              <a:t>[:</a:t>
            </a:r>
            <a:r>
              <a:rPr lang="zh-CN" altLang="en-US" sz="3200" dirty="0"/>
              <a:t>类型</a:t>
            </a:r>
            <a:r>
              <a:rPr lang="en-US" altLang="zh-CN" sz="3200" dirty="0"/>
              <a:t>][=</a:t>
            </a:r>
            <a:r>
              <a:rPr lang="zh-CN" altLang="en-US" sz="3200" dirty="0"/>
              <a:t>初始值</a:t>
            </a:r>
            <a:r>
              <a:rPr lang="en-US" altLang="zh-CN" sz="3200" dirty="0"/>
              <a:t>][</a:t>
            </a:r>
            <a:r>
              <a:rPr lang="zh-CN" altLang="en-US" sz="3200" dirty="0"/>
              <a:t>｛属性字符串｝</a:t>
            </a:r>
            <a:r>
              <a:rPr lang="en-US" altLang="zh-CN" sz="3200" dirty="0"/>
              <a:t>]</a:t>
            </a:r>
          </a:p>
          <a:p>
            <a:pPr marL="0" indent="0">
              <a:buNone/>
            </a:pPr>
            <a:r>
              <a:rPr lang="en-US" altLang="zh-CN" sz="3200" dirty="0"/>
              <a:t>B.[</a:t>
            </a:r>
            <a:r>
              <a:rPr lang="zh-CN" altLang="en-US" sz="3200" dirty="0"/>
              <a:t>类型</a:t>
            </a:r>
            <a:r>
              <a:rPr lang="en-US" altLang="zh-CN" sz="3200" dirty="0"/>
              <a:t>]</a:t>
            </a:r>
            <a:r>
              <a:rPr lang="zh-CN" altLang="en-US" sz="3200" dirty="0"/>
              <a:t>属性名</a:t>
            </a:r>
            <a:r>
              <a:rPr lang="en-US" altLang="zh-CN" sz="3200" dirty="0"/>
              <a:t>[</a:t>
            </a:r>
            <a:r>
              <a:rPr lang="zh-CN" altLang="en-US" sz="3200" dirty="0"/>
              <a:t>可见性</a:t>
            </a:r>
            <a:r>
              <a:rPr lang="en-US" altLang="zh-CN" sz="3200" dirty="0"/>
              <a:t>][=</a:t>
            </a:r>
            <a:r>
              <a:rPr lang="zh-CN" altLang="en-US" sz="3200" dirty="0"/>
              <a:t>初始值</a:t>
            </a:r>
            <a:r>
              <a:rPr lang="en-US" altLang="zh-CN" sz="3200" dirty="0"/>
              <a:t>][</a:t>
            </a:r>
            <a:r>
              <a:rPr lang="zh-CN" altLang="en-US" sz="3200" dirty="0"/>
              <a:t>｛属性字符串｝</a:t>
            </a:r>
            <a:r>
              <a:rPr lang="en-US" altLang="zh-CN" sz="3200" dirty="0"/>
              <a:t>]</a:t>
            </a:r>
            <a:endParaRPr lang="zh-CN" altLang="en-US" sz="3200" dirty="0"/>
          </a:p>
          <a:p>
            <a:pPr marL="0" indent="0">
              <a:buNone/>
            </a:pPr>
            <a:r>
              <a:rPr lang="en-US" altLang="zh-CN" sz="3200" dirty="0"/>
              <a:t>C.[</a:t>
            </a:r>
            <a:r>
              <a:rPr lang="zh-CN" altLang="en-US" sz="3200" dirty="0"/>
              <a:t>类型</a:t>
            </a:r>
            <a:r>
              <a:rPr lang="en-US" altLang="zh-CN" sz="3200" dirty="0"/>
              <a:t>]</a:t>
            </a:r>
            <a:r>
              <a:rPr lang="zh-CN" altLang="en-US" sz="3200" dirty="0"/>
              <a:t>属性名</a:t>
            </a:r>
            <a:r>
              <a:rPr lang="en-US" altLang="zh-CN" sz="3200" dirty="0"/>
              <a:t>[=</a:t>
            </a:r>
            <a:r>
              <a:rPr lang="zh-CN" altLang="en-US" sz="3200" dirty="0"/>
              <a:t>初始值</a:t>
            </a:r>
            <a:r>
              <a:rPr lang="en-US" altLang="zh-CN" sz="3200" dirty="0"/>
              <a:t>][</a:t>
            </a:r>
            <a:r>
              <a:rPr lang="zh-CN" altLang="en-US" sz="3200" dirty="0"/>
              <a:t>可见性</a:t>
            </a:r>
            <a:r>
              <a:rPr lang="en-US" altLang="zh-CN" sz="3200" dirty="0"/>
              <a:t>][</a:t>
            </a:r>
            <a:r>
              <a:rPr lang="zh-CN" altLang="en-US" sz="3200" dirty="0"/>
              <a:t>｛属性字符串｝</a:t>
            </a:r>
            <a:r>
              <a:rPr lang="en-US" altLang="zh-CN" sz="3200" dirty="0"/>
              <a:t>]</a:t>
            </a:r>
          </a:p>
          <a:p>
            <a:pPr marL="0" indent="0">
              <a:buNone/>
            </a:pPr>
            <a:r>
              <a:rPr lang="en-US" altLang="zh-CN" sz="3200" dirty="0"/>
              <a:t>D.[</a:t>
            </a:r>
            <a:r>
              <a:rPr lang="zh-CN" altLang="en-US" sz="3200" dirty="0"/>
              <a:t>可见性</a:t>
            </a:r>
            <a:r>
              <a:rPr lang="en-US" altLang="zh-CN" sz="3200" dirty="0"/>
              <a:t>]</a:t>
            </a:r>
            <a:r>
              <a:rPr lang="zh-CN" altLang="en-US" sz="3200" dirty="0"/>
              <a:t>属性名</a:t>
            </a:r>
            <a:r>
              <a:rPr lang="en-US" altLang="zh-CN" sz="3200" dirty="0"/>
              <a:t>[</a:t>
            </a:r>
            <a:r>
              <a:rPr lang="zh-CN" altLang="en-US" sz="3200" dirty="0"/>
              <a:t>类型</a:t>
            </a:r>
            <a:r>
              <a:rPr lang="en-US" altLang="zh-CN" sz="3200" dirty="0"/>
              <a:t>][:</a:t>
            </a:r>
            <a:r>
              <a:rPr lang="zh-CN" altLang="en-US" sz="3200" dirty="0"/>
              <a:t>返回类型</a:t>
            </a:r>
            <a:r>
              <a:rPr lang="en-US" altLang="zh-CN" sz="3200" dirty="0"/>
              <a:t>][</a:t>
            </a:r>
            <a:r>
              <a:rPr lang="zh-CN" altLang="en-US" sz="3200" dirty="0"/>
              <a:t>｛属性字符串｝</a:t>
            </a:r>
            <a:r>
              <a:rPr lang="en-US" altLang="zh-CN" sz="3200" dirty="0"/>
              <a:t>]</a:t>
            </a:r>
          </a:p>
          <a:p>
            <a:pPr marL="0" indent="0">
              <a:buNone/>
            </a:pPr>
            <a:r>
              <a:rPr lang="en-US" altLang="zh-CN" sz="3200" dirty="0"/>
              <a:t>E.</a:t>
            </a:r>
            <a:r>
              <a:rPr lang="zh-CN" altLang="en-US" sz="3200" dirty="0"/>
              <a:t> </a:t>
            </a:r>
            <a:r>
              <a:rPr lang="en-US" altLang="zh-CN" sz="3200" dirty="0"/>
              <a:t>[</a:t>
            </a:r>
            <a:r>
              <a:rPr lang="zh-CN" altLang="en-US" sz="3200" dirty="0"/>
              <a:t>可见性</a:t>
            </a:r>
            <a:r>
              <a:rPr lang="en-US" altLang="zh-CN" sz="3200" dirty="0"/>
              <a:t>]</a:t>
            </a:r>
            <a:r>
              <a:rPr lang="zh-CN" altLang="en-US" sz="3200" dirty="0"/>
              <a:t>属性名</a:t>
            </a:r>
            <a:r>
              <a:rPr lang="en-US" altLang="zh-CN" sz="3200" dirty="0"/>
              <a:t>[(</a:t>
            </a:r>
            <a:r>
              <a:rPr lang="zh-CN" altLang="en-US" sz="3200" dirty="0"/>
              <a:t>参数表</a:t>
            </a:r>
            <a:r>
              <a:rPr lang="en-US" altLang="zh-CN" sz="3200" dirty="0"/>
              <a:t>)][:</a:t>
            </a:r>
            <a:r>
              <a:rPr lang="zh-CN" altLang="en-US" sz="3200" dirty="0"/>
              <a:t>返回类型</a:t>
            </a:r>
            <a:r>
              <a:rPr lang="en-US" altLang="zh-CN" sz="3200" dirty="0"/>
              <a:t>][</a:t>
            </a:r>
            <a:r>
              <a:rPr lang="zh-CN" altLang="en-US" sz="3200" dirty="0"/>
              <a:t>｛属性字符串｝</a:t>
            </a:r>
            <a:r>
              <a:rPr lang="en-US" altLang="zh-CN" sz="3200" dirty="0"/>
              <a:t>]</a:t>
            </a:r>
            <a:endParaRPr lang="zh-CN" altLang="en-US" sz="3200" dirty="0"/>
          </a:p>
          <a:p>
            <a:pPr marL="0" indent="0">
              <a:buNone/>
            </a:pPr>
            <a:endParaRPr lang="zh-CN" altLang="en-US" sz="3600" dirty="0"/>
          </a:p>
        </p:txBody>
      </p:sp>
      <p:sp>
        <p:nvSpPr>
          <p:cNvPr id="4" name="文本框 3">
            <a:extLst>
              <a:ext uri="{FF2B5EF4-FFF2-40B4-BE49-F238E27FC236}">
                <a16:creationId xmlns:a16="http://schemas.microsoft.com/office/drawing/2014/main" id="{67D818ED-C48F-4024-9F99-FB66904AB829}"/>
              </a:ext>
            </a:extLst>
          </p:cNvPr>
          <p:cNvSpPr txBox="1"/>
          <p:nvPr/>
        </p:nvSpPr>
        <p:spPr>
          <a:xfrm>
            <a:off x="5313574" y="788660"/>
            <a:ext cx="4637989"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A</a:t>
            </a:r>
            <a:endParaRPr lang="zh-CN" altLang="en-US"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2791407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BA7125-F522-4349-BC61-D322A1E8B320}"/>
              </a:ext>
            </a:extLst>
          </p:cNvPr>
          <p:cNvSpPr>
            <a:spLocks noGrp="1"/>
          </p:cNvSpPr>
          <p:nvPr>
            <p:ph type="title"/>
          </p:nvPr>
        </p:nvSpPr>
        <p:spPr/>
        <p:txBody>
          <a:bodyPr/>
          <a:lstStyle/>
          <a:p>
            <a:r>
              <a:rPr lang="zh-CN" altLang="en-US" dirty="0"/>
              <a:t>提问环节</a:t>
            </a:r>
          </a:p>
        </p:txBody>
      </p:sp>
      <p:sp>
        <p:nvSpPr>
          <p:cNvPr id="3" name="内容占位符 2">
            <a:extLst>
              <a:ext uri="{FF2B5EF4-FFF2-40B4-BE49-F238E27FC236}">
                <a16:creationId xmlns:a16="http://schemas.microsoft.com/office/drawing/2014/main" id="{35EF30D1-A3EF-493A-BD78-997B74CB2B33}"/>
              </a:ext>
            </a:extLst>
          </p:cNvPr>
          <p:cNvSpPr>
            <a:spLocks noGrp="1"/>
          </p:cNvSpPr>
          <p:nvPr>
            <p:ph idx="1"/>
          </p:nvPr>
        </p:nvSpPr>
        <p:spPr>
          <a:xfrm>
            <a:off x="838200" y="1825625"/>
            <a:ext cx="6307318" cy="851587"/>
          </a:xfrm>
        </p:spPr>
        <p:txBody>
          <a:bodyPr>
            <a:normAutofit/>
          </a:bodyPr>
          <a:lstStyle/>
          <a:p>
            <a:r>
              <a:rPr lang="en-US" altLang="zh-CN" sz="4000" dirty="0"/>
              <a:t>Q3</a:t>
            </a:r>
            <a:r>
              <a:rPr lang="zh-CN" altLang="en-US" sz="4000" dirty="0"/>
              <a:t>：建立类图的步骤？</a:t>
            </a:r>
          </a:p>
        </p:txBody>
      </p:sp>
      <p:sp>
        <p:nvSpPr>
          <p:cNvPr id="4" name="文本框 3">
            <a:extLst>
              <a:ext uri="{FF2B5EF4-FFF2-40B4-BE49-F238E27FC236}">
                <a16:creationId xmlns:a16="http://schemas.microsoft.com/office/drawing/2014/main" id="{67D818ED-C48F-4024-9F99-FB66904AB829}"/>
              </a:ext>
            </a:extLst>
          </p:cNvPr>
          <p:cNvSpPr txBox="1"/>
          <p:nvPr/>
        </p:nvSpPr>
        <p:spPr>
          <a:xfrm>
            <a:off x="838200" y="3221610"/>
            <a:ext cx="7456602" cy="2308324"/>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R3:</a:t>
            </a:r>
            <a:r>
              <a:rPr lang="zh-CN" altLang="en-US" sz="3600" dirty="0">
                <a:latin typeface="微软雅黑" panose="020B0503020204020204" pitchFamily="34" charset="-122"/>
                <a:ea typeface="微软雅黑" panose="020B0503020204020204" pitchFamily="34" charset="-122"/>
              </a:rPr>
              <a:t>（</a:t>
            </a:r>
            <a:r>
              <a:rPr lang="en-US" altLang="zh-CN" sz="3600" dirty="0">
                <a:latin typeface="微软雅黑" panose="020B0503020204020204" pitchFamily="34" charset="-122"/>
                <a:ea typeface="微软雅黑" panose="020B0503020204020204" pitchFamily="34" charset="-122"/>
              </a:rPr>
              <a:t>1</a:t>
            </a:r>
            <a:r>
              <a:rPr lang="zh-CN" altLang="en-US" sz="3600" dirty="0">
                <a:latin typeface="微软雅黑" panose="020B0503020204020204" pitchFamily="34" charset="-122"/>
                <a:ea typeface="微软雅黑" panose="020B0503020204020204" pitchFamily="34" charset="-122"/>
              </a:rPr>
              <a:t>）确定系统需求。</a:t>
            </a:r>
          </a:p>
          <a:p>
            <a:pPr algn="ctr"/>
            <a:r>
              <a:rPr lang="zh-CN" altLang="en-US" sz="3600" dirty="0">
                <a:latin typeface="微软雅黑" panose="020B0503020204020204" pitchFamily="34" charset="-122"/>
                <a:ea typeface="微软雅黑" panose="020B0503020204020204" pitchFamily="34" charset="-122"/>
              </a:rPr>
              <a:t>（</a:t>
            </a:r>
            <a:r>
              <a:rPr lang="en-US" altLang="zh-CN" sz="3600" dirty="0">
                <a:latin typeface="微软雅黑" panose="020B0503020204020204" pitchFamily="34" charset="-122"/>
                <a:ea typeface="微软雅黑" panose="020B0503020204020204" pitchFamily="34" charset="-122"/>
              </a:rPr>
              <a:t>2</a:t>
            </a:r>
            <a:r>
              <a:rPr lang="zh-CN" altLang="en-US" sz="3600" dirty="0">
                <a:latin typeface="微软雅黑" panose="020B0503020204020204" pitchFamily="34" charset="-122"/>
                <a:ea typeface="微软雅黑" panose="020B0503020204020204" pitchFamily="34" charset="-122"/>
              </a:rPr>
              <a:t>）确定系统中的类</a:t>
            </a:r>
            <a:endParaRPr lang="en-US" altLang="zh-CN" sz="3600" dirty="0">
              <a:latin typeface="微软雅黑" panose="020B0503020204020204" pitchFamily="34" charset="-122"/>
              <a:ea typeface="微软雅黑" panose="020B0503020204020204" pitchFamily="34" charset="-122"/>
            </a:endParaRPr>
          </a:p>
          <a:p>
            <a:pPr algn="ctr"/>
            <a:r>
              <a:rPr lang="en-US" altLang="zh-CN" sz="3600" dirty="0">
                <a:latin typeface="微软雅黑" panose="020B0503020204020204" pitchFamily="34" charset="-122"/>
                <a:ea typeface="微软雅黑" panose="020B0503020204020204" pitchFamily="34" charset="-122"/>
              </a:rPr>
              <a:t>	</a:t>
            </a:r>
            <a:r>
              <a:rPr lang="zh-CN" altLang="en-US" sz="3600" dirty="0">
                <a:latin typeface="微软雅黑" panose="020B0503020204020204" pitchFamily="34" charset="-122"/>
                <a:ea typeface="微软雅黑" panose="020B0503020204020204" pitchFamily="34" charset="-122"/>
              </a:rPr>
              <a:t>（</a:t>
            </a:r>
            <a:r>
              <a:rPr lang="en-US" altLang="zh-CN" sz="3600" dirty="0">
                <a:latin typeface="微软雅黑" panose="020B0503020204020204" pitchFamily="34" charset="-122"/>
                <a:ea typeface="微软雅黑" panose="020B0503020204020204" pitchFamily="34" charset="-122"/>
              </a:rPr>
              <a:t>3</a:t>
            </a:r>
            <a:r>
              <a:rPr lang="zh-CN" altLang="en-US" sz="3600" dirty="0">
                <a:latin typeface="微软雅黑" panose="020B0503020204020204" pitchFamily="34" charset="-122"/>
                <a:ea typeface="微软雅黑" panose="020B0503020204020204" pitchFamily="34" charset="-122"/>
              </a:rPr>
              <a:t>）最后确定类之间的关系。</a:t>
            </a:r>
          </a:p>
          <a:p>
            <a:pPr algn="ctr"/>
            <a:endParaRPr lang="zh-CN" altLang="en-US"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6205393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BA7125-F522-4349-BC61-D322A1E8B320}"/>
              </a:ext>
            </a:extLst>
          </p:cNvPr>
          <p:cNvSpPr>
            <a:spLocks noGrp="1"/>
          </p:cNvSpPr>
          <p:nvPr>
            <p:ph type="title"/>
          </p:nvPr>
        </p:nvSpPr>
        <p:spPr/>
        <p:txBody>
          <a:bodyPr/>
          <a:lstStyle/>
          <a:p>
            <a:r>
              <a:rPr lang="zh-CN" altLang="en-US" dirty="0"/>
              <a:t>提问环节</a:t>
            </a:r>
          </a:p>
        </p:txBody>
      </p:sp>
      <p:sp>
        <p:nvSpPr>
          <p:cNvPr id="3" name="内容占位符 2">
            <a:extLst>
              <a:ext uri="{FF2B5EF4-FFF2-40B4-BE49-F238E27FC236}">
                <a16:creationId xmlns:a16="http://schemas.microsoft.com/office/drawing/2014/main" id="{35EF30D1-A3EF-493A-BD78-997B74CB2B33}"/>
              </a:ext>
            </a:extLst>
          </p:cNvPr>
          <p:cNvSpPr>
            <a:spLocks noGrp="1"/>
          </p:cNvSpPr>
          <p:nvPr>
            <p:ph idx="1"/>
          </p:nvPr>
        </p:nvSpPr>
        <p:spPr>
          <a:xfrm>
            <a:off x="838199" y="1825625"/>
            <a:ext cx="7118023" cy="851587"/>
          </a:xfrm>
        </p:spPr>
        <p:txBody>
          <a:bodyPr>
            <a:normAutofit fontScale="85000" lnSpcReduction="10000"/>
          </a:bodyPr>
          <a:lstStyle/>
          <a:p>
            <a:r>
              <a:rPr lang="en-US" altLang="zh-CN" sz="4000" dirty="0"/>
              <a:t>Q4</a:t>
            </a:r>
            <a:r>
              <a:rPr lang="zh-CN" altLang="en-US" sz="4000" dirty="0"/>
              <a:t>：任意举出三个类的识别方法？</a:t>
            </a:r>
          </a:p>
        </p:txBody>
      </p:sp>
      <p:sp>
        <p:nvSpPr>
          <p:cNvPr id="4" name="文本框 3">
            <a:extLst>
              <a:ext uri="{FF2B5EF4-FFF2-40B4-BE49-F238E27FC236}">
                <a16:creationId xmlns:a16="http://schemas.microsoft.com/office/drawing/2014/main" id="{67D818ED-C48F-4024-9F99-FB66904AB829}"/>
              </a:ext>
            </a:extLst>
          </p:cNvPr>
          <p:cNvSpPr txBox="1"/>
          <p:nvPr/>
        </p:nvSpPr>
        <p:spPr>
          <a:xfrm>
            <a:off x="838200" y="3221610"/>
            <a:ext cx="7456602" cy="3416320"/>
          </a:xfrm>
          <a:prstGeom prst="rect">
            <a:avLst/>
          </a:prstGeom>
          <a:noFill/>
        </p:spPr>
        <p:txBody>
          <a:bodyPr wrap="square" rtlCol="0">
            <a:spAutoFit/>
          </a:bodyPr>
          <a:lstStyle/>
          <a:p>
            <a:r>
              <a:rPr lang="en-US" altLang="zh-CN" sz="3600" dirty="0">
                <a:latin typeface="微软雅黑" panose="020B0503020204020204" pitchFamily="34" charset="-122"/>
                <a:ea typeface="微软雅黑" panose="020B0503020204020204" pitchFamily="34" charset="-122"/>
              </a:rPr>
              <a:t>R4:	</a:t>
            </a:r>
            <a:r>
              <a:rPr lang="zh-CN" altLang="en-US" sz="3600" dirty="0">
                <a:latin typeface="微软雅黑" panose="020B0503020204020204" pitchFamily="34" charset="-122"/>
                <a:ea typeface="微软雅黑" panose="020B0503020204020204" pitchFamily="34" charset="-122"/>
              </a:rPr>
              <a:t>（</a:t>
            </a:r>
            <a:r>
              <a:rPr lang="en-US" altLang="zh-CN" sz="3600" dirty="0">
                <a:latin typeface="微软雅黑" panose="020B0503020204020204" pitchFamily="34" charset="-122"/>
                <a:ea typeface="微软雅黑" panose="020B0503020204020204" pitchFamily="34" charset="-122"/>
              </a:rPr>
              <a:t>1</a:t>
            </a:r>
            <a:r>
              <a:rPr lang="zh-CN" altLang="en-US" sz="3600" dirty="0">
                <a:latin typeface="微软雅黑" panose="020B0503020204020204" pitchFamily="34" charset="-122"/>
                <a:ea typeface="微软雅黑" panose="020B0503020204020204" pitchFamily="34" charset="-122"/>
              </a:rPr>
              <a:t>）名词识别法</a:t>
            </a:r>
          </a:p>
          <a:p>
            <a:r>
              <a:rPr lang="en-US" altLang="zh-CN" sz="3600" dirty="0">
                <a:latin typeface="微软雅黑" panose="020B0503020204020204" pitchFamily="34" charset="-122"/>
                <a:ea typeface="微软雅黑" panose="020B0503020204020204" pitchFamily="34" charset="-122"/>
              </a:rPr>
              <a:t>	</a:t>
            </a:r>
            <a:r>
              <a:rPr lang="zh-CN" altLang="en-US" sz="3600" dirty="0">
                <a:latin typeface="微软雅黑" panose="020B0503020204020204" pitchFamily="34" charset="-122"/>
                <a:ea typeface="微软雅黑" panose="020B0503020204020204" pitchFamily="34" charset="-122"/>
              </a:rPr>
              <a:t>（</a:t>
            </a:r>
            <a:r>
              <a:rPr lang="en-US" altLang="zh-CN" sz="3600" dirty="0">
                <a:latin typeface="微软雅黑" panose="020B0503020204020204" pitchFamily="34" charset="-122"/>
                <a:ea typeface="微软雅黑" panose="020B0503020204020204" pitchFamily="34" charset="-122"/>
              </a:rPr>
              <a:t>2</a:t>
            </a:r>
            <a:r>
              <a:rPr lang="zh-CN" altLang="en-US" sz="3600" dirty="0">
                <a:latin typeface="微软雅黑" panose="020B0503020204020204" pitchFamily="34" charset="-122"/>
                <a:ea typeface="微软雅黑" panose="020B0503020204020204" pitchFamily="34" charset="-122"/>
              </a:rPr>
              <a:t>）从用例中识别类</a:t>
            </a:r>
          </a:p>
          <a:p>
            <a:r>
              <a:rPr lang="en-US" altLang="zh-CN" sz="3600" dirty="0">
                <a:latin typeface="微软雅黑" panose="020B0503020204020204" pitchFamily="34" charset="-122"/>
                <a:ea typeface="微软雅黑" panose="020B0503020204020204" pitchFamily="34" charset="-122"/>
              </a:rPr>
              <a:t>	</a:t>
            </a:r>
            <a:r>
              <a:rPr lang="zh-CN" altLang="en-US" sz="3600" dirty="0">
                <a:latin typeface="微软雅黑" panose="020B0503020204020204" pitchFamily="34" charset="-122"/>
                <a:ea typeface="微软雅黑" panose="020B0503020204020204" pitchFamily="34" charset="-122"/>
              </a:rPr>
              <a:t>（</a:t>
            </a:r>
            <a:r>
              <a:rPr lang="en-US" altLang="zh-CN" sz="3600" dirty="0">
                <a:latin typeface="微软雅黑" panose="020B0503020204020204" pitchFamily="34" charset="-122"/>
                <a:ea typeface="微软雅黑" panose="020B0503020204020204" pitchFamily="34" charset="-122"/>
              </a:rPr>
              <a:t>3</a:t>
            </a:r>
            <a:r>
              <a:rPr lang="zh-CN" altLang="en-US" sz="3600" dirty="0">
                <a:latin typeface="微软雅黑" panose="020B0503020204020204" pitchFamily="34" charset="-122"/>
                <a:ea typeface="微软雅黑" panose="020B0503020204020204" pitchFamily="34" charset="-122"/>
              </a:rPr>
              <a:t>）使用</a:t>
            </a:r>
            <a:r>
              <a:rPr lang="en-US" altLang="zh-CN" sz="3600" dirty="0">
                <a:latin typeface="微软雅黑" panose="020B0503020204020204" pitchFamily="34" charset="-122"/>
                <a:ea typeface="微软雅黑" panose="020B0503020204020204" pitchFamily="34" charset="-122"/>
              </a:rPr>
              <a:t>CRC</a:t>
            </a:r>
            <a:r>
              <a:rPr lang="zh-CN" altLang="en-US" sz="3600" dirty="0">
                <a:latin typeface="微软雅黑" panose="020B0503020204020204" pitchFamily="34" charset="-122"/>
                <a:ea typeface="微软雅黑" panose="020B0503020204020204" pitchFamily="34" charset="-122"/>
              </a:rPr>
              <a:t>分析法</a:t>
            </a:r>
          </a:p>
          <a:p>
            <a:r>
              <a:rPr lang="en-US" altLang="zh-CN" sz="3600" dirty="0">
                <a:latin typeface="微软雅黑" panose="020B0503020204020204" pitchFamily="34" charset="-122"/>
                <a:ea typeface="微软雅黑" panose="020B0503020204020204" pitchFamily="34" charset="-122"/>
              </a:rPr>
              <a:t>	</a:t>
            </a:r>
            <a:r>
              <a:rPr lang="zh-CN" altLang="en-US" sz="3600" dirty="0">
                <a:latin typeface="微软雅黑" panose="020B0503020204020204" pitchFamily="34" charset="-122"/>
                <a:ea typeface="微软雅黑" panose="020B0503020204020204" pitchFamily="34" charset="-122"/>
              </a:rPr>
              <a:t>（</a:t>
            </a:r>
            <a:r>
              <a:rPr lang="en-US" altLang="zh-CN" sz="3600" dirty="0">
                <a:latin typeface="微软雅黑" panose="020B0503020204020204" pitchFamily="34" charset="-122"/>
                <a:ea typeface="微软雅黑" panose="020B0503020204020204" pitchFamily="34" charset="-122"/>
              </a:rPr>
              <a:t>4</a:t>
            </a:r>
            <a:r>
              <a:rPr lang="zh-CN" altLang="en-US" sz="3600" dirty="0">
                <a:latin typeface="微软雅黑" panose="020B0503020204020204" pitchFamily="34" charset="-122"/>
                <a:ea typeface="微软雅黑" panose="020B0503020204020204" pitchFamily="34" charset="-122"/>
              </a:rPr>
              <a:t>）领域分析法</a:t>
            </a:r>
          </a:p>
          <a:p>
            <a:endParaRPr lang="zh-CN" altLang="en-US" sz="3600" dirty="0">
              <a:latin typeface="微软雅黑" panose="020B0503020204020204" pitchFamily="34" charset="-122"/>
              <a:ea typeface="微软雅黑" panose="020B0503020204020204" pitchFamily="34" charset="-122"/>
            </a:endParaRPr>
          </a:p>
          <a:p>
            <a:endParaRPr lang="zh-CN" altLang="en-US"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9105635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7">
            <a:extLst>
              <a:ext uri="{FF2B5EF4-FFF2-40B4-BE49-F238E27FC236}">
                <a16:creationId xmlns:a16="http://schemas.microsoft.com/office/drawing/2014/main" id="{463B504A-F01D-48CE-8537-DD43ABB8F2FB}"/>
              </a:ext>
            </a:extLst>
          </p:cNvPr>
          <p:cNvPicPr>
            <a:picLocks noChangeAspect="1"/>
          </p:cNvPicPr>
          <p:nvPr/>
        </p:nvPicPr>
        <p:blipFill>
          <a:blip r:embed="rId2">
            <a:extLst>
              <a:ext uri="{28A0092B-C50C-407E-A947-70E740481C1C}">
                <a14:useLocalDpi xmlns:a14="http://schemas.microsoft.com/office/drawing/2010/main" val="0"/>
              </a:ext>
            </a:extLst>
          </a:blip>
          <a:srcRect t="32754" b="32754"/>
          <a:stretch>
            <a:fillRect/>
          </a:stretch>
        </p:blipFill>
        <p:spPr>
          <a:xfrm>
            <a:off x="556384" y="3904615"/>
            <a:ext cx="10895965" cy="2407285"/>
          </a:xfrm>
          <a:prstGeom prst="rect">
            <a:avLst/>
          </a:prstGeom>
        </p:spPr>
      </p:pic>
      <p:sp>
        <p:nvSpPr>
          <p:cNvPr id="6" name="矩形 5">
            <a:extLst>
              <a:ext uri="{FF2B5EF4-FFF2-40B4-BE49-F238E27FC236}">
                <a16:creationId xmlns:a16="http://schemas.microsoft.com/office/drawing/2014/main" id="{00288D16-527E-4A71-865A-9E8727ACA3B7}"/>
              </a:ext>
            </a:extLst>
          </p:cNvPr>
          <p:cNvSpPr/>
          <p:nvPr/>
        </p:nvSpPr>
        <p:spPr>
          <a:xfrm>
            <a:off x="556383" y="3913187"/>
            <a:ext cx="10895965" cy="2390140"/>
          </a:xfrm>
          <a:prstGeom prst="rect">
            <a:avLst/>
          </a:prstGeom>
          <a:solidFill>
            <a:srgbClr val="264D6E">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charset="-122"/>
              <a:cs typeface="+mn-cs"/>
            </a:endParaRPr>
          </a:p>
        </p:txBody>
      </p:sp>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zh-CN" altLang="en-US" dirty="0"/>
              <a:t>用例图的主要作用</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txBody>
          <a:bodyPr/>
          <a:lstStyle/>
          <a:p>
            <a:r>
              <a:rPr lang="en-US" altLang="zh-CN" dirty="0"/>
              <a:t>(1)	</a:t>
            </a:r>
            <a:r>
              <a:rPr lang="zh-CN" altLang="en-US" dirty="0"/>
              <a:t>用来描述将要开发系统的功能需求和系统的使用场景。</a:t>
            </a:r>
          </a:p>
          <a:p>
            <a:r>
              <a:rPr lang="en-US" altLang="zh-CN" dirty="0"/>
              <a:t>(2)	</a:t>
            </a:r>
            <a:r>
              <a:rPr lang="zh-CN" altLang="en-US" dirty="0"/>
              <a:t>作为设计和开发过程的基础，促进各阶段开发工作的进展。</a:t>
            </a:r>
          </a:p>
          <a:p>
            <a:r>
              <a:rPr lang="en-US" altLang="zh-CN" dirty="0"/>
              <a:t>(3)	</a:t>
            </a:r>
            <a:r>
              <a:rPr lang="zh-CN" altLang="en-US" dirty="0"/>
              <a:t>用于验证与确认系统需求。</a:t>
            </a:r>
          </a:p>
          <a:p>
            <a:endParaRPr lang="zh-CN" altLang="en-US" dirty="0"/>
          </a:p>
        </p:txBody>
      </p:sp>
    </p:spTree>
    <p:extLst>
      <p:ext uri="{BB962C8B-B14F-4D97-AF65-F5344CB8AC3E}">
        <p14:creationId xmlns:p14="http://schemas.microsoft.com/office/powerpoint/2010/main" val="1069759954"/>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37160" y="-71120"/>
            <a:ext cx="12466320" cy="3199765"/>
          </a:xfrm>
          <a:prstGeom prst="rect">
            <a:avLst/>
          </a:prstGeom>
          <a:solidFill>
            <a:srgbClr val="E9E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8" name="图片 7" descr="5a192e8449cf0"/>
          <p:cNvPicPr>
            <a:picLocks noChangeAspect="1"/>
          </p:cNvPicPr>
          <p:nvPr/>
        </p:nvPicPr>
        <p:blipFill>
          <a:blip r:embed="rId3"/>
          <a:srcRect b="6767"/>
          <a:stretch>
            <a:fillRect/>
          </a:stretch>
        </p:blipFill>
        <p:spPr>
          <a:xfrm flipH="1">
            <a:off x="-38100" y="1437640"/>
            <a:ext cx="12268200" cy="5473065"/>
          </a:xfrm>
          <a:prstGeom prst="rect">
            <a:avLst/>
          </a:prstGeom>
        </p:spPr>
      </p:pic>
      <p:pic>
        <p:nvPicPr>
          <p:cNvPr id="10" name="PA_图片 7" descr="5d80f4b3e78a9513d048aa2ccdf80f56"/>
          <p:cNvPicPr>
            <a:picLocks noChangeAspect="1"/>
          </p:cNvPicPr>
          <p:nvPr>
            <p:custDataLst>
              <p:tags r:id="rId1"/>
            </p:custDataLst>
          </p:nvPr>
        </p:nvPicPr>
        <p:blipFill rotWithShape="1">
          <a:blip r:embed="rId4"/>
          <a:srcRect l="65717" t="69541" r="16491"/>
          <a:stretch>
            <a:fillRect/>
          </a:stretch>
        </p:blipFill>
        <p:spPr>
          <a:xfrm>
            <a:off x="6110872" y="2037731"/>
            <a:ext cx="595086" cy="1419679"/>
          </a:xfrm>
          <a:prstGeom prst="rect">
            <a:avLst/>
          </a:prstGeom>
        </p:spPr>
      </p:pic>
      <p:sp>
        <p:nvSpPr>
          <p:cNvPr id="14" name="文本框 13"/>
          <p:cNvSpPr txBox="1"/>
          <p:nvPr/>
        </p:nvSpPr>
        <p:spPr>
          <a:xfrm>
            <a:off x="2489527" y="2431334"/>
            <a:ext cx="2723823" cy="1107996"/>
          </a:xfrm>
          <a:prstGeom prst="rect">
            <a:avLst/>
          </a:prstGeom>
          <a:noFill/>
        </p:spPr>
        <p:txBody>
          <a:bodyPr wrap="none" rtlCol="0">
            <a:spAutoFit/>
          </a:bodyPr>
          <a:lstStyle/>
          <a:p>
            <a:r>
              <a:rPr lang="zh-CN" altLang="en-US" sz="6600" dirty="0">
                <a:latin typeface="楷体" panose="02010609060101010101" pitchFamily="49" charset="-122"/>
                <a:ea typeface="楷体" panose="02010609060101010101" pitchFamily="49" charset="-122"/>
              </a:rPr>
              <a:t>顺序图</a:t>
            </a:r>
          </a:p>
        </p:txBody>
      </p:sp>
      <p:sp>
        <p:nvSpPr>
          <p:cNvPr id="2" name="文本框 1"/>
          <p:cNvSpPr txBox="1"/>
          <p:nvPr/>
        </p:nvSpPr>
        <p:spPr>
          <a:xfrm>
            <a:off x="2339340" y="1437640"/>
            <a:ext cx="2874010" cy="706755"/>
          </a:xfrm>
          <a:prstGeom prst="rect">
            <a:avLst/>
          </a:prstGeom>
          <a:noFill/>
        </p:spPr>
        <p:txBody>
          <a:bodyPr wrap="square" rtlCol="0">
            <a:spAutoFit/>
          </a:bodyPr>
          <a:lstStyle/>
          <a:p>
            <a:pPr algn="ctr"/>
            <a:r>
              <a:rPr lang="zh-CN" altLang="en-US" sz="4000" dirty="0">
                <a:solidFill>
                  <a:srgbClr val="264D6E"/>
                </a:solidFill>
                <a:latin typeface="方正魏碑简体" panose="03000509000000000000" charset="-122"/>
                <a:ea typeface="方正魏碑简体" panose="03000509000000000000" charset="-122"/>
              </a:rPr>
              <a:t>第叁章</a:t>
            </a:r>
          </a:p>
        </p:txBody>
      </p:sp>
    </p:spTree>
    <p:extLst>
      <p:ext uri="{BB962C8B-B14F-4D97-AF65-F5344CB8AC3E}">
        <p14:creationId xmlns:p14="http://schemas.microsoft.com/office/powerpoint/2010/main" val="274477578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1"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p:tgtEl>
                                          <p:spTgt spid="14"/>
                                        </p:tgtEl>
                                        <p:attrNameLst>
                                          <p:attrName>ppt_y</p:attrName>
                                        </p:attrNameLst>
                                      </p:cBhvr>
                                      <p:tavLst>
                                        <p:tav tm="0">
                                          <p:val>
                                            <p:strVal val="#ppt_y-#ppt_h*1.125000"/>
                                          </p:val>
                                        </p:tav>
                                        <p:tav tm="100000">
                                          <p:val>
                                            <p:strVal val="#ppt_y"/>
                                          </p:val>
                                        </p:tav>
                                      </p:tavLst>
                                    </p:anim>
                                    <p:animEffect transition="in" filter="wipe(down)">
                                      <p:cBhvr>
                                        <p:cTn id="14" dur="1000"/>
                                        <p:tgtEl>
                                          <p:spTgt spid="14"/>
                                        </p:tgtEl>
                                      </p:cBhvr>
                                    </p:animEffect>
                                  </p:childTnLst>
                                </p:cTn>
                              </p:par>
                            </p:childTnLst>
                          </p:cTn>
                        </p:par>
                        <p:par>
                          <p:cTn id="15" fill="hold">
                            <p:stCondLst>
                              <p:cond delay="2000"/>
                            </p:stCondLst>
                            <p:childTnLst>
                              <p:par>
                                <p:cTn id="16" presetID="12" presetClass="entr" presetSubtype="4"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p:tgtEl>
                                          <p:spTgt spid="2"/>
                                        </p:tgtEl>
                                        <p:attrNameLst>
                                          <p:attrName>ppt_y</p:attrName>
                                        </p:attrNameLst>
                                      </p:cBhvr>
                                      <p:tavLst>
                                        <p:tav tm="0">
                                          <p:val>
                                            <p:strVal val="#ppt_y+#ppt_h*1.125000"/>
                                          </p:val>
                                        </p:tav>
                                        <p:tav tm="100000">
                                          <p:val>
                                            <p:strVal val="#ppt_y"/>
                                          </p:val>
                                        </p:tav>
                                      </p:tavLst>
                                    </p:anim>
                                    <p:animEffect transition="in" filter="wipe(up)">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顺序图定义：</a:t>
            </a:r>
          </a:p>
        </p:txBody>
      </p:sp>
      <p:sp>
        <p:nvSpPr>
          <p:cNvPr id="3" name="内容占位符 2"/>
          <p:cNvSpPr>
            <a:spLocks noGrp="1"/>
          </p:cNvSpPr>
          <p:nvPr>
            <p:ph idx="1"/>
          </p:nvPr>
        </p:nvSpPr>
        <p:spPr>
          <a:xfrm>
            <a:off x="608330" y="1490345"/>
            <a:ext cx="10968990" cy="1973580"/>
          </a:xfrm>
          <a:ln>
            <a:solidFill>
              <a:schemeClr val="tx1"/>
            </a:solidFill>
          </a:ln>
        </p:spPr>
        <p:txBody>
          <a:bodyPr/>
          <a:lstStyle/>
          <a:p>
            <a:pPr marL="0" indent="0">
              <a:buNone/>
            </a:pPr>
            <a:r>
              <a:rPr lang="zh-CN" altLang="en-US" dirty="0"/>
              <a:t>顺序图(</a:t>
            </a:r>
            <a:r>
              <a:rPr lang="zh-CN" altLang="en-US" dirty="0">
                <a:solidFill>
                  <a:srgbClr val="FF0000"/>
                </a:solidFill>
              </a:rPr>
              <a:t>Sequence Diagram</a:t>
            </a:r>
            <a:r>
              <a:rPr lang="zh-CN" altLang="en-US" dirty="0"/>
              <a:t>)是强调消息</a:t>
            </a:r>
            <a:r>
              <a:rPr lang="zh-CN" altLang="en-US" dirty="0">
                <a:solidFill>
                  <a:srgbClr val="FF0000"/>
                </a:solidFill>
              </a:rPr>
              <a:t>时间顺序</a:t>
            </a:r>
            <a:r>
              <a:rPr lang="zh-CN" altLang="en-US" dirty="0"/>
              <a:t>的交互图,它描述了对象之间传送消息的时间顺序,用于表示用例中的行为顺序。</a:t>
            </a:r>
          </a:p>
          <a:p>
            <a:pPr marL="0" indent="0">
              <a:buNone/>
            </a:pPr>
            <a:r>
              <a:rPr lang="zh-CN" altLang="en-US" dirty="0"/>
              <a:t>顺序图将交互关系表示为一个二维图。横向轴代表了在协作中各独立对象的类元角色。纵向轴是时间轴,时间沿竖线向下延伸。</a:t>
            </a:r>
          </a:p>
        </p:txBody>
      </p:sp>
      <p:pic>
        <p:nvPicPr>
          <p:cNvPr id="4" name="图片 3"/>
          <p:cNvPicPr>
            <a:picLocks noChangeAspect="1"/>
          </p:cNvPicPr>
          <p:nvPr>
            <p:custDataLst>
              <p:tags r:id="rId2"/>
            </p:custDataLst>
          </p:nvPr>
        </p:nvPicPr>
        <p:blipFill>
          <a:blip r:embed="rId4"/>
          <a:stretch>
            <a:fillRect/>
          </a:stretch>
        </p:blipFill>
        <p:spPr>
          <a:xfrm>
            <a:off x="5596255" y="3164840"/>
            <a:ext cx="4622800" cy="329692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顺序图用途</a:t>
            </a:r>
          </a:p>
        </p:txBody>
      </p:sp>
      <p:sp>
        <p:nvSpPr>
          <p:cNvPr id="3" name="内容占位符 2"/>
          <p:cNvSpPr>
            <a:spLocks noGrp="1"/>
          </p:cNvSpPr>
          <p:nvPr>
            <p:ph idx="1"/>
          </p:nvPr>
        </p:nvSpPr>
        <p:spPr>
          <a:xfrm>
            <a:off x="838200" y="1825625"/>
            <a:ext cx="10515600" cy="3689055"/>
          </a:xfrm>
          <a:ln>
            <a:solidFill>
              <a:schemeClr val="tx1"/>
            </a:solidFill>
          </a:ln>
        </p:spPr>
        <p:txBody>
          <a:bodyPr>
            <a:normAutofit/>
          </a:bodyPr>
          <a:lstStyle/>
          <a:p>
            <a:pPr marL="0" indent="0">
              <a:buNone/>
            </a:pPr>
            <a:r>
              <a:rPr lang="zh-CN" altLang="en-US" sz="2400" dirty="0"/>
              <a:t>顺序图主要用于按照交互发生的一系列</a:t>
            </a:r>
            <a:r>
              <a:rPr lang="zh-CN" altLang="en-US" sz="2400" dirty="0">
                <a:solidFill>
                  <a:srgbClr val="FF0000"/>
                </a:solidFill>
              </a:rPr>
              <a:t>顺序</a:t>
            </a:r>
            <a:r>
              <a:rPr lang="zh-CN" altLang="en-US" sz="2400" dirty="0"/>
              <a:t>，显示对象之间的这些</a:t>
            </a:r>
            <a:r>
              <a:rPr lang="zh-CN" altLang="en-US" sz="2400" dirty="0">
                <a:solidFill>
                  <a:srgbClr val="FF0000"/>
                </a:solidFill>
              </a:rPr>
              <a:t>交互</a:t>
            </a:r>
            <a:r>
              <a:rPr lang="zh-CN" altLang="en-US" sz="2400" dirty="0"/>
              <a:t>。除记录组织的当前事件外，一个业务级的顺序图能被当作一个需求文件使用,为实现一个未来系统传递需求。在项目的需求阶段,分析师能通过提供一个更加正式层次的表达,把用例带入下一层次。</a:t>
            </a:r>
          </a:p>
          <a:p>
            <a:pPr marL="0" indent="0">
              <a:buNone/>
            </a:pPr>
            <a:endParaRPr lang="en-US" altLang="zh-CN" sz="2400" dirty="0"/>
          </a:p>
          <a:p>
            <a:pPr marL="0" indent="0">
              <a:buNone/>
            </a:pPr>
            <a:r>
              <a:rPr lang="en-US" altLang="zh-CN" sz="2400" dirty="0" err="1"/>
              <a:t>顺序图的主要用途之一,是把用</a:t>
            </a:r>
            <a:r>
              <a:rPr lang="en-US" altLang="zh-CN" sz="2400" dirty="0" err="1">
                <a:solidFill>
                  <a:srgbClr val="FF0000"/>
                </a:solidFill>
              </a:rPr>
              <a:t>例表达的需求</a:t>
            </a:r>
            <a:r>
              <a:rPr lang="en-US" altLang="zh-CN" sz="2400" dirty="0" err="1"/>
              <a:t>,转化为进</a:t>
            </a:r>
            <a:r>
              <a:rPr lang="zh-CN" altLang="en-US" sz="2400" dirty="0"/>
              <a:t>一</a:t>
            </a:r>
            <a:r>
              <a:rPr lang="en-US" altLang="zh-CN" sz="2400" dirty="0" err="1"/>
              <a:t>步、更加</a:t>
            </a:r>
            <a:r>
              <a:rPr lang="en-US" altLang="zh-CN" sz="2400" dirty="0" err="1">
                <a:solidFill>
                  <a:srgbClr val="FF0000"/>
                </a:solidFill>
              </a:rPr>
              <a:t>正式层次</a:t>
            </a:r>
            <a:r>
              <a:rPr lang="en-US" altLang="zh-CN" sz="2400" dirty="0" err="1"/>
              <a:t>的</a:t>
            </a:r>
            <a:r>
              <a:rPr lang="en-US" altLang="zh-CN" sz="2400" dirty="0" err="1">
                <a:solidFill>
                  <a:srgbClr val="FF0000"/>
                </a:solidFill>
              </a:rPr>
              <a:t>精细表达</a:t>
            </a:r>
            <a:r>
              <a:rPr lang="en-US" altLang="zh-CN" sz="2400" dirty="0" err="1"/>
              <a:t>。用例常常被细化为一个或者更多的顺序图。顺序图还能用来记录</a:t>
            </a:r>
            <a:r>
              <a:rPr lang="zh-CN" altLang="en-US" sz="2400" dirty="0"/>
              <a:t>一</a:t>
            </a:r>
            <a:r>
              <a:rPr lang="en-US" altLang="zh-CN" sz="2400" dirty="0" err="1"/>
              <a:t>个存在系统</a:t>
            </a:r>
            <a:r>
              <a:rPr lang="en-US" altLang="zh-CN" sz="2400" dirty="0"/>
              <a:t>(</a:t>
            </a:r>
            <a:r>
              <a:rPr lang="en-US" altLang="zh-CN" sz="2400" dirty="0" err="1"/>
              <a:t>称它为“遗产</a:t>
            </a:r>
            <a:r>
              <a:rPr lang="en-US" altLang="zh-CN" sz="2400" dirty="0"/>
              <a:t>”)</a:t>
            </a:r>
            <a:r>
              <a:rPr lang="en-US" altLang="zh-CN" sz="2400" dirty="0" err="1"/>
              <a:t>的对象现在如何交互。当把这个系统移交给另一个人或组织时,这个文档很有用</a:t>
            </a:r>
            <a:r>
              <a:rPr lang="en-US" altLang="zh-CN" sz="2400" dirty="0"/>
              <a:t>。</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顺序图与用例图和类图之间关系</a:t>
            </a:r>
          </a:p>
        </p:txBody>
      </p:sp>
      <p:sp>
        <p:nvSpPr>
          <p:cNvPr id="3" name="内容占位符 2"/>
          <p:cNvSpPr>
            <a:spLocks noGrp="1"/>
          </p:cNvSpPr>
          <p:nvPr>
            <p:ph idx="1"/>
          </p:nvPr>
        </p:nvSpPr>
        <p:spPr>
          <a:xfrm>
            <a:off x="498835" y="1523967"/>
            <a:ext cx="10515600" cy="2015748"/>
          </a:xfrm>
          <a:ln>
            <a:solidFill>
              <a:schemeClr val="tx1"/>
            </a:solidFill>
          </a:ln>
        </p:spPr>
        <p:txBody>
          <a:bodyPr/>
          <a:lstStyle/>
          <a:p>
            <a:pPr marL="0" indent="0">
              <a:buNone/>
            </a:pPr>
            <a:r>
              <a:rPr lang="zh-CN" altLang="en-US" sz="2400" dirty="0"/>
              <a:t>Java应用程序由许多类所构成,是Java实现面向对象应用程序的核心。</a:t>
            </a:r>
          </a:p>
          <a:p>
            <a:pPr marL="0" indent="0">
              <a:buNone/>
            </a:pPr>
            <a:r>
              <a:rPr lang="zh-CN" altLang="en-US" sz="2400" dirty="0">
                <a:solidFill>
                  <a:srgbClr val="FF0000"/>
                </a:solidFill>
              </a:rPr>
              <a:t>类图</a:t>
            </a:r>
            <a:r>
              <a:rPr lang="zh-CN" altLang="en-US" sz="2400" dirty="0"/>
              <a:t>主要描述Java应用程序中各种类之间的</a:t>
            </a:r>
            <a:r>
              <a:rPr lang="zh-CN" altLang="en-US" sz="2400" dirty="0">
                <a:solidFill>
                  <a:srgbClr val="FF0000"/>
                </a:solidFill>
              </a:rPr>
              <a:t>相互静态关系</a:t>
            </a:r>
            <a:r>
              <a:rPr lang="zh-CN" altLang="en-US" sz="2400" dirty="0"/>
              <a:t>，如类的继承、抽象、接口及各种关联。但这些远远不够，还必须描述各种类相互之间的协作关系、动态关系，如时间序列上的交互行为。其中,UML顺序图就是用来描述</a:t>
            </a:r>
            <a:r>
              <a:rPr lang="zh-CN" altLang="en-US" sz="2400" dirty="0">
                <a:solidFill>
                  <a:srgbClr val="FF0000"/>
                </a:solidFill>
              </a:rPr>
              <a:t>类与类之间</a:t>
            </a:r>
            <a:r>
              <a:rPr lang="zh-CN" altLang="en-US" sz="2400" dirty="0"/>
              <a:t>的</a:t>
            </a:r>
            <a:r>
              <a:rPr lang="zh-CN" altLang="en-US" sz="2400" dirty="0">
                <a:solidFill>
                  <a:srgbClr val="FF0000"/>
                </a:solidFill>
              </a:rPr>
              <a:t>方法调用</a:t>
            </a:r>
            <a:r>
              <a:rPr lang="zh-CN" altLang="en-US" sz="2400" dirty="0"/>
              <a:t>过程(或</a:t>
            </a:r>
            <a:r>
              <a:rPr lang="zh-CN" altLang="en-US" sz="2400" dirty="0">
                <a:solidFill>
                  <a:srgbClr val="FF0000"/>
                </a:solidFill>
              </a:rPr>
              <a:t>消息发送</a:t>
            </a:r>
            <a:r>
              <a:rPr lang="zh-CN" altLang="en-US" sz="2400" dirty="0"/>
              <a:t>)是如何实现的。</a:t>
            </a:r>
          </a:p>
          <a:p>
            <a:pPr marL="0" indent="0">
              <a:buNone/>
            </a:pPr>
            <a:endParaRPr lang="zh-CN" altLang="en-US" dirty="0"/>
          </a:p>
        </p:txBody>
      </p:sp>
      <p:pic>
        <p:nvPicPr>
          <p:cNvPr id="5" name="图片 4"/>
          <p:cNvPicPr>
            <a:picLocks noChangeAspect="1"/>
          </p:cNvPicPr>
          <p:nvPr/>
        </p:nvPicPr>
        <p:blipFill>
          <a:blip r:embed="rId3"/>
          <a:stretch>
            <a:fillRect/>
          </a:stretch>
        </p:blipFill>
        <p:spPr>
          <a:xfrm>
            <a:off x="5992305" y="3633983"/>
            <a:ext cx="4749885" cy="302745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顺序图的基本内容</a:t>
            </a:r>
          </a:p>
        </p:txBody>
      </p:sp>
      <p:sp>
        <p:nvSpPr>
          <p:cNvPr id="3" name="内容占位符 2"/>
          <p:cNvSpPr>
            <a:spLocks noGrp="1"/>
          </p:cNvSpPr>
          <p:nvPr>
            <p:ph idx="1"/>
          </p:nvPr>
        </p:nvSpPr>
        <p:spPr>
          <a:xfrm>
            <a:off x="1078374" y="1690688"/>
            <a:ext cx="8395564" cy="3145263"/>
          </a:xfrm>
          <a:ln>
            <a:solidFill>
              <a:schemeClr val="tx1"/>
            </a:solidFill>
          </a:ln>
        </p:spPr>
        <p:txBody>
          <a:bodyPr>
            <a:noAutofit/>
          </a:bodyPr>
          <a:lstStyle/>
          <a:p>
            <a:pPr marL="0" indent="0">
              <a:buNone/>
            </a:pPr>
            <a:r>
              <a:rPr lang="zh-CN" altLang="en-US" sz="2400" dirty="0"/>
              <a:t>顺序图中包括的建模元素主要有:</a:t>
            </a:r>
          </a:p>
          <a:p>
            <a:pPr marL="0" indent="0">
              <a:buNone/>
            </a:pPr>
            <a:r>
              <a:rPr lang="en-US" altLang="zh-CN" sz="2400" dirty="0"/>
              <a:t>	1.</a:t>
            </a:r>
            <a:r>
              <a:rPr lang="en-US" altLang="zh-CN" sz="2400" dirty="0">
                <a:sym typeface="+mn-ea"/>
              </a:rPr>
              <a:t>角色(Actor):</a:t>
            </a:r>
            <a:r>
              <a:rPr lang="en-US" altLang="zh-CN" sz="2400" dirty="0" err="1">
                <a:sym typeface="+mn-ea"/>
              </a:rPr>
              <a:t>可以是人或其他的系统或者其子系统</a:t>
            </a:r>
            <a:r>
              <a:rPr lang="en-US" altLang="zh-CN" sz="2400" dirty="0">
                <a:sym typeface="+mn-ea"/>
              </a:rPr>
              <a:t>。</a:t>
            </a:r>
            <a:endParaRPr lang="en-US" altLang="zh-CN" sz="2400" dirty="0"/>
          </a:p>
          <a:p>
            <a:pPr marL="0" indent="0">
              <a:buNone/>
            </a:pPr>
            <a:r>
              <a:rPr lang="en-US" altLang="zh-CN" sz="2400" dirty="0"/>
              <a:t>	2.</a:t>
            </a:r>
            <a:r>
              <a:rPr lang="en-US" altLang="zh-CN" sz="2400" dirty="0">
                <a:sym typeface="+mn-ea"/>
              </a:rPr>
              <a:t>对象(Object)</a:t>
            </a:r>
            <a:endParaRPr lang="en-US" altLang="zh-CN" sz="2400" dirty="0"/>
          </a:p>
          <a:p>
            <a:pPr marL="0" indent="0">
              <a:buNone/>
            </a:pPr>
            <a:r>
              <a:rPr lang="en-US" altLang="zh-CN" sz="2400" dirty="0"/>
              <a:t>	3.</a:t>
            </a:r>
            <a:r>
              <a:rPr lang="en-US" altLang="zh-CN" sz="2400" dirty="0">
                <a:sym typeface="+mn-ea"/>
              </a:rPr>
              <a:t>生命线(Lifeline)</a:t>
            </a:r>
            <a:endParaRPr lang="en-US" altLang="zh-CN" sz="2400" dirty="0"/>
          </a:p>
          <a:p>
            <a:pPr marL="0" indent="0">
              <a:buNone/>
            </a:pPr>
            <a:r>
              <a:rPr lang="en-US" altLang="zh-CN" sz="2400" dirty="0"/>
              <a:t>	4.</a:t>
            </a:r>
            <a:r>
              <a:rPr lang="en-US" altLang="zh-CN" sz="2400" dirty="0">
                <a:sym typeface="+mn-ea"/>
              </a:rPr>
              <a:t>激活(Activation)</a:t>
            </a:r>
            <a:endParaRPr lang="en-US" altLang="zh-CN" sz="2400" dirty="0"/>
          </a:p>
          <a:p>
            <a:pPr marL="0" indent="0">
              <a:buNone/>
            </a:pPr>
            <a:r>
              <a:rPr lang="en-US" altLang="zh-CN" sz="2400" dirty="0"/>
              <a:t>	5.</a:t>
            </a:r>
            <a:r>
              <a:rPr lang="en-US" altLang="zh-CN" sz="2400" dirty="0">
                <a:sym typeface="+mn-ea"/>
              </a:rPr>
              <a:t>消息(Message)</a:t>
            </a:r>
            <a:endParaRPr lang="en-US" altLang="zh-CN" sz="2400" dirty="0"/>
          </a:p>
          <a:p>
            <a:pPr marL="0" indent="0">
              <a:buNone/>
            </a:pPr>
            <a:endParaRPr lang="en-US" altLang="zh-CN" sz="2400"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对象定义</a:t>
            </a:r>
          </a:p>
        </p:txBody>
      </p:sp>
      <p:sp>
        <p:nvSpPr>
          <p:cNvPr id="3" name="内容占位符 2"/>
          <p:cNvSpPr>
            <a:spLocks noGrp="1"/>
          </p:cNvSpPr>
          <p:nvPr>
            <p:ph idx="1"/>
          </p:nvPr>
        </p:nvSpPr>
        <p:spPr>
          <a:xfrm>
            <a:off x="838200" y="1825625"/>
            <a:ext cx="10515600" cy="2708668"/>
          </a:xfrm>
          <a:ln>
            <a:solidFill>
              <a:schemeClr val="tx1"/>
            </a:solidFill>
          </a:ln>
        </p:spPr>
        <p:txBody>
          <a:bodyPr/>
          <a:lstStyle/>
          <a:p>
            <a:pPr marL="0" indent="0">
              <a:buNone/>
            </a:pPr>
            <a:endParaRPr lang="zh-CN" altLang="en-US" sz="2400" dirty="0"/>
          </a:p>
          <a:p>
            <a:pPr marL="0" indent="0">
              <a:buNone/>
            </a:pPr>
            <a:endParaRPr lang="zh-CN" altLang="en-US" sz="2400" dirty="0"/>
          </a:p>
          <a:p>
            <a:pPr marL="0" indent="0">
              <a:buNone/>
            </a:pPr>
            <a:r>
              <a:rPr lang="zh-CN" altLang="en-US" sz="2400" dirty="0"/>
              <a:t>顺序图中的对象(Object)在概念上和它在类图中的定义是一致的,它们之间可以进行交互,交互的顺序按</a:t>
            </a:r>
            <a:r>
              <a:rPr lang="zh-CN" altLang="en-US" sz="2400" dirty="0">
                <a:solidFill>
                  <a:srgbClr val="FF0000"/>
                </a:solidFill>
              </a:rPr>
              <a:t>时间的顺序</a:t>
            </a:r>
            <a:r>
              <a:rPr lang="zh-CN" altLang="en-US" sz="2400" dirty="0"/>
              <a:t>。在顺序图中对象用矩形框表示,</a:t>
            </a:r>
            <a:r>
              <a:rPr lang="zh-CN" altLang="en-US" sz="2400" dirty="0">
                <a:solidFill>
                  <a:srgbClr val="FF0000"/>
                </a:solidFill>
              </a:rPr>
              <a:t>对象名带有下划线</a:t>
            </a:r>
            <a:r>
              <a:rPr lang="zh-CN" altLang="en-US" sz="2400" dirty="0"/>
              <a:t>。</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对象的三种命名方式</a:t>
            </a:r>
          </a:p>
        </p:txBody>
      </p:sp>
      <p:sp>
        <p:nvSpPr>
          <p:cNvPr id="5" name="文本框 4"/>
          <p:cNvSpPr txBox="1"/>
          <p:nvPr/>
        </p:nvSpPr>
        <p:spPr>
          <a:xfrm>
            <a:off x="238153" y="2207259"/>
            <a:ext cx="4309745" cy="2951898"/>
          </a:xfrm>
          <a:prstGeom prst="rect">
            <a:avLst/>
          </a:prstGeom>
          <a:noFill/>
          <a:ln>
            <a:solidFill>
              <a:schemeClr val="tx1"/>
            </a:solidFill>
          </a:ln>
        </p:spPr>
        <p:txBody>
          <a:bodyPr wrap="square" rtlCol="0" anchor="t">
            <a:spAutoFit/>
          </a:bodyPr>
          <a:lstStyle/>
          <a:p>
            <a:pPr marL="285750" indent="-285750" fontAlgn="auto">
              <a:lnSpc>
                <a:spcPct val="15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第一种方式包括对象名和它所属的类名,中间用冒号隔开;</a:t>
            </a:r>
          </a:p>
          <a:p>
            <a:pPr marL="285750" indent="-285750" fontAlgn="auto">
              <a:lnSpc>
                <a:spcPct val="15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第二种方式只显示对象名不显示类名;</a:t>
            </a:r>
          </a:p>
          <a:p>
            <a:pPr marL="285750" indent="-285750" fontAlgn="auto">
              <a:lnSpc>
                <a:spcPct val="15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第三种方式只显示类名不显示对象名,即表示它是一个匿名对象,这样参与交互的并不限于特定的对象，而是适应于该类的任何对象。</a:t>
            </a:r>
          </a:p>
        </p:txBody>
      </p:sp>
      <p:sp>
        <p:nvSpPr>
          <p:cNvPr id="6" name="文本框 5"/>
          <p:cNvSpPr txBox="1"/>
          <p:nvPr/>
        </p:nvSpPr>
        <p:spPr>
          <a:xfrm>
            <a:off x="4889500" y="1510030"/>
            <a:ext cx="7302500" cy="368300"/>
          </a:xfrm>
          <a:prstGeom prst="rect">
            <a:avLst/>
          </a:prstGeom>
          <a:noFill/>
        </p:spPr>
        <p:txBody>
          <a:bodyPr wrap="square" rtlCol="0" anchor="t">
            <a:spAutoFit/>
          </a:bodyPr>
          <a:lstStyle/>
          <a:p>
            <a:r>
              <a:rPr lang="zh-CN" altLang="en-US" dirty="0">
                <a:latin typeface="微软雅黑" panose="020B0503020204020204" pitchFamily="34" charset="-122"/>
                <a:ea typeface="微软雅黑" panose="020B0503020204020204" pitchFamily="34" charset="-122"/>
              </a:rPr>
              <a:t>下图中最外层是框架元素,对于顺序图,图的标签由文字“sd"开始。</a:t>
            </a:r>
          </a:p>
        </p:txBody>
      </p:sp>
      <p:pic>
        <p:nvPicPr>
          <p:cNvPr id="9" name="内容占位符 8"/>
          <p:cNvPicPr>
            <a:picLocks noGrp="1" noChangeAspect="1"/>
          </p:cNvPicPr>
          <p:nvPr>
            <p:ph idx="1"/>
          </p:nvPr>
        </p:nvPicPr>
        <p:blipFill>
          <a:blip r:embed="rId3"/>
          <a:stretch>
            <a:fillRect/>
          </a:stretch>
        </p:blipFill>
        <p:spPr>
          <a:xfrm>
            <a:off x="4547898" y="2095182"/>
            <a:ext cx="7510145" cy="405511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对象建模的原则</a:t>
            </a:r>
          </a:p>
        </p:txBody>
      </p:sp>
      <p:sp>
        <p:nvSpPr>
          <p:cNvPr id="3" name="内容占位符 2"/>
          <p:cNvSpPr>
            <a:spLocks noGrp="1"/>
          </p:cNvSpPr>
          <p:nvPr>
            <p:ph idx="1"/>
          </p:nvPr>
        </p:nvSpPr>
        <p:spPr>
          <a:xfrm>
            <a:off x="608400" y="1413565"/>
            <a:ext cx="10969200" cy="4759200"/>
          </a:xfrm>
        </p:spPr>
        <p:txBody>
          <a:bodyPr/>
          <a:lstStyle/>
          <a:p>
            <a:pPr marL="0" indent="0">
              <a:buNone/>
            </a:pPr>
            <a:r>
              <a:rPr lang="zh-CN" altLang="en-US" dirty="0"/>
              <a:t>对象是在交互的过程中被对象的左右顺序并不重要,但是为了图的清晰整洁,通常应遵循以下原则。</a:t>
            </a:r>
          </a:p>
          <a:p>
            <a:pPr marL="0" indent="0">
              <a:buNone/>
            </a:pPr>
            <a:r>
              <a:rPr lang="zh-CN" altLang="en-US" dirty="0"/>
              <a:t>(1)把交互频繁的对象尽可能地靠拢。</a:t>
            </a:r>
          </a:p>
          <a:p>
            <a:pPr marL="0" indent="0">
              <a:buNone/>
            </a:pPr>
            <a:r>
              <a:rPr lang="zh-CN" altLang="en-US" dirty="0"/>
              <a:t>(2)把初始化整个交互活动的对象(有时是一个参与者)放置在最左边。创建的。如图对象Objectl和Object2的位置不同。</a:t>
            </a:r>
          </a:p>
          <a:p>
            <a:pPr marL="0" indent="0">
              <a:buNone/>
            </a:pPr>
            <a:endParaRPr lang="zh-CN" altLang="en-US" dirty="0"/>
          </a:p>
        </p:txBody>
      </p:sp>
      <p:pic>
        <p:nvPicPr>
          <p:cNvPr id="4" name="图片 3"/>
          <p:cNvPicPr>
            <a:picLocks noChangeAspect="1"/>
          </p:cNvPicPr>
          <p:nvPr/>
        </p:nvPicPr>
        <p:blipFill>
          <a:blip r:embed="rId3"/>
          <a:stretch>
            <a:fillRect/>
          </a:stretch>
        </p:blipFill>
        <p:spPr>
          <a:xfrm>
            <a:off x="4886228" y="3706495"/>
            <a:ext cx="5212278" cy="3128390"/>
          </a:xfrm>
          <a:prstGeom prst="rect">
            <a:avLst/>
          </a:prstGeom>
        </p:spPr>
      </p:pic>
      <p:sp>
        <p:nvSpPr>
          <p:cNvPr id="5" name="文本框 4"/>
          <p:cNvSpPr txBox="1"/>
          <p:nvPr/>
        </p:nvSpPr>
        <p:spPr>
          <a:xfrm>
            <a:off x="608330" y="3706495"/>
            <a:ext cx="4091305" cy="2168525"/>
          </a:xfrm>
          <a:prstGeom prst="rect">
            <a:avLst/>
          </a:prstGeom>
          <a:noFill/>
          <a:ln>
            <a:solidFill>
              <a:schemeClr val="tx1"/>
            </a:solidFill>
          </a:ln>
        </p:spPr>
        <p:txBody>
          <a:bodyPr wrap="square" rtlCol="0" anchor="t">
            <a:spAutoFit/>
          </a:bodyPr>
          <a:lstStyle/>
          <a:p>
            <a:pPr fontAlgn="auto">
              <a:lnSpc>
                <a:spcPct val="150000"/>
              </a:lnSpc>
            </a:pPr>
            <a:r>
              <a:rPr lang="zh-CN" altLang="en-US" dirty="0">
                <a:latin typeface="微软雅黑" panose="020B0503020204020204" pitchFamily="34" charset="-122"/>
                <a:ea typeface="微软雅黑" panose="020B0503020204020204" pitchFamily="34" charset="-122"/>
              </a:rPr>
              <a:t>若对象置于顺序图的</a:t>
            </a:r>
            <a:r>
              <a:rPr lang="zh-CN" altLang="en-US" dirty="0">
                <a:solidFill>
                  <a:srgbClr val="FF0000"/>
                </a:solidFill>
                <a:latin typeface="微软雅黑" panose="020B0503020204020204" pitchFamily="34" charset="-122"/>
                <a:ea typeface="微软雅黑" panose="020B0503020204020204" pitchFamily="34" charset="-122"/>
              </a:rPr>
              <a:t>顶部</a:t>
            </a:r>
            <a:r>
              <a:rPr lang="zh-CN" altLang="en-US" dirty="0">
                <a:latin typeface="微软雅黑" panose="020B0503020204020204" pitchFamily="34" charset="-122"/>
                <a:ea typeface="微软雅黑" panose="020B0503020204020204" pitchFamily="34" charset="-122"/>
              </a:rPr>
              <a:t>,在</a:t>
            </a:r>
            <a:r>
              <a:rPr lang="zh-CN" altLang="en-US" dirty="0">
                <a:solidFill>
                  <a:srgbClr val="FF0000"/>
                </a:solidFill>
                <a:latin typeface="微软雅黑" panose="020B0503020204020204" pitchFamily="34" charset="-122"/>
                <a:ea typeface="微软雅黑" panose="020B0503020204020204" pitchFamily="34" charset="-122"/>
              </a:rPr>
              <a:t>交互初</a:t>
            </a:r>
            <a:r>
              <a:rPr lang="zh-CN" altLang="en-US" dirty="0">
                <a:latin typeface="微软雅黑" panose="020B0503020204020204" pitchFamily="34" charset="-122"/>
                <a:ea typeface="微软雅黑" panose="020B0503020204020204" pitchFamily="34" charset="-122"/>
              </a:rPr>
              <a:t>对象就已经存在,若对象的位置</a:t>
            </a:r>
            <a:r>
              <a:rPr lang="zh-CN" altLang="en-US" dirty="0">
                <a:solidFill>
                  <a:srgbClr val="FF0000"/>
                </a:solidFill>
                <a:latin typeface="微软雅黑" panose="020B0503020204020204" pitchFamily="34" charset="-122"/>
                <a:ea typeface="微软雅黑" panose="020B0503020204020204" pitchFamily="34" charset="-122"/>
              </a:rPr>
              <a:t>不在顶端</a:t>
            </a:r>
            <a:r>
              <a:rPr lang="zh-CN" altLang="en-US" dirty="0">
                <a:latin typeface="微软雅黑" panose="020B0503020204020204" pitchFamily="34" charset="-122"/>
                <a:ea typeface="微软雅黑" panose="020B0503020204020204" pitchFamily="34" charset="-122"/>
              </a:rPr>
              <a:t>，则表示对象是在</a:t>
            </a:r>
            <a:r>
              <a:rPr lang="zh-CN" altLang="en-US" dirty="0">
                <a:solidFill>
                  <a:srgbClr val="FF0000"/>
                </a:solidFill>
                <a:latin typeface="微软雅黑" panose="020B0503020204020204" pitchFamily="34" charset="-122"/>
                <a:ea typeface="微软雅黑" panose="020B0503020204020204" pitchFamily="34" charset="-122"/>
              </a:rPr>
              <a:t>交互的过程中被创建的</a:t>
            </a:r>
            <a:r>
              <a:rPr lang="zh-CN" altLang="en-US" dirty="0">
                <a:latin typeface="微软雅黑" panose="020B0503020204020204" pitchFamily="34" charset="-122"/>
                <a:ea typeface="微软雅黑" panose="020B0503020204020204" pitchFamily="34" charset="-122"/>
              </a:rPr>
              <a:t>。如图所示的对象Objectl和Object2的位置不同。</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生命线</a:t>
            </a:r>
          </a:p>
        </p:txBody>
      </p:sp>
      <p:sp>
        <p:nvSpPr>
          <p:cNvPr id="3" name="内容占位符 2"/>
          <p:cNvSpPr>
            <a:spLocks noGrp="1"/>
          </p:cNvSpPr>
          <p:nvPr>
            <p:ph idx="1"/>
          </p:nvPr>
        </p:nvSpPr>
        <p:spPr>
          <a:xfrm>
            <a:off x="838200" y="1825625"/>
            <a:ext cx="10515600" cy="3311983"/>
          </a:xfrm>
          <a:ln>
            <a:solidFill>
              <a:schemeClr val="tx1"/>
            </a:solidFill>
          </a:ln>
        </p:spPr>
        <p:txBody>
          <a:bodyPr/>
          <a:lstStyle/>
          <a:p>
            <a:r>
              <a:rPr lang="zh-CN" altLang="en-US" dirty="0"/>
              <a:t>生命线(LifeLine)代表顺序图中对象在一段时间内的存在。生命线在顺序图中表示为从对象图标底部中心位置向下延伸的一条</a:t>
            </a:r>
            <a:r>
              <a:rPr lang="zh-CN" altLang="en-US" dirty="0">
                <a:solidFill>
                  <a:srgbClr val="FF0000"/>
                </a:solidFill>
              </a:rPr>
              <a:t>虚线</a:t>
            </a:r>
            <a:r>
              <a:rPr lang="zh-CN" altLang="en-US" dirty="0"/>
              <a:t>(但事实上UML2中定义的生命线可以用实线来表示)。</a:t>
            </a:r>
          </a:p>
          <a:p>
            <a:endParaRPr lang="zh-CN" altLang="en-US" dirty="0"/>
          </a:p>
          <a:p>
            <a:r>
              <a:rPr lang="zh-CN" altLang="en-US" dirty="0"/>
              <a:t>生命线是一个时间线,其所用的时间取决于交互持续的时间。每个对象的底部都带有生命线,对象与生命线结合在一起被称为对象的生命线。</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激活期</a:t>
            </a:r>
          </a:p>
        </p:txBody>
      </p:sp>
      <p:sp>
        <p:nvSpPr>
          <p:cNvPr id="3" name="内容占位符 2"/>
          <p:cNvSpPr>
            <a:spLocks noGrp="1"/>
          </p:cNvSpPr>
          <p:nvPr>
            <p:ph idx="1"/>
          </p:nvPr>
        </p:nvSpPr>
        <p:spPr>
          <a:xfrm>
            <a:off x="608330" y="1490345"/>
            <a:ext cx="10968990" cy="2094230"/>
          </a:xfrm>
          <a:ln>
            <a:solidFill>
              <a:schemeClr val="tx1"/>
            </a:solidFill>
          </a:ln>
        </p:spPr>
        <p:txBody>
          <a:bodyPr>
            <a:normAutofit/>
          </a:bodyPr>
          <a:lstStyle/>
          <a:p>
            <a:r>
              <a:rPr lang="zh-CN" altLang="en-US" dirty="0"/>
              <a:t>激活期(Activation)也被称为</a:t>
            </a:r>
            <a:r>
              <a:rPr lang="zh-CN" altLang="en-US" dirty="0">
                <a:solidFill>
                  <a:srgbClr val="FF0000"/>
                </a:solidFill>
              </a:rPr>
              <a:t>控制焦点</a:t>
            </a:r>
            <a:r>
              <a:rPr lang="zh-CN" altLang="en-US" dirty="0"/>
              <a:t>,代表顺序图中的对象执行一项操作的时期,是顺序图中表示时间段的符号,在这个时间段内对象将执行相应的操作。在UML中,用小矩形表示，被称为激活条或控制期,对象就是在激活条的顶部被激活的,在完成自己的工作后被去激活,如图所示。</a:t>
            </a:r>
          </a:p>
          <a:p>
            <a:pPr marL="0" indent="0">
              <a:buNone/>
            </a:pPr>
            <a:endParaRPr lang="zh-CN" altLang="en-US" dirty="0"/>
          </a:p>
          <a:p>
            <a:pPr marL="0" indent="0">
              <a:buNone/>
            </a:pPr>
            <a:endParaRPr lang="zh-CN" altLang="en-US" dirty="0"/>
          </a:p>
          <a:p>
            <a:pPr marL="0" indent="0">
              <a:buNone/>
            </a:pPr>
            <a:endParaRPr lang="zh-CN" altLang="en-US" dirty="0"/>
          </a:p>
          <a:p>
            <a:pPr marL="0" indent="0">
              <a:buNone/>
            </a:pPr>
            <a:endParaRPr lang="zh-CN" altLang="en-US" dirty="0"/>
          </a:p>
          <a:p>
            <a:pPr marL="0" indent="0">
              <a:buNone/>
            </a:pPr>
            <a:endParaRPr lang="zh-CN" altLang="en-US" dirty="0"/>
          </a:p>
          <a:p>
            <a:pPr marL="0" indent="0">
              <a:buNone/>
            </a:pPr>
            <a:endParaRPr lang="zh-CN" altLang="en-US" dirty="0"/>
          </a:p>
        </p:txBody>
      </p:sp>
      <p:pic>
        <p:nvPicPr>
          <p:cNvPr id="4" name="图片 3"/>
          <p:cNvPicPr>
            <a:picLocks noChangeAspect="1"/>
          </p:cNvPicPr>
          <p:nvPr/>
        </p:nvPicPr>
        <p:blipFill>
          <a:blip r:embed="rId3"/>
          <a:stretch>
            <a:fillRect/>
          </a:stretch>
        </p:blipFill>
        <p:spPr>
          <a:xfrm>
            <a:off x="4749800" y="3217372"/>
            <a:ext cx="6025037" cy="3441238"/>
          </a:xfrm>
          <a:prstGeom prst="rect">
            <a:avLst/>
          </a:prstGeom>
        </p:spPr>
      </p:pic>
      <p:sp>
        <p:nvSpPr>
          <p:cNvPr id="5" name="文本框 4"/>
          <p:cNvSpPr txBox="1"/>
          <p:nvPr/>
        </p:nvSpPr>
        <p:spPr>
          <a:xfrm>
            <a:off x="608330" y="3584575"/>
            <a:ext cx="4125595" cy="2951898"/>
          </a:xfrm>
          <a:prstGeom prst="rect">
            <a:avLst/>
          </a:prstGeom>
          <a:noFill/>
          <a:ln>
            <a:solidFill>
              <a:schemeClr val="tx1"/>
            </a:solidFill>
          </a:ln>
        </p:spPr>
        <p:txBody>
          <a:bodyPr wrap="square" rtlCol="0" anchor="t">
            <a:spAutoFit/>
          </a:bodyPr>
          <a:lstStyle/>
          <a:p>
            <a:pPr marL="0" indent="0" fontAlgn="auto">
              <a:lnSpc>
                <a:spcPct val="150000"/>
              </a:lnSpc>
              <a:buNone/>
            </a:pPr>
            <a:r>
              <a:rPr lang="zh-CN" altLang="en-US" dirty="0">
                <a:latin typeface="微软雅黑" panose="020B0503020204020204" pitchFamily="34" charset="-122"/>
                <a:ea typeface="微软雅黑" panose="020B0503020204020204" pitchFamily="34" charset="-122"/>
                <a:sym typeface="+mn-ea"/>
              </a:rPr>
              <a:t>激活矩形的长度表示出</a:t>
            </a:r>
            <a:r>
              <a:rPr lang="zh-CN" altLang="en-US" dirty="0">
                <a:solidFill>
                  <a:srgbClr val="FF0000"/>
                </a:solidFill>
                <a:latin typeface="微软雅黑" panose="020B0503020204020204" pitchFamily="34" charset="-122"/>
                <a:ea typeface="微软雅黑" panose="020B0503020204020204" pitchFamily="34" charset="-122"/>
                <a:sym typeface="+mn-ea"/>
              </a:rPr>
              <a:t>激活的持续时间。</a:t>
            </a:r>
            <a:r>
              <a:rPr lang="zh-CN" altLang="en-US" dirty="0">
                <a:latin typeface="微软雅黑" panose="020B0503020204020204" pitchFamily="34" charset="-122"/>
                <a:ea typeface="微软雅黑" panose="020B0503020204020204" pitchFamily="34" charset="-122"/>
                <a:sym typeface="+mn-ea"/>
              </a:rPr>
              <a:t>矩形长度只是激活期长短的一个粗略表示，而没有精确的要求。持续时间通常以一种大概的、普通的方式来表示。这意味着生命线中的每一段虚线通常不会代表具体的时间单元,而是试图表示一般意义上的持续时间。</a:t>
            </a:r>
            <a:endParaRPr lang="zh-CN" altLang="en-US" dirty="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zh-CN" altLang="en-US" dirty="0"/>
              <a:t>用例图的元素组成</a:t>
            </a:r>
          </a:p>
        </p:txBody>
      </p:sp>
      <p:graphicFrame>
        <p:nvGraphicFramePr>
          <p:cNvPr id="6" name="内容占位符 5">
            <a:extLst>
              <a:ext uri="{FF2B5EF4-FFF2-40B4-BE49-F238E27FC236}">
                <a16:creationId xmlns:a16="http://schemas.microsoft.com/office/drawing/2014/main" id="{3F4FF23F-78A8-42F3-B88C-EEBAF1E9CEA9}"/>
              </a:ext>
            </a:extLst>
          </p:cNvPr>
          <p:cNvGraphicFramePr>
            <a:graphicFrameLocks noGrp="1"/>
          </p:cNvGraphicFramePr>
          <p:nvPr>
            <p:ph idx="1"/>
            <p:extLst>
              <p:ext uri="{D42A27DB-BD31-4B8C-83A1-F6EECF244321}">
                <p14:modId xmlns:p14="http://schemas.microsoft.com/office/powerpoint/2010/main" val="1209000503"/>
              </p:ext>
            </p:extLst>
          </p:nvPr>
        </p:nvGraphicFramePr>
        <p:xfrm>
          <a:off x="838200" y="1825625"/>
          <a:ext cx="10515600" cy="20864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utre 483">
            <a:extLst>
              <a:ext uri="{FF2B5EF4-FFF2-40B4-BE49-F238E27FC236}">
                <a16:creationId xmlns:a16="http://schemas.microsoft.com/office/drawing/2014/main" id="{13FA1257-11A0-48C3-994C-DB74768954EC}"/>
              </a:ext>
            </a:extLst>
          </p:cNvPr>
          <p:cNvPicPr/>
          <p:nvPr/>
        </p:nvPicPr>
        <p:blipFill>
          <a:blip r:embed="rId7"/>
          <a:stretch/>
        </p:blipFill>
        <p:spPr>
          <a:xfrm>
            <a:off x="5349083" y="3912124"/>
            <a:ext cx="5297707" cy="2716090"/>
          </a:xfrm>
          <a:prstGeom prst="rect">
            <a:avLst/>
          </a:prstGeom>
        </p:spPr>
      </p:pic>
      <p:sp>
        <p:nvSpPr>
          <p:cNvPr id="5" name="文本框 4">
            <a:extLst>
              <a:ext uri="{FF2B5EF4-FFF2-40B4-BE49-F238E27FC236}">
                <a16:creationId xmlns:a16="http://schemas.microsoft.com/office/drawing/2014/main" id="{5CA5CEC6-FD89-4B9D-9D7A-EA782C4EBFBB}"/>
              </a:ext>
            </a:extLst>
          </p:cNvPr>
          <p:cNvSpPr txBox="1"/>
          <p:nvPr/>
        </p:nvSpPr>
        <p:spPr>
          <a:xfrm>
            <a:off x="1338606" y="4251488"/>
            <a:ext cx="3908351" cy="1754326"/>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从图</a:t>
            </a:r>
            <a:r>
              <a:rPr lang="en-US" altLang="zh-CN" dirty="0">
                <a:latin typeface="微软雅黑" panose="020B0503020204020204" pitchFamily="34" charset="-122"/>
                <a:ea typeface="微软雅黑" panose="020B0503020204020204" pitchFamily="34" charset="-122"/>
              </a:rPr>
              <a:t>4.1</a:t>
            </a:r>
            <a:r>
              <a:rPr lang="zh-CN" altLang="en-US" dirty="0">
                <a:latin typeface="微软雅黑" panose="020B0503020204020204" pitchFamily="34" charset="-122"/>
                <a:ea typeface="微软雅黑" panose="020B0503020204020204" pitchFamily="34" charset="-122"/>
              </a:rPr>
              <a:t>中可以看出，所有的用例都放置在系统边界内，表明它属于一个系统。参与者则放在系统边界的外面，表明参与者并不属于系统。但是参与者负责直接</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或间接地</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驱动与其相关联的用例的执行。</a:t>
            </a:r>
          </a:p>
        </p:txBody>
      </p:sp>
    </p:spTree>
    <p:extLst>
      <p:ext uri="{BB962C8B-B14F-4D97-AF65-F5344CB8AC3E}">
        <p14:creationId xmlns:p14="http://schemas.microsoft.com/office/powerpoint/2010/main" val="123301911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消息</a:t>
            </a:r>
          </a:p>
        </p:txBody>
      </p:sp>
      <p:sp>
        <p:nvSpPr>
          <p:cNvPr id="3" name="内容占位符 2"/>
          <p:cNvSpPr>
            <a:spLocks noGrp="1"/>
          </p:cNvSpPr>
          <p:nvPr>
            <p:ph idx="1"/>
          </p:nvPr>
        </p:nvSpPr>
        <p:spPr>
          <a:xfrm>
            <a:off x="838200" y="1825625"/>
            <a:ext cx="10515600" cy="3660775"/>
          </a:xfrm>
          <a:ln>
            <a:solidFill>
              <a:schemeClr val="tx1"/>
            </a:solidFill>
          </a:ln>
        </p:spPr>
        <p:txBody>
          <a:bodyPr>
            <a:normAutofit/>
          </a:bodyPr>
          <a:lstStyle/>
          <a:p>
            <a:pPr marL="0" indent="0">
              <a:buNone/>
            </a:pPr>
            <a:r>
              <a:rPr lang="zh-CN" altLang="en-US" sz="2400" dirty="0"/>
              <a:t>消息(Message)是</a:t>
            </a:r>
            <a:r>
              <a:rPr lang="zh-CN" altLang="en-US" sz="2400" dirty="0">
                <a:solidFill>
                  <a:srgbClr val="FF0000"/>
                </a:solidFill>
              </a:rPr>
              <a:t>对象之间某种形式的通信</a:t>
            </a:r>
            <a:r>
              <a:rPr lang="zh-CN" altLang="en-US" sz="2400" dirty="0"/>
              <a:t>,在垂直生命线之间,用带有箭头的线并附以消息表达式方式表示。它可以激发某个操作、唤起信号或导致目标对象的创建或撤销。</a:t>
            </a:r>
          </a:p>
          <a:p>
            <a:pPr marL="0" indent="0">
              <a:buNone/>
            </a:pPr>
            <a:r>
              <a:rPr lang="zh-CN" altLang="en-US" sz="2400" dirty="0"/>
              <a:t>一个对象到另一个对象的消息用跨越对象生命线的消息线表示。</a:t>
            </a:r>
          </a:p>
          <a:p>
            <a:pPr marL="0" indent="0">
              <a:buNone/>
            </a:pPr>
            <a:r>
              <a:rPr lang="zh-CN" altLang="en-US" sz="2400" dirty="0"/>
              <a:t>对象还可以发送消息给它自己,即消息线从自己的生命线出发又回到自已的生命线。</a:t>
            </a:r>
          </a:p>
          <a:p>
            <a:pPr marL="0" indent="0">
              <a:buNone/>
            </a:pPr>
            <a:r>
              <a:rPr lang="zh-CN" altLang="en-US" sz="2400" dirty="0"/>
              <a:t>UML用从一条生命线开始到另一条生命线结束的箭头来表示一个消息。消息在图中生命线的上下位置决定了它的传递时间。消息可以用消息名及参数来标识,也可带有顺序号。</a:t>
            </a:r>
          </a:p>
          <a:p>
            <a:endParaRPr lang="zh-CN"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消息的表示</a:t>
            </a:r>
          </a:p>
        </p:txBody>
      </p:sp>
      <p:sp>
        <p:nvSpPr>
          <p:cNvPr id="3" name="内容占位符 2"/>
          <p:cNvSpPr>
            <a:spLocks noGrp="1"/>
          </p:cNvSpPr>
          <p:nvPr>
            <p:ph idx="1"/>
          </p:nvPr>
        </p:nvSpPr>
        <p:spPr/>
        <p:txBody>
          <a:bodyPr>
            <a:normAutofit fontScale="92500" lnSpcReduction="10000"/>
          </a:bodyPr>
          <a:lstStyle/>
          <a:p>
            <a:pPr marL="0" indent="0">
              <a:buNone/>
            </a:pPr>
            <a:r>
              <a:rPr lang="zh-CN" altLang="en-US" dirty="0">
                <a:sym typeface="+mn-ea"/>
              </a:rPr>
              <a:t>消息的一般表示方法如图所示。</a:t>
            </a:r>
            <a:endParaRPr lang="zh-CN" altLang="en-US" dirty="0"/>
          </a:p>
          <a:p>
            <a:pPr marL="0" indent="0">
              <a:buNone/>
            </a:pPr>
            <a:endParaRPr lang="zh-CN" altLang="en-US" dirty="0">
              <a:sym typeface="+mn-ea"/>
            </a:endParaRPr>
          </a:p>
          <a:p>
            <a:pPr marL="0" indent="0">
              <a:buNone/>
            </a:pPr>
            <a:endParaRPr lang="zh-CN" altLang="en-US" dirty="0">
              <a:sym typeface="+mn-ea"/>
            </a:endParaRPr>
          </a:p>
          <a:p>
            <a:pPr marL="0" indent="0">
              <a:buNone/>
            </a:pPr>
            <a:endParaRPr lang="zh-CN" altLang="en-US" dirty="0">
              <a:sym typeface="+mn-ea"/>
            </a:endParaRPr>
          </a:p>
          <a:p>
            <a:pPr marL="0" indent="0">
              <a:buNone/>
            </a:pPr>
            <a:endParaRPr lang="zh-CN" altLang="en-US" dirty="0">
              <a:sym typeface="+mn-ea"/>
            </a:endParaRPr>
          </a:p>
          <a:p>
            <a:pPr marL="0" indent="0">
              <a:buNone/>
            </a:pPr>
            <a:endParaRPr lang="zh-CN" altLang="en-US" dirty="0">
              <a:sym typeface="+mn-ea"/>
            </a:endParaRPr>
          </a:p>
          <a:p>
            <a:pPr marL="0" indent="0">
              <a:buNone/>
            </a:pPr>
            <a:endParaRPr lang="zh-CN" altLang="en-US" dirty="0">
              <a:sym typeface="+mn-ea"/>
            </a:endParaRPr>
          </a:p>
          <a:p>
            <a:pPr marL="0" indent="0">
              <a:buNone/>
            </a:pPr>
            <a:r>
              <a:rPr lang="zh-CN" altLang="en-US" dirty="0">
                <a:sym typeface="+mn-ea"/>
              </a:rPr>
              <a:t>图中消息的阅读顺序是严格自上而下的。对象之间的交互是通过互发消息来实现的，一个对象可以请求或要求另一个对象做某件事件。消息从源对象指向目标对象,消息一旦发送便将控制从源对象转移到目标对象。</a:t>
            </a:r>
            <a:endParaRPr lang="zh-CN" altLang="en-US" dirty="0"/>
          </a:p>
          <a:p>
            <a:endParaRPr lang="zh-CN" altLang="en-US" dirty="0"/>
          </a:p>
        </p:txBody>
      </p:sp>
      <p:pic>
        <p:nvPicPr>
          <p:cNvPr id="4" name="图片 3"/>
          <p:cNvPicPr>
            <a:picLocks noChangeAspect="1"/>
          </p:cNvPicPr>
          <p:nvPr/>
        </p:nvPicPr>
        <p:blipFill>
          <a:blip r:embed="rId3"/>
          <a:stretch>
            <a:fillRect/>
          </a:stretch>
        </p:blipFill>
        <p:spPr>
          <a:xfrm>
            <a:off x="5619940" y="138483"/>
            <a:ext cx="5864860" cy="462153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消息的类型</a:t>
            </a:r>
            <a:r>
              <a:rPr lang="en-US" altLang="zh-CN"/>
              <a:t>	</a:t>
            </a:r>
          </a:p>
        </p:txBody>
      </p:sp>
      <p:sp>
        <p:nvSpPr>
          <p:cNvPr id="3" name="内容占位符 2"/>
          <p:cNvSpPr>
            <a:spLocks noGrp="1"/>
          </p:cNvSpPr>
          <p:nvPr>
            <p:ph idx="1"/>
          </p:nvPr>
        </p:nvSpPr>
        <p:spPr>
          <a:ln>
            <a:solidFill>
              <a:schemeClr val="tx1"/>
            </a:solidFill>
          </a:ln>
        </p:spPr>
        <p:txBody>
          <a:bodyPr>
            <a:normAutofit/>
          </a:bodyPr>
          <a:lstStyle/>
          <a:p>
            <a:pPr marL="0" indent="0">
              <a:buNone/>
            </a:pPr>
            <a:endParaRPr lang="zh-CN" altLang="en-US" dirty="0"/>
          </a:p>
          <a:p>
            <a:pPr marL="0" indent="0">
              <a:buNone/>
            </a:pPr>
            <a:endParaRPr lang="zh-CN" altLang="en-US" dirty="0"/>
          </a:p>
          <a:p>
            <a:pPr marL="0" indent="0">
              <a:buNone/>
            </a:pPr>
            <a:r>
              <a:rPr lang="zh-CN" altLang="en-US" dirty="0"/>
              <a:t>在UML中,消息的箭头形状代表了消息的类型。</a:t>
            </a:r>
          </a:p>
          <a:p>
            <a:pPr marL="0" indent="0">
              <a:buNone/>
            </a:pPr>
            <a:r>
              <a:rPr lang="zh-CN" altLang="en-US" dirty="0"/>
              <a:t>消息的类型分为同步消息,异步消息和同步且立即返回消息三种。</a:t>
            </a:r>
          </a:p>
          <a:p>
            <a:pPr marL="0" indent="0">
              <a:buNone/>
            </a:pPr>
            <a:r>
              <a:rPr lang="zh-CN" altLang="en-US" dirty="0"/>
              <a:t>另外，在消息的创建过程中还存在一些其他的内容，比如说创建对象、撤销对象、自关联消息等。</a:t>
            </a:r>
          </a:p>
          <a:p>
            <a:endParaRPr lang="zh-CN"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同步消息</a:t>
            </a:r>
          </a:p>
        </p:txBody>
      </p:sp>
      <p:sp>
        <p:nvSpPr>
          <p:cNvPr id="3" name="内容占位符 2"/>
          <p:cNvSpPr>
            <a:spLocks noGrp="1"/>
          </p:cNvSpPr>
          <p:nvPr>
            <p:ph idx="1"/>
          </p:nvPr>
        </p:nvSpPr>
        <p:spPr>
          <a:ln>
            <a:solidFill>
              <a:schemeClr val="tx1"/>
            </a:solidFill>
          </a:ln>
        </p:spPr>
        <p:txBody>
          <a:bodyPr/>
          <a:lstStyle/>
          <a:p>
            <a:r>
              <a:rPr lang="zh-CN" altLang="en-US" dirty="0">
                <a:sym typeface="+mn-ea"/>
              </a:rPr>
              <a:t>仅当发送者要</a:t>
            </a:r>
            <a:r>
              <a:rPr lang="zh-CN" altLang="en-US" dirty="0">
                <a:solidFill>
                  <a:srgbClr val="FF0000"/>
                </a:solidFill>
                <a:sym typeface="+mn-ea"/>
              </a:rPr>
              <a:t>发送一个消息而且接收者已经做好接收这个消息的准备</a:t>
            </a:r>
            <a:r>
              <a:rPr lang="zh-CN" altLang="en-US" dirty="0">
                <a:sym typeface="+mn-ea"/>
              </a:rPr>
              <a:t>时才能传送的消息称为同步消息(Synchronous Message),即发送者和接收者同步</a:t>
            </a:r>
            <a:endParaRPr lang="zh-CN" altLang="en-US" dirty="0"/>
          </a:p>
          <a:p>
            <a:endParaRPr lang="zh-CN" altLang="en-US" dirty="0"/>
          </a:p>
        </p:txBody>
      </p:sp>
      <p:pic>
        <p:nvPicPr>
          <p:cNvPr id="5" name="图片 4"/>
          <p:cNvPicPr>
            <a:picLocks noChangeAspect="1"/>
          </p:cNvPicPr>
          <p:nvPr/>
        </p:nvPicPr>
        <p:blipFill>
          <a:blip r:embed="rId3"/>
          <a:stretch>
            <a:fillRect/>
          </a:stretch>
        </p:blipFill>
        <p:spPr>
          <a:xfrm>
            <a:off x="4931823" y="2925347"/>
            <a:ext cx="4672965" cy="308800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异步消息</a:t>
            </a:r>
          </a:p>
        </p:txBody>
      </p:sp>
      <p:sp>
        <p:nvSpPr>
          <p:cNvPr id="3" name="内容占位符 2"/>
          <p:cNvSpPr>
            <a:spLocks noGrp="1"/>
          </p:cNvSpPr>
          <p:nvPr>
            <p:ph idx="1"/>
          </p:nvPr>
        </p:nvSpPr>
        <p:spPr>
          <a:xfrm>
            <a:off x="350520" y="1490345"/>
            <a:ext cx="11226800" cy="4759325"/>
          </a:xfrm>
          <a:ln>
            <a:solidFill>
              <a:schemeClr val="tx1"/>
            </a:solidFill>
          </a:ln>
        </p:spPr>
        <p:txBody>
          <a:bodyPr/>
          <a:lstStyle/>
          <a:p>
            <a:r>
              <a:rPr lang="zh-CN" altLang="en-US" dirty="0">
                <a:sym typeface="+mn-ea"/>
              </a:rPr>
              <a:t>发送者</a:t>
            </a:r>
            <a:r>
              <a:rPr lang="zh-CN" altLang="en-US" dirty="0">
                <a:solidFill>
                  <a:srgbClr val="FF0000"/>
                </a:solidFill>
                <a:sym typeface="+mn-ea"/>
              </a:rPr>
              <a:t>不管接收者是否做好了接收准备都可以发送</a:t>
            </a:r>
            <a:r>
              <a:rPr lang="zh-CN" altLang="en-US" dirty="0">
                <a:sym typeface="+mn-ea"/>
              </a:rPr>
              <a:t>的消息称为异步消息(AsynchronousMessage)。消息发送者通过消息把信号传递给消息的接收者,然后继续自己的活动,不等待接收者返回消息或者控制。异步消息的接收者和发送者是并发工作的。UML用一个</a:t>
            </a:r>
            <a:r>
              <a:rPr lang="zh-CN" altLang="en-US" dirty="0">
                <a:solidFill>
                  <a:srgbClr val="FF0000"/>
                </a:solidFill>
                <a:sym typeface="+mn-ea"/>
              </a:rPr>
              <a:t>两条线箭头的实线</a:t>
            </a:r>
            <a:r>
              <a:rPr lang="zh-CN" altLang="en-US" dirty="0">
                <a:sym typeface="+mn-ea"/>
              </a:rPr>
              <a:t>来表示这种类型的消息</a:t>
            </a:r>
            <a:endParaRPr lang="zh-CN" altLang="en-US" dirty="0"/>
          </a:p>
          <a:p>
            <a:endParaRPr lang="zh-CN" altLang="en-US" dirty="0"/>
          </a:p>
        </p:txBody>
      </p:sp>
      <p:pic>
        <p:nvPicPr>
          <p:cNvPr id="4" name="图片 3"/>
          <p:cNvPicPr>
            <a:picLocks noChangeAspect="1"/>
          </p:cNvPicPr>
          <p:nvPr/>
        </p:nvPicPr>
        <p:blipFill>
          <a:blip r:embed="rId3"/>
          <a:stretch>
            <a:fillRect/>
          </a:stretch>
        </p:blipFill>
        <p:spPr>
          <a:xfrm>
            <a:off x="5015832" y="3776535"/>
            <a:ext cx="5977255" cy="100774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返回消息</a:t>
            </a:r>
          </a:p>
        </p:txBody>
      </p:sp>
      <p:sp>
        <p:nvSpPr>
          <p:cNvPr id="3" name="内容占位符 2"/>
          <p:cNvSpPr>
            <a:spLocks noGrp="1"/>
          </p:cNvSpPr>
          <p:nvPr>
            <p:ph idx="1"/>
          </p:nvPr>
        </p:nvSpPr>
        <p:spPr>
          <a:ln>
            <a:solidFill>
              <a:schemeClr val="tx1"/>
            </a:solidFill>
          </a:ln>
        </p:spPr>
        <p:txBody>
          <a:bodyPr/>
          <a:lstStyle/>
          <a:p>
            <a:r>
              <a:rPr lang="zh-CN" altLang="en-US" dirty="0">
                <a:sym typeface="+mn-ea"/>
              </a:rPr>
              <a:t>返回消息(ReturnMessage)表示</a:t>
            </a:r>
            <a:r>
              <a:rPr lang="zh-CN" altLang="en-US" dirty="0">
                <a:solidFill>
                  <a:srgbClr val="FF0000"/>
                </a:solidFill>
                <a:sym typeface="+mn-ea"/>
              </a:rPr>
              <a:t>从过程调用返回</a:t>
            </a:r>
            <a:r>
              <a:rPr lang="zh-CN" altLang="en-US" dirty="0">
                <a:sym typeface="+mn-ea"/>
              </a:rPr>
              <a:t>。UML用一个带开放箭头的虚线来表示这种消息。返回消息是可选择的,它依赖建模的具体/抽象程度,一般为了顺序图阅读方便，每个消息都有返回消息。箭头指向来源的生命线,在这条虚线上面，可以放置操作的返回值。</a:t>
            </a:r>
            <a:endParaRPr lang="zh-CN" altLang="en-US" dirty="0"/>
          </a:p>
          <a:p>
            <a:endParaRPr lang="zh-CN" altLang="en-US" dirty="0"/>
          </a:p>
        </p:txBody>
      </p:sp>
      <p:pic>
        <p:nvPicPr>
          <p:cNvPr id="4" name="图片 3"/>
          <p:cNvPicPr>
            <a:picLocks noChangeAspect="1"/>
          </p:cNvPicPr>
          <p:nvPr/>
        </p:nvPicPr>
        <p:blipFill>
          <a:blip r:embed="rId3"/>
          <a:stretch>
            <a:fillRect/>
          </a:stretch>
        </p:blipFill>
        <p:spPr>
          <a:xfrm>
            <a:off x="5320286" y="4001294"/>
            <a:ext cx="4381500" cy="136207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br>
              <a:rPr lang="zh-CN" altLang="en-US">
                <a:sym typeface="+mn-ea"/>
              </a:rPr>
            </a:br>
            <a:r>
              <a:rPr lang="zh-CN" altLang="en-US">
                <a:sym typeface="+mn-ea"/>
              </a:rPr>
              <a:t>创建对象</a:t>
            </a:r>
            <a:br>
              <a:rPr lang="zh-CN" altLang="en-US"/>
            </a:br>
            <a:endParaRPr lang="zh-CN" altLang="en-US"/>
          </a:p>
        </p:txBody>
      </p:sp>
      <p:sp>
        <p:nvSpPr>
          <p:cNvPr id="3" name="内容占位符 2"/>
          <p:cNvSpPr>
            <a:spLocks noGrp="1"/>
          </p:cNvSpPr>
          <p:nvPr>
            <p:ph idx="1"/>
          </p:nvPr>
        </p:nvSpPr>
        <p:spPr>
          <a:xfrm>
            <a:off x="838200" y="1825625"/>
            <a:ext cx="10515600" cy="3990713"/>
          </a:xfrm>
          <a:ln>
            <a:solidFill>
              <a:schemeClr val="tx1"/>
            </a:solidFill>
          </a:ln>
        </p:spPr>
        <p:txBody>
          <a:bodyPr/>
          <a:lstStyle/>
          <a:p>
            <a:pPr marL="0" indent="0">
              <a:buNone/>
            </a:pPr>
            <a:r>
              <a:rPr lang="zh-CN" altLang="en-US" dirty="0"/>
              <a:t>一个对象可以通过</a:t>
            </a:r>
            <a:r>
              <a:rPr lang="zh-CN" altLang="en-US" dirty="0">
                <a:solidFill>
                  <a:srgbClr val="FF0000"/>
                </a:solidFill>
              </a:rPr>
              <a:t>发送消息来创建</a:t>
            </a:r>
            <a:r>
              <a:rPr lang="zh-CN" altLang="en-US" dirty="0"/>
              <a:t>另一个对象，即创建(create)对象。对象在创建消息发生后才能存在,对象的生命线也是在创建消息后才存在。</a:t>
            </a:r>
          </a:p>
          <a:p>
            <a:endParaRPr lang="zh-CN" altLang="en-US" dirty="0"/>
          </a:p>
        </p:txBody>
      </p:sp>
      <p:pic>
        <p:nvPicPr>
          <p:cNvPr id="4" name="图片 3"/>
          <p:cNvPicPr>
            <a:picLocks noChangeAspect="1"/>
          </p:cNvPicPr>
          <p:nvPr/>
        </p:nvPicPr>
        <p:blipFill>
          <a:blip r:embed="rId3"/>
          <a:stretch>
            <a:fillRect/>
          </a:stretch>
        </p:blipFill>
        <p:spPr>
          <a:xfrm>
            <a:off x="4889192" y="3429000"/>
            <a:ext cx="4950460" cy="206883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撤销对象</a:t>
            </a:r>
            <a:endParaRPr lang="zh-CN" altLang="en-US"/>
          </a:p>
        </p:txBody>
      </p:sp>
      <p:sp>
        <p:nvSpPr>
          <p:cNvPr id="3" name="内容占位符 2"/>
          <p:cNvSpPr>
            <a:spLocks noGrp="1"/>
          </p:cNvSpPr>
          <p:nvPr>
            <p:ph idx="1"/>
          </p:nvPr>
        </p:nvSpPr>
        <p:spPr>
          <a:xfrm>
            <a:off x="838200" y="1825625"/>
            <a:ext cx="10515600" cy="3877591"/>
          </a:xfrm>
          <a:ln>
            <a:solidFill>
              <a:schemeClr val="tx1"/>
            </a:solidFill>
          </a:ln>
        </p:spPr>
        <p:txBody>
          <a:bodyPr/>
          <a:lstStyle/>
          <a:p>
            <a:pPr marL="0" indent="0">
              <a:buNone/>
            </a:pPr>
            <a:r>
              <a:rPr lang="zh-CN" altLang="en-US" dirty="0">
                <a:sym typeface="+mn-ea"/>
              </a:rPr>
              <a:t>当一个对象</a:t>
            </a:r>
            <a:r>
              <a:rPr lang="zh-CN" altLang="en-US" dirty="0">
                <a:solidFill>
                  <a:srgbClr val="FF0000"/>
                </a:solidFill>
                <a:sym typeface="+mn-ea"/>
              </a:rPr>
              <a:t>被删除或自我删除</a:t>
            </a:r>
            <a:r>
              <a:rPr lang="zh-CN" altLang="en-US" dirty="0">
                <a:sym typeface="+mn-ea"/>
              </a:rPr>
              <a:t>时，该对象用“X”标记,即撤销(destroy)对象</a:t>
            </a:r>
            <a:endParaRPr lang="zh-CN" altLang="en-US" dirty="0"/>
          </a:p>
        </p:txBody>
      </p:sp>
      <p:pic>
        <p:nvPicPr>
          <p:cNvPr id="4" name="图片 3"/>
          <p:cNvPicPr>
            <a:picLocks noChangeAspect="1"/>
          </p:cNvPicPr>
          <p:nvPr/>
        </p:nvPicPr>
        <p:blipFill>
          <a:blip r:embed="rId3"/>
          <a:stretch>
            <a:fillRect/>
          </a:stretch>
        </p:blipFill>
        <p:spPr>
          <a:xfrm>
            <a:off x="3754126" y="3248819"/>
            <a:ext cx="4438650" cy="150495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br>
              <a:rPr lang="zh-CN" altLang="en-US">
                <a:sym typeface="+mn-ea"/>
              </a:rPr>
            </a:br>
            <a:r>
              <a:rPr lang="zh-CN" altLang="en-US">
                <a:sym typeface="+mn-ea"/>
              </a:rPr>
              <a:t>自关联消息</a:t>
            </a:r>
            <a:br>
              <a:rPr lang="zh-CN" altLang="en-US"/>
            </a:br>
            <a:endParaRPr lang="zh-CN" altLang="en-US"/>
          </a:p>
        </p:txBody>
      </p:sp>
      <p:sp>
        <p:nvSpPr>
          <p:cNvPr id="3" name="内容占位符 2"/>
          <p:cNvSpPr>
            <a:spLocks noGrp="1"/>
          </p:cNvSpPr>
          <p:nvPr>
            <p:ph idx="1"/>
          </p:nvPr>
        </p:nvSpPr>
        <p:spPr>
          <a:ln>
            <a:solidFill>
              <a:schemeClr val="tx1"/>
            </a:solidFill>
          </a:ln>
        </p:spPr>
        <p:txBody>
          <a:bodyPr/>
          <a:lstStyle/>
          <a:p>
            <a:pPr marL="0" indent="0">
              <a:buNone/>
            </a:pPr>
            <a:r>
              <a:rPr lang="zh-CN" altLang="en-US" dirty="0">
                <a:sym typeface="+mn-ea"/>
              </a:rPr>
              <a:t>自关联消息(Self-Message)表示</a:t>
            </a:r>
            <a:r>
              <a:rPr lang="zh-CN" altLang="en-US" dirty="0">
                <a:solidFill>
                  <a:srgbClr val="FF0000"/>
                </a:solidFill>
                <a:sym typeface="+mn-ea"/>
              </a:rPr>
              <a:t>方法的自身调用</a:t>
            </a:r>
            <a:r>
              <a:rPr lang="zh-CN" altLang="en-US" dirty="0">
                <a:sym typeface="+mn-ea"/>
              </a:rPr>
              <a:t>及一个对象内的一个方法调用另外一个方法</a:t>
            </a:r>
            <a:endParaRPr lang="zh-CN" altLang="en-US" dirty="0"/>
          </a:p>
        </p:txBody>
      </p:sp>
      <p:pic>
        <p:nvPicPr>
          <p:cNvPr id="4" name="图片 3"/>
          <p:cNvPicPr>
            <a:picLocks noChangeAspect="1"/>
          </p:cNvPicPr>
          <p:nvPr/>
        </p:nvPicPr>
        <p:blipFill>
          <a:blip r:embed="rId3"/>
          <a:stretch>
            <a:fillRect/>
          </a:stretch>
        </p:blipFill>
        <p:spPr>
          <a:xfrm>
            <a:off x="5374302" y="2571842"/>
            <a:ext cx="3075706" cy="3451886"/>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约束</a:t>
            </a:r>
          </a:p>
        </p:txBody>
      </p:sp>
      <p:sp>
        <p:nvSpPr>
          <p:cNvPr id="3" name="内容占位符 2"/>
          <p:cNvSpPr>
            <a:spLocks noGrp="1"/>
          </p:cNvSpPr>
          <p:nvPr>
            <p:ph idx="1"/>
          </p:nvPr>
        </p:nvSpPr>
        <p:spPr>
          <a:ln>
            <a:solidFill>
              <a:schemeClr val="tx1"/>
            </a:solidFill>
          </a:ln>
        </p:spPr>
        <p:txBody>
          <a:bodyPr/>
          <a:lstStyle/>
          <a:p>
            <a:pPr marL="0" indent="0">
              <a:buNone/>
            </a:pPr>
            <a:r>
              <a:rPr lang="zh-CN" altLang="en-US" dirty="0"/>
              <a:t>当为对象的交互建模时,有时需要在某种条件满足时消息才会传递给对象。约束在UML图中用作控制流。一个约束只能被分配到一个单一消息。UML1.x中,为 了实现约束条件,需要在消息名前加入约束条件,并放于“[]”中。约束条件用于描述代码中if 语句结构</a:t>
            </a:r>
          </a:p>
        </p:txBody>
      </p:sp>
      <p:pic>
        <p:nvPicPr>
          <p:cNvPr id="4" name="图片 3"/>
          <p:cNvPicPr>
            <a:picLocks noChangeAspect="1"/>
          </p:cNvPicPr>
          <p:nvPr/>
        </p:nvPicPr>
        <p:blipFill>
          <a:blip r:embed="rId3"/>
          <a:stretch>
            <a:fillRect/>
          </a:stretch>
        </p:blipFill>
        <p:spPr>
          <a:xfrm>
            <a:off x="4458970" y="3742055"/>
            <a:ext cx="6648450" cy="2057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pPr>
              <a:lnSpc>
                <a:spcPct val="100000"/>
              </a:lnSpc>
            </a:pPr>
            <a:r>
              <a:rPr lang="en-US" altLang="zh-CN" dirty="0"/>
              <a:t>4.1.1</a:t>
            </a:r>
            <a:r>
              <a:rPr lang="zh-CN" altLang="en-US" dirty="0"/>
              <a:t>参与者</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200" y="1825625"/>
            <a:ext cx="7759045" cy="4351338"/>
          </a:xfrm>
        </p:spPr>
        <p:style>
          <a:lnRef idx="1">
            <a:schemeClr val="accent3"/>
          </a:lnRef>
          <a:fillRef idx="2">
            <a:schemeClr val="accent3"/>
          </a:fillRef>
          <a:effectRef idx="1">
            <a:schemeClr val="accent3"/>
          </a:effectRef>
          <a:fontRef idx="minor">
            <a:schemeClr val="dk1"/>
          </a:fontRef>
        </p:style>
        <p:txBody>
          <a:bodyPr>
            <a:normAutofit fontScale="70000" lnSpcReduction="20000"/>
          </a:bodyPr>
          <a:lstStyle/>
          <a:p>
            <a:pPr>
              <a:lnSpc>
                <a:spcPct val="120000"/>
              </a:lnSpc>
            </a:pPr>
            <a:r>
              <a:rPr lang="zh-CN" altLang="en-US" dirty="0">
                <a:solidFill>
                  <a:srgbClr val="FF0000"/>
                </a:solidFill>
                <a:latin typeface="微软雅黑" panose="020B0503020204020204" pitchFamily="34" charset="-122"/>
                <a:ea typeface="微软雅黑" panose="020B0503020204020204" pitchFamily="34" charset="-122"/>
              </a:rPr>
              <a:t>参与者</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也可以称为角色，</a:t>
            </a:r>
            <a:r>
              <a:rPr lang="en-US" altLang="zh-CN" dirty="0">
                <a:latin typeface="微软雅黑" panose="020B0503020204020204" pitchFamily="34" charset="-122"/>
                <a:ea typeface="微软雅黑" panose="020B0503020204020204" pitchFamily="34" charset="-122"/>
              </a:rPr>
              <a:t>Actor)</a:t>
            </a:r>
            <a:r>
              <a:rPr lang="zh-CN" altLang="en-US" dirty="0">
                <a:latin typeface="微软雅黑" panose="020B0503020204020204" pitchFamily="34" charset="-122"/>
                <a:ea typeface="微软雅黑" panose="020B0503020204020204" pitchFamily="34" charset="-122"/>
              </a:rPr>
              <a:t>是系统外部的一个人或者物，它以某种方式参与了系统的执行过程。</a:t>
            </a:r>
          </a:p>
          <a:p>
            <a:pPr>
              <a:lnSpc>
                <a:spcPct val="120000"/>
              </a:lnSpc>
            </a:pPr>
            <a:r>
              <a:rPr lang="zh-CN" altLang="en-US" dirty="0">
                <a:latin typeface="微软雅黑" panose="020B0503020204020204" pitchFamily="34" charset="-122"/>
                <a:ea typeface="微软雅黑" panose="020B0503020204020204" pitchFamily="34" charset="-122"/>
              </a:rPr>
              <a:t>参与者不是特指人，是指系统以外的，在使用系统或与系统交互中所扮演的角色。因此参与者可以是人，可以是事物，也可以是时间或其他系统等。还有一点需要注意的是，参与者不是指人或事物本身，而是表示人或事物在系统中所扮演的角色。</a:t>
            </a:r>
            <a:endParaRPr lang="en-US" altLang="zh-CN" dirty="0">
              <a:latin typeface="微软雅黑" panose="020B0503020204020204" pitchFamily="34" charset="-122"/>
              <a:ea typeface="微软雅黑" panose="020B0503020204020204" pitchFamily="34" charset="-122"/>
            </a:endParaRPr>
          </a:p>
          <a:p>
            <a:pPr>
              <a:lnSpc>
                <a:spcPct val="120000"/>
              </a:lnSpc>
            </a:pPr>
            <a:r>
              <a:rPr lang="zh-CN" altLang="en-US" dirty="0">
                <a:latin typeface="微软雅黑" panose="020B0503020204020204" pitchFamily="34" charset="-122"/>
                <a:ea typeface="微软雅黑" panose="020B0503020204020204" pitchFamily="34" charset="-122"/>
              </a:rPr>
              <a:t>参与者在</a:t>
            </a:r>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中通常以一个直立人的图形符号来表示，如图所示。参与者是用例图的一个重要组成部分，它</a:t>
            </a:r>
            <a:r>
              <a:rPr lang="zh-CN" altLang="en-US" dirty="0">
                <a:solidFill>
                  <a:srgbClr val="FF0000"/>
                </a:solidFill>
                <a:latin typeface="微软雅黑" panose="020B0503020204020204" pitchFamily="34" charset="-122"/>
                <a:ea typeface="微软雅黑" panose="020B0503020204020204" pitchFamily="34" charset="-122"/>
              </a:rPr>
              <a:t>代表参与系统交互的用户、设备或另一个系统</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20000"/>
              </a:lnSpc>
            </a:pPr>
            <a:r>
              <a:rPr lang="zh-CN" altLang="en-US" dirty="0">
                <a:latin typeface="微软雅黑" panose="020B0503020204020204" pitchFamily="34" charset="-122"/>
                <a:ea typeface="微软雅黑" panose="020B0503020204020204" pitchFamily="34" charset="-122"/>
              </a:rPr>
              <a:t>参与者的</a:t>
            </a:r>
            <a:r>
              <a:rPr lang="zh-CN" altLang="en-US" b="1" dirty="0">
                <a:latin typeface="微软雅黑" panose="020B0503020204020204" pitchFamily="34" charset="-122"/>
                <a:ea typeface="微软雅黑" panose="020B0503020204020204" pitchFamily="34" charset="-122"/>
              </a:rPr>
              <a:t>作用</a:t>
            </a:r>
            <a:r>
              <a:rPr lang="zh-CN" altLang="en-US" dirty="0">
                <a:latin typeface="微软雅黑" panose="020B0503020204020204" pitchFamily="34" charset="-122"/>
                <a:ea typeface="微软雅黑" panose="020B0503020204020204" pitchFamily="34" charset="-122"/>
              </a:rPr>
              <a:t>为以下两点：</a:t>
            </a:r>
            <a:endParaRPr lang="en-US" altLang="zh-CN" dirty="0">
              <a:latin typeface="微软雅黑" panose="020B0503020204020204" pitchFamily="34" charset="-122"/>
              <a:ea typeface="微软雅黑" panose="020B0503020204020204" pitchFamily="34" charset="-122"/>
            </a:endParaRPr>
          </a:p>
          <a:p>
            <a:pPr lvl="1">
              <a:lnSpc>
                <a:spcPct val="120000"/>
              </a:lnSpc>
            </a:pP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）建立系统的外部用户模型。</a:t>
            </a:r>
          </a:p>
          <a:p>
            <a:pPr lvl="1">
              <a:lnSpc>
                <a:spcPct val="120000"/>
              </a:lnSpc>
            </a:pP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）对系统边界之外的对象进行描述。</a:t>
            </a:r>
          </a:p>
          <a:p>
            <a:pPr lvl="1">
              <a:lnSpc>
                <a:spcPct val="120000"/>
              </a:lnSpc>
            </a:pPr>
            <a:endParaRPr lang="zh-CN" altLang="en-US" dirty="0">
              <a:latin typeface="微软雅黑" panose="020B0503020204020204" pitchFamily="34" charset="-122"/>
              <a:ea typeface="微软雅黑" panose="020B0503020204020204" pitchFamily="34" charset="-122"/>
            </a:endParaRPr>
          </a:p>
          <a:p>
            <a:pPr>
              <a:lnSpc>
                <a:spcPct val="120000"/>
              </a:lnSpc>
            </a:pPr>
            <a:endParaRPr lang="zh-CN" altLang="en-US"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B165EFFB-158D-475B-A080-56F341A71CDB}"/>
              </a:ext>
            </a:extLst>
          </p:cNvPr>
          <p:cNvPicPr>
            <a:picLocks noChangeAspect="1"/>
          </p:cNvPicPr>
          <p:nvPr/>
        </p:nvPicPr>
        <p:blipFill>
          <a:blip r:embed="rId2"/>
          <a:stretch>
            <a:fillRect/>
          </a:stretch>
        </p:blipFill>
        <p:spPr>
          <a:xfrm>
            <a:off x="8667875" y="1690688"/>
            <a:ext cx="3394188" cy="3852862"/>
          </a:xfrm>
          <a:prstGeom prst="rect">
            <a:avLst/>
          </a:prstGeom>
        </p:spPr>
      </p:pic>
    </p:spTree>
    <p:extLst>
      <p:ext uri="{BB962C8B-B14F-4D97-AF65-F5344CB8AC3E}">
        <p14:creationId xmlns:p14="http://schemas.microsoft.com/office/powerpoint/2010/main" val="185101342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约束片段</a:t>
            </a:r>
          </a:p>
        </p:txBody>
      </p:sp>
      <p:sp>
        <p:nvSpPr>
          <p:cNvPr id="3" name="内容占位符 2"/>
          <p:cNvSpPr>
            <a:spLocks noGrp="1"/>
          </p:cNvSpPr>
          <p:nvPr>
            <p:ph idx="1"/>
          </p:nvPr>
        </p:nvSpPr>
        <p:spPr>
          <a:xfrm>
            <a:off x="611957" y="1523967"/>
            <a:ext cx="10515600" cy="4351338"/>
          </a:xfrm>
          <a:ln>
            <a:solidFill>
              <a:schemeClr val="tx1"/>
            </a:solidFill>
          </a:ln>
        </p:spPr>
        <p:txBody>
          <a:bodyPr/>
          <a:lstStyle/>
          <a:p>
            <a:r>
              <a:rPr lang="zh-CN" altLang="en-US" dirty="0"/>
              <a:t>在UML2. 0中，这种约束被称为组合片段(Combined Fragment),这种片段有12种类型,具体描述如表所示。使用组合片段机制可以为顺序图增加一定程度的处理逻辑。一个组合片段是一个或者多个封装在一个框架中并且在一定的命名环境中执行的顺序。</a:t>
            </a:r>
          </a:p>
        </p:txBody>
      </p:sp>
      <p:pic>
        <p:nvPicPr>
          <p:cNvPr id="4" name="图片 3"/>
          <p:cNvPicPr>
            <a:picLocks noChangeAspect="1"/>
          </p:cNvPicPr>
          <p:nvPr/>
        </p:nvPicPr>
        <p:blipFill>
          <a:blip r:embed="rId3"/>
          <a:stretch>
            <a:fillRect/>
          </a:stretch>
        </p:blipFill>
        <p:spPr>
          <a:xfrm>
            <a:off x="3101418" y="3337483"/>
            <a:ext cx="7000646" cy="326212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顺序图的建模原则</a:t>
            </a:r>
          </a:p>
        </p:txBody>
      </p:sp>
      <p:sp>
        <p:nvSpPr>
          <p:cNvPr id="3" name="内容占位符 2"/>
          <p:cNvSpPr>
            <a:spLocks noGrp="1"/>
          </p:cNvSpPr>
          <p:nvPr>
            <p:ph idx="1"/>
          </p:nvPr>
        </p:nvSpPr>
        <p:spPr>
          <a:ln>
            <a:solidFill>
              <a:schemeClr val="tx1"/>
            </a:solidFill>
          </a:ln>
        </p:spPr>
        <p:txBody>
          <a:bodyPr>
            <a:normAutofit fontScale="77500" lnSpcReduction="20000"/>
          </a:bodyPr>
          <a:lstStyle/>
          <a:p>
            <a:pPr marL="0" indent="0">
              <a:lnSpc>
                <a:spcPct val="120000"/>
              </a:lnSpc>
              <a:buNone/>
            </a:pPr>
            <a:r>
              <a:rPr lang="zh-CN" altLang="en-US" dirty="0"/>
              <a:t>(1)设置</a:t>
            </a:r>
            <a:r>
              <a:rPr lang="zh-CN" altLang="en-US" dirty="0">
                <a:solidFill>
                  <a:srgbClr val="FF0000"/>
                </a:solidFill>
              </a:rPr>
              <a:t>交互语境</a:t>
            </a:r>
            <a:r>
              <a:rPr lang="zh-CN" altLang="en-US" dirty="0"/>
              <a:t>,这些语境可以是系统、子系统、操作.类、用例和协作的一个脚本。</a:t>
            </a:r>
          </a:p>
          <a:p>
            <a:pPr marL="0" indent="0">
              <a:lnSpc>
                <a:spcPct val="120000"/>
              </a:lnSpc>
              <a:buNone/>
            </a:pPr>
            <a:r>
              <a:rPr lang="zh-CN" altLang="en-US" dirty="0"/>
              <a:t>(2)通过识别对象在交互中扮演的角色，根据</a:t>
            </a:r>
            <a:r>
              <a:rPr lang="zh-CN" altLang="en-US" dirty="0">
                <a:solidFill>
                  <a:srgbClr val="FF0000"/>
                </a:solidFill>
              </a:rPr>
              <a:t>对象的重要性</a:t>
            </a:r>
            <a:r>
              <a:rPr lang="zh-CN" altLang="en-US" dirty="0"/>
              <a:t>,将其按从左向右的方向放置在顺序图中。</a:t>
            </a:r>
          </a:p>
          <a:p>
            <a:pPr marL="0" indent="0">
              <a:lnSpc>
                <a:spcPct val="120000"/>
              </a:lnSpc>
              <a:buNone/>
            </a:pPr>
            <a:r>
              <a:rPr lang="zh-CN" altLang="en-US" dirty="0"/>
              <a:t>(3)设置每个对象的</a:t>
            </a:r>
            <a:r>
              <a:rPr lang="zh-CN" altLang="en-US" dirty="0">
                <a:solidFill>
                  <a:srgbClr val="FF0000"/>
                </a:solidFill>
              </a:rPr>
              <a:t>生命线</a:t>
            </a:r>
            <a:r>
              <a:rPr lang="zh-CN" altLang="en-US" dirty="0"/>
              <a:t>。一般情况下,对象存在于交互的整个过程,但它可以在交互过程中创建和撤销。</a:t>
            </a:r>
          </a:p>
          <a:p>
            <a:pPr marL="0" indent="0">
              <a:lnSpc>
                <a:spcPct val="120000"/>
              </a:lnSpc>
              <a:buNone/>
            </a:pPr>
            <a:r>
              <a:rPr lang="zh-CN" altLang="en-US" dirty="0"/>
              <a:t>(4)从引发某个交互的信息开始,在生命线之间按</a:t>
            </a:r>
            <a:r>
              <a:rPr lang="zh-CN" altLang="en-US" dirty="0">
                <a:solidFill>
                  <a:srgbClr val="FF0000"/>
                </a:solidFill>
              </a:rPr>
              <a:t>从上向下</a:t>
            </a:r>
            <a:r>
              <a:rPr lang="zh-CN" altLang="en-US" dirty="0"/>
              <a:t>的顺序画出随后的信息。</a:t>
            </a:r>
          </a:p>
          <a:p>
            <a:pPr marL="0" indent="0">
              <a:lnSpc>
                <a:spcPct val="120000"/>
              </a:lnSpc>
              <a:buNone/>
            </a:pPr>
            <a:r>
              <a:rPr lang="zh-CN" altLang="en-US" dirty="0"/>
              <a:t>(5)设置</a:t>
            </a:r>
            <a:r>
              <a:rPr lang="zh-CN" altLang="en-US" dirty="0">
                <a:solidFill>
                  <a:srgbClr val="FF0000"/>
                </a:solidFill>
              </a:rPr>
              <a:t>对象的激活期</a:t>
            </a:r>
            <a:r>
              <a:rPr lang="zh-CN" altLang="en-US" dirty="0"/>
              <a:t>,这可以可视化实际计算发生时的时间点、可视化消息嵌套等。</a:t>
            </a:r>
          </a:p>
          <a:p>
            <a:pPr marL="0" indent="0">
              <a:lnSpc>
                <a:spcPct val="120000"/>
              </a:lnSpc>
              <a:buNone/>
            </a:pPr>
            <a:r>
              <a:rPr lang="zh-CN" altLang="en-US" dirty="0"/>
              <a:t>(6)如果需要设置时间或空间约束,可以为每个消息附上合适的约束。</a:t>
            </a:r>
          </a:p>
          <a:p>
            <a:pPr marL="0" indent="0">
              <a:lnSpc>
                <a:spcPct val="120000"/>
              </a:lnSpc>
              <a:buNone/>
            </a:pPr>
            <a:r>
              <a:rPr lang="zh-CN" altLang="en-US" dirty="0"/>
              <a:t>(7)给控制流的每个消息附上前置或后置条件,这可以更详细地说明这个控制流。</a:t>
            </a:r>
          </a:p>
          <a:p>
            <a:pPr>
              <a:lnSpc>
                <a:spcPct val="120000"/>
              </a:lnSpc>
            </a:pPr>
            <a:endParaRPr lang="zh-CN"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顺序图步骤</a:t>
            </a:r>
          </a:p>
        </p:txBody>
      </p:sp>
      <p:sp>
        <p:nvSpPr>
          <p:cNvPr id="3" name="内容占位符 2"/>
          <p:cNvSpPr>
            <a:spLocks noGrp="1"/>
          </p:cNvSpPr>
          <p:nvPr>
            <p:ph idx="1"/>
          </p:nvPr>
        </p:nvSpPr>
        <p:spPr>
          <a:xfrm>
            <a:off x="838200" y="1825625"/>
            <a:ext cx="9691540" cy="3877591"/>
          </a:xfrm>
          <a:ln>
            <a:solidFill>
              <a:schemeClr val="tx1"/>
            </a:solidFill>
          </a:ln>
        </p:spPr>
        <p:txBody>
          <a:bodyPr>
            <a:normAutofit/>
          </a:bodyPr>
          <a:lstStyle/>
          <a:p>
            <a:pPr marL="0" indent="0">
              <a:buNone/>
            </a:pPr>
            <a:r>
              <a:rPr lang="zh-CN" altLang="en-US" dirty="0"/>
              <a:t>根据以上策略，画顺序图的一般步骤如下。</a:t>
            </a:r>
          </a:p>
          <a:p>
            <a:pPr marL="0" indent="0">
              <a:buNone/>
            </a:pPr>
            <a:r>
              <a:rPr lang="zh-CN" altLang="en-US" dirty="0"/>
              <a:t>(1)确定交互的范围。</a:t>
            </a:r>
          </a:p>
          <a:p>
            <a:pPr marL="0" indent="0">
              <a:buNone/>
            </a:pPr>
            <a:r>
              <a:rPr lang="zh-CN" altLang="en-US" dirty="0"/>
              <a:t>(2)确定参与交互过程的活动者与对象。</a:t>
            </a:r>
          </a:p>
          <a:p>
            <a:pPr marL="0" indent="0">
              <a:buNone/>
            </a:pPr>
            <a:r>
              <a:rPr lang="zh-CN" altLang="en-US" dirty="0"/>
              <a:t>(3)确定活动者、对象的生存周期。</a:t>
            </a:r>
          </a:p>
          <a:p>
            <a:pPr marL="0" indent="0">
              <a:buNone/>
            </a:pPr>
            <a:r>
              <a:rPr lang="zh-CN" altLang="en-US" dirty="0"/>
              <a:t>(4)确定交互中产生的消息。</a:t>
            </a:r>
          </a:p>
          <a:p>
            <a:pPr marL="0" indent="0">
              <a:buNone/>
            </a:pPr>
            <a:r>
              <a:rPr lang="zh-CN" altLang="en-US" dirty="0"/>
              <a:t>(5)细化消息的内容。</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37160" y="-71120"/>
            <a:ext cx="12466320" cy="3199765"/>
          </a:xfrm>
          <a:prstGeom prst="rect">
            <a:avLst/>
          </a:prstGeom>
          <a:solidFill>
            <a:srgbClr val="E9E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8" name="图片 7" descr="5a192e8449cf0"/>
          <p:cNvPicPr>
            <a:picLocks noChangeAspect="1"/>
          </p:cNvPicPr>
          <p:nvPr/>
        </p:nvPicPr>
        <p:blipFill>
          <a:blip r:embed="rId3"/>
          <a:srcRect b="6767"/>
          <a:stretch>
            <a:fillRect/>
          </a:stretch>
        </p:blipFill>
        <p:spPr>
          <a:xfrm flipH="1">
            <a:off x="-38100" y="1437640"/>
            <a:ext cx="12268200" cy="5473065"/>
          </a:xfrm>
          <a:prstGeom prst="rect">
            <a:avLst/>
          </a:prstGeom>
        </p:spPr>
      </p:pic>
      <p:pic>
        <p:nvPicPr>
          <p:cNvPr id="10" name="PA_图片 7" descr="5d80f4b3e78a9513d048aa2ccdf80f56"/>
          <p:cNvPicPr>
            <a:picLocks noChangeAspect="1"/>
          </p:cNvPicPr>
          <p:nvPr>
            <p:custDataLst>
              <p:tags r:id="rId1"/>
            </p:custDataLst>
          </p:nvPr>
        </p:nvPicPr>
        <p:blipFill rotWithShape="1">
          <a:blip r:embed="rId4"/>
          <a:srcRect l="65717" t="69541" r="16491"/>
          <a:stretch>
            <a:fillRect/>
          </a:stretch>
        </p:blipFill>
        <p:spPr>
          <a:xfrm>
            <a:off x="6110872" y="2037731"/>
            <a:ext cx="595086" cy="1419679"/>
          </a:xfrm>
          <a:prstGeom prst="rect">
            <a:avLst/>
          </a:prstGeom>
        </p:spPr>
      </p:pic>
      <p:sp>
        <p:nvSpPr>
          <p:cNvPr id="14" name="文本框 13"/>
          <p:cNvSpPr txBox="1"/>
          <p:nvPr/>
        </p:nvSpPr>
        <p:spPr>
          <a:xfrm>
            <a:off x="2489527" y="2431334"/>
            <a:ext cx="2723823" cy="1107996"/>
          </a:xfrm>
          <a:prstGeom prst="rect">
            <a:avLst/>
          </a:prstGeom>
          <a:noFill/>
        </p:spPr>
        <p:txBody>
          <a:bodyPr wrap="none" rtlCol="0">
            <a:spAutoFit/>
          </a:bodyPr>
          <a:lstStyle/>
          <a:p>
            <a:r>
              <a:rPr lang="zh-CN" altLang="en-US" sz="6600" dirty="0">
                <a:latin typeface="楷体" panose="02010609060101010101" pitchFamily="49" charset="-122"/>
                <a:ea typeface="楷体" panose="02010609060101010101" pitchFamily="49" charset="-122"/>
              </a:rPr>
              <a:t>通信图</a:t>
            </a:r>
          </a:p>
        </p:txBody>
      </p:sp>
      <p:sp>
        <p:nvSpPr>
          <p:cNvPr id="2" name="文本框 1"/>
          <p:cNvSpPr txBox="1"/>
          <p:nvPr/>
        </p:nvSpPr>
        <p:spPr>
          <a:xfrm>
            <a:off x="2339340" y="1437640"/>
            <a:ext cx="2874010" cy="706755"/>
          </a:xfrm>
          <a:prstGeom prst="rect">
            <a:avLst/>
          </a:prstGeom>
          <a:noFill/>
        </p:spPr>
        <p:txBody>
          <a:bodyPr wrap="square" rtlCol="0">
            <a:spAutoFit/>
          </a:bodyPr>
          <a:lstStyle/>
          <a:p>
            <a:pPr algn="ctr"/>
            <a:r>
              <a:rPr lang="zh-CN" altLang="en-US" sz="4000" dirty="0">
                <a:solidFill>
                  <a:srgbClr val="264D6E"/>
                </a:solidFill>
                <a:latin typeface="方正魏碑简体" panose="03000509000000000000" charset="-122"/>
                <a:ea typeface="方正魏碑简体" panose="03000509000000000000" charset="-122"/>
              </a:rPr>
              <a:t>第叁章</a:t>
            </a:r>
          </a:p>
        </p:txBody>
      </p:sp>
    </p:spTree>
    <p:extLst>
      <p:ext uri="{BB962C8B-B14F-4D97-AF65-F5344CB8AC3E}">
        <p14:creationId xmlns:p14="http://schemas.microsoft.com/office/powerpoint/2010/main" val="2060805370"/>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1"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p:tgtEl>
                                          <p:spTgt spid="14"/>
                                        </p:tgtEl>
                                        <p:attrNameLst>
                                          <p:attrName>ppt_y</p:attrName>
                                        </p:attrNameLst>
                                      </p:cBhvr>
                                      <p:tavLst>
                                        <p:tav tm="0">
                                          <p:val>
                                            <p:strVal val="#ppt_y-#ppt_h*1.125000"/>
                                          </p:val>
                                        </p:tav>
                                        <p:tav tm="100000">
                                          <p:val>
                                            <p:strVal val="#ppt_y"/>
                                          </p:val>
                                        </p:tav>
                                      </p:tavLst>
                                    </p:anim>
                                    <p:animEffect transition="in" filter="wipe(down)">
                                      <p:cBhvr>
                                        <p:cTn id="14" dur="1000"/>
                                        <p:tgtEl>
                                          <p:spTgt spid="14"/>
                                        </p:tgtEl>
                                      </p:cBhvr>
                                    </p:animEffect>
                                  </p:childTnLst>
                                </p:cTn>
                              </p:par>
                            </p:childTnLst>
                          </p:cTn>
                        </p:par>
                        <p:par>
                          <p:cTn id="15" fill="hold">
                            <p:stCondLst>
                              <p:cond delay="2000"/>
                            </p:stCondLst>
                            <p:childTnLst>
                              <p:par>
                                <p:cTn id="16" presetID="12" presetClass="entr" presetSubtype="4"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p:tgtEl>
                                          <p:spTgt spid="2"/>
                                        </p:tgtEl>
                                        <p:attrNameLst>
                                          <p:attrName>ppt_y</p:attrName>
                                        </p:attrNameLst>
                                      </p:cBhvr>
                                      <p:tavLst>
                                        <p:tav tm="0">
                                          <p:val>
                                            <p:strVal val="#ppt_y+#ppt_h*1.125000"/>
                                          </p:val>
                                        </p:tav>
                                        <p:tav tm="100000">
                                          <p:val>
                                            <p:strVal val="#ppt_y"/>
                                          </p:val>
                                        </p:tav>
                                      </p:tavLst>
                                    </p:anim>
                                    <p:animEffect transition="in" filter="wipe(up)">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通信图定义</a:t>
            </a:r>
          </a:p>
        </p:txBody>
      </p:sp>
      <p:sp>
        <p:nvSpPr>
          <p:cNvPr id="3" name="内容占位符 2"/>
          <p:cNvSpPr>
            <a:spLocks noGrp="1"/>
          </p:cNvSpPr>
          <p:nvPr>
            <p:ph idx="1"/>
          </p:nvPr>
        </p:nvSpPr>
        <p:spPr>
          <a:xfrm>
            <a:off x="555307" y="1499772"/>
            <a:ext cx="11081385" cy="4514529"/>
          </a:xfrm>
          <a:ln>
            <a:solidFill>
              <a:schemeClr val="tx1"/>
            </a:solidFill>
          </a:ln>
        </p:spPr>
        <p:txBody>
          <a:bodyPr>
            <a:normAutofit/>
          </a:bodyPr>
          <a:lstStyle/>
          <a:p>
            <a:pPr marL="0" indent="0">
              <a:lnSpc>
                <a:spcPct val="110000"/>
              </a:lnSpc>
              <a:buNone/>
            </a:pPr>
            <a:r>
              <a:rPr lang="zh-CN" altLang="en-US" sz="2000" dirty="0"/>
              <a:t>通信图(Collaboration Diagram /Communication Diagram）是一种交互图(InteractionDiagram)，强调的是发送和接收消息的对象之间的组织结构。</a:t>
            </a:r>
          </a:p>
          <a:p>
            <a:pPr marL="0" indent="0">
              <a:lnSpc>
                <a:spcPct val="110000"/>
              </a:lnSpc>
              <a:buNone/>
            </a:pPr>
            <a:endParaRPr lang="zh-CN" altLang="en-US" sz="2000" dirty="0"/>
          </a:p>
          <a:p>
            <a:pPr marL="0" indent="0">
              <a:lnSpc>
                <a:spcPct val="110000"/>
              </a:lnSpc>
              <a:buNone/>
            </a:pPr>
            <a:r>
              <a:rPr lang="zh-CN" altLang="en-US" sz="2000" dirty="0"/>
              <a:t>一个通信图显示了一系列的对象和在这些对象之间的联系及对象间</a:t>
            </a:r>
            <a:r>
              <a:rPr lang="zh-CN" altLang="en-US" sz="2000" dirty="0">
                <a:solidFill>
                  <a:srgbClr val="FF0000"/>
                </a:solidFill>
              </a:rPr>
              <a:t>发送</a:t>
            </a:r>
            <a:r>
              <a:rPr lang="zh-CN" altLang="en-US" sz="2000" dirty="0"/>
              <a:t>和</a:t>
            </a:r>
            <a:r>
              <a:rPr lang="zh-CN" altLang="en-US" sz="2000" dirty="0">
                <a:solidFill>
                  <a:srgbClr val="FF0000"/>
                </a:solidFill>
              </a:rPr>
              <a:t>接收</a:t>
            </a:r>
            <a:r>
              <a:rPr lang="zh-CN" altLang="en-US" sz="2000" dirty="0"/>
              <a:t>的消息</a:t>
            </a:r>
          </a:p>
          <a:p>
            <a:pPr marL="0" indent="0">
              <a:lnSpc>
                <a:spcPct val="110000"/>
              </a:lnSpc>
              <a:buNone/>
            </a:pPr>
            <a:endParaRPr lang="zh-CN" altLang="en-US" sz="2000" dirty="0"/>
          </a:p>
          <a:p>
            <a:pPr marL="0" indent="0">
              <a:lnSpc>
                <a:spcPct val="110000"/>
              </a:lnSpc>
              <a:buNone/>
            </a:pPr>
            <a:r>
              <a:rPr lang="zh-CN" altLang="en-US" sz="2000" dirty="0"/>
              <a:t>通信图显示某组对象如何为了由一个用例描述的一个系统事件而与另一组对象进行协作的交互图。</a:t>
            </a:r>
          </a:p>
          <a:p>
            <a:pPr marL="0" indent="0">
              <a:lnSpc>
                <a:spcPct val="110000"/>
              </a:lnSpc>
              <a:buNone/>
            </a:pPr>
            <a:endParaRPr lang="zh-CN" altLang="en-US" sz="2000" dirty="0"/>
          </a:p>
          <a:p>
            <a:pPr marL="0" indent="0">
              <a:lnSpc>
                <a:spcPct val="110000"/>
              </a:lnSpc>
              <a:buNone/>
            </a:pPr>
            <a:r>
              <a:rPr lang="zh-CN" altLang="en-US" sz="2000" dirty="0"/>
              <a:t>通信图用于显示对象之间如何进行交互以执行特定用例或用例中特定部分的行为。</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通信图作用</a:t>
            </a:r>
          </a:p>
        </p:txBody>
      </p:sp>
      <p:sp>
        <p:nvSpPr>
          <p:cNvPr id="3" name="内容占位符 2"/>
          <p:cNvSpPr>
            <a:spLocks noGrp="1"/>
          </p:cNvSpPr>
          <p:nvPr>
            <p:ph idx="1"/>
          </p:nvPr>
        </p:nvSpPr>
        <p:spPr>
          <a:ln>
            <a:solidFill>
              <a:schemeClr val="tx1"/>
            </a:solidFill>
          </a:ln>
        </p:spPr>
        <p:txBody>
          <a:bodyPr/>
          <a:lstStyle/>
          <a:p>
            <a:pPr marL="0" indent="0">
              <a:buNone/>
            </a:pPr>
            <a:r>
              <a:rPr lang="zh-CN" altLang="en-US" dirty="0"/>
              <a:t>第一,通过描绘对象之间消息的传递情况来反映具体的使用语境的逻辑表达。</a:t>
            </a:r>
          </a:p>
          <a:p>
            <a:pPr marL="0" indent="0">
              <a:buNone/>
            </a:pPr>
            <a:endParaRPr lang="zh-CN" altLang="en-US" dirty="0"/>
          </a:p>
          <a:p>
            <a:pPr marL="0" indent="0">
              <a:buNone/>
            </a:pPr>
            <a:r>
              <a:rPr lang="zh-CN" altLang="en-US" dirty="0"/>
              <a:t>第二,显示对象及其交互关系的空间组织结构。通信图显示了在交互过程中各个对象之间的组织交互关系及对象彼此之间的链接。</a:t>
            </a:r>
          </a:p>
          <a:p>
            <a:pPr marL="0" indent="0">
              <a:buNone/>
            </a:pPr>
            <a:endParaRPr lang="zh-CN" altLang="en-US" dirty="0"/>
          </a:p>
          <a:p>
            <a:pPr marL="0" indent="0">
              <a:buNone/>
            </a:pPr>
            <a:r>
              <a:rPr lang="zh-CN" altLang="en-US" dirty="0"/>
              <a:t>第三,通信图的另外一个作用是表现一个类操作的实现。通信图可以说明类操作中使用到的参数、局部变量及返回值等。</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通信图的基本内容</a:t>
            </a:r>
          </a:p>
        </p:txBody>
      </p:sp>
      <p:sp>
        <p:nvSpPr>
          <p:cNvPr id="3" name="内容占位符 2"/>
          <p:cNvSpPr>
            <a:spLocks noGrp="1"/>
          </p:cNvSpPr>
          <p:nvPr>
            <p:ph idx="1"/>
          </p:nvPr>
        </p:nvSpPr>
        <p:spPr>
          <a:xfrm>
            <a:off x="438648" y="1645888"/>
            <a:ext cx="11118614" cy="5212112"/>
          </a:xfrm>
          <a:ln>
            <a:solidFill>
              <a:schemeClr val="tx1"/>
            </a:solidFill>
          </a:ln>
        </p:spPr>
        <p:txBody>
          <a:bodyPr>
            <a:normAutofit/>
          </a:bodyPr>
          <a:lstStyle/>
          <a:p>
            <a:pPr marL="0" indent="0">
              <a:buNone/>
            </a:pPr>
            <a:r>
              <a:rPr lang="zh-CN" altLang="en-US" dirty="0"/>
              <a:t>1.活动者</a:t>
            </a:r>
          </a:p>
          <a:p>
            <a:pPr lvl="1"/>
            <a:r>
              <a:rPr lang="zh-CN" altLang="en-US" dirty="0"/>
              <a:t>活动者(Actor)发出主动操作的对象，负责发送初始消息,启动一个操作。</a:t>
            </a:r>
          </a:p>
          <a:p>
            <a:pPr marL="0" indent="0">
              <a:buNone/>
            </a:pPr>
            <a:r>
              <a:rPr lang="zh-CN" altLang="en-US" dirty="0"/>
              <a:t>2.对象</a:t>
            </a:r>
          </a:p>
          <a:p>
            <a:pPr lvl="1"/>
            <a:r>
              <a:rPr lang="zh-CN" altLang="en-US" dirty="0"/>
              <a:t>对象(Object)是类的实例，负责发送和接收消息。</a:t>
            </a:r>
          </a:p>
          <a:p>
            <a:pPr lvl="1"/>
            <a:r>
              <a:rPr lang="zh-CN" altLang="en-US" dirty="0"/>
              <a:t>在通信图中,可以按照以下方式使用对象。</a:t>
            </a:r>
          </a:p>
          <a:p>
            <a:pPr lvl="1"/>
            <a:r>
              <a:rPr lang="zh-CN" altLang="en-US" dirty="0"/>
              <a:t>第一,可以不指定对象的类,通常先制作只带有对象的通信图，而后指定它们的类;</a:t>
            </a:r>
          </a:p>
          <a:p>
            <a:pPr lvl="1"/>
            <a:r>
              <a:rPr lang="zh-CN" altLang="en-US" dirty="0"/>
              <a:t>第二,可以给对象命名,但如果要区分同一个类的不同对象,则应该给对象命名;</a:t>
            </a:r>
          </a:p>
          <a:p>
            <a:pPr lvl="1"/>
            <a:r>
              <a:rPr lang="zh-CN" altLang="en-US" dirty="0"/>
              <a:t>第三,如果对象的类主动参与了协作，则可以将类本身在通信图中表现出来。</a:t>
            </a:r>
          </a:p>
          <a:p>
            <a:r>
              <a:rPr lang="zh-CN" altLang="en-US" dirty="0"/>
              <a:t>3.链接</a:t>
            </a:r>
          </a:p>
          <a:p>
            <a:pPr lvl="1"/>
            <a:r>
              <a:rPr lang="zh-CN" altLang="en-US" dirty="0"/>
              <a:t>链接(Link)用线条来表示。链接表示两个对象共享一个消息,位于对象之间或参与者与对象之间。.</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通信图的基本内容</a:t>
            </a:r>
          </a:p>
        </p:txBody>
      </p:sp>
      <p:sp>
        <p:nvSpPr>
          <p:cNvPr id="3" name="内容占位符 2"/>
          <p:cNvSpPr>
            <a:spLocks noGrp="1"/>
          </p:cNvSpPr>
          <p:nvPr>
            <p:ph idx="1"/>
          </p:nvPr>
        </p:nvSpPr>
        <p:spPr/>
        <p:txBody>
          <a:bodyPr/>
          <a:lstStyle/>
          <a:p>
            <a:r>
              <a:rPr lang="en-US" altLang="zh-CN" dirty="0"/>
              <a:t>4</a:t>
            </a:r>
            <a:r>
              <a:rPr lang="zh-CN" altLang="en-US" dirty="0"/>
              <a:t>消息</a:t>
            </a:r>
          </a:p>
          <a:p>
            <a:r>
              <a:rPr lang="zh-CN" altLang="en-US" dirty="0"/>
              <a:t>消息(Message)的含义与顺序图中的消息基本类似。</a:t>
            </a:r>
          </a:p>
          <a:p>
            <a:r>
              <a:rPr lang="zh-CN" altLang="en-US" dirty="0"/>
              <a:t>利用消息可以完成很多任务,可以顺序执行、添加条件限制发送、创建带有消息的对象实例和执行迭代。</a:t>
            </a:r>
          </a:p>
          <a:p>
            <a:endParaRPr lang="zh-CN" altLang="en-US" dirty="0"/>
          </a:p>
          <a:p>
            <a:endParaRPr lang="zh-CN"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序列化</a:t>
            </a:r>
          </a:p>
        </p:txBody>
      </p:sp>
      <p:sp>
        <p:nvSpPr>
          <p:cNvPr id="3" name="内容占位符 2"/>
          <p:cNvSpPr>
            <a:spLocks noGrp="1"/>
          </p:cNvSpPr>
          <p:nvPr>
            <p:ph idx="1"/>
          </p:nvPr>
        </p:nvSpPr>
        <p:spPr/>
        <p:txBody>
          <a:bodyPr/>
          <a:lstStyle/>
          <a:p>
            <a:pPr marL="0" indent="0">
              <a:buNone/>
            </a:pPr>
            <a:r>
              <a:rPr lang="zh-CN" altLang="en-US"/>
              <a:t>序列化消息只需要在消息前添加序列号,默认情况下即可。这也是最简单的方式,消息会按照要执行的顺序排序。</a:t>
            </a:r>
          </a:p>
        </p:txBody>
      </p:sp>
      <p:pic>
        <p:nvPicPr>
          <p:cNvPr id="4" name="图片 3"/>
          <p:cNvPicPr>
            <a:picLocks noChangeAspect="1"/>
          </p:cNvPicPr>
          <p:nvPr/>
        </p:nvPicPr>
        <p:blipFill>
          <a:blip r:embed="rId3"/>
          <a:stretch>
            <a:fillRect/>
          </a:stretch>
        </p:blipFill>
        <p:spPr>
          <a:xfrm>
            <a:off x="4633595" y="2596515"/>
            <a:ext cx="6943725" cy="3505200"/>
          </a:xfrm>
          <a:prstGeom prst="rect">
            <a:avLst/>
          </a:prstGeom>
        </p:spPr>
      </p:pic>
      <p:pic>
        <p:nvPicPr>
          <p:cNvPr id="5" name="图片 4" descr="C:\Users\Administrator\Desktop\2017.05.23\山水1.png山水1">
            <a:extLst>
              <a:ext uri="{FF2B5EF4-FFF2-40B4-BE49-F238E27FC236}">
                <a16:creationId xmlns:a16="http://schemas.microsoft.com/office/drawing/2014/main" id="{09522AB9-C48D-4C6C-BA37-4075A15FBE98}"/>
              </a:ext>
            </a:extLst>
          </p:cNvPr>
          <p:cNvPicPr/>
          <p:nvPr/>
        </p:nvPicPr>
        <p:blipFill>
          <a:blip r:embed="rId4"/>
          <a:srcRect/>
          <a:stretch>
            <a:fillRect/>
          </a:stretch>
        </p:blipFill>
        <p:spPr>
          <a:xfrm>
            <a:off x="544286" y="4009390"/>
            <a:ext cx="2484755" cy="2483485"/>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控制点条件</a:t>
            </a:r>
            <a:endParaRPr lang="zh-CN" altLang="en-US"/>
          </a:p>
        </p:txBody>
      </p:sp>
      <p:sp>
        <p:nvSpPr>
          <p:cNvPr id="3" name="内容占位符 2"/>
          <p:cNvSpPr>
            <a:spLocks noGrp="1"/>
          </p:cNvSpPr>
          <p:nvPr>
            <p:ph idx="1"/>
          </p:nvPr>
        </p:nvSpPr>
        <p:spPr>
          <a:xfrm>
            <a:off x="675710" y="1480875"/>
            <a:ext cx="10969200" cy="4505146"/>
          </a:xfrm>
        </p:spPr>
        <p:style>
          <a:lnRef idx="2">
            <a:schemeClr val="dk1"/>
          </a:lnRef>
          <a:fillRef idx="1">
            <a:schemeClr val="lt1"/>
          </a:fillRef>
          <a:effectRef idx="0">
            <a:schemeClr val="dk1"/>
          </a:effectRef>
          <a:fontRef idx="minor">
            <a:schemeClr val="dk1"/>
          </a:fontRef>
        </p:style>
        <p:txBody>
          <a:bodyPr/>
          <a:lstStyle/>
          <a:p>
            <a:pPr marL="0" indent="0">
              <a:buNone/>
            </a:pPr>
            <a:r>
              <a:rPr lang="zh-CN" altLang="en-US" dirty="0">
                <a:latin typeface="Arial Unicode MS" panose="020B0604020202020204" pitchFamily="34" charset="-122"/>
                <a:ea typeface="Arial Unicode MS" panose="020B0604020202020204" pitchFamily="34" charset="-122"/>
              </a:rPr>
              <a:t>控制点条件用来根据消息表达式的计算结果来限制消息的发送。控制点包含在消息中,在序列ID号和消息文本之间。</a:t>
            </a:r>
          </a:p>
          <a:p>
            <a:pPr marL="0" indent="0">
              <a:buNone/>
            </a:pPr>
            <a:r>
              <a:rPr lang="zh-CN" altLang="en-US" dirty="0">
                <a:latin typeface="Arial Unicode MS" panose="020B0604020202020204" pitchFamily="34" charset="-122"/>
                <a:ea typeface="Arial Unicode MS" panose="020B0604020202020204" pitchFamily="34" charset="-122"/>
              </a:rPr>
              <a:t>例如，如果B计算结果为真,那么ObjectA将会把消息operatorl发送给ObjectB;如果C计算结果为真,那么ObjectA将会把消息operator2发送给ObjectC;其他条件下不会发送任何消息。</a:t>
            </a:r>
          </a:p>
        </p:txBody>
      </p:sp>
      <p:pic>
        <p:nvPicPr>
          <p:cNvPr id="4" name="图片 3"/>
          <p:cNvPicPr>
            <a:picLocks noChangeAspect="1"/>
          </p:cNvPicPr>
          <p:nvPr/>
        </p:nvPicPr>
        <p:blipFill>
          <a:blip r:embed="rId3"/>
          <a:srcRect b="16705"/>
          <a:stretch>
            <a:fillRect/>
          </a:stretch>
        </p:blipFill>
        <p:spPr>
          <a:xfrm>
            <a:off x="2621915" y="3762375"/>
            <a:ext cx="7077075" cy="205486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7.xml><?xml version="1.0" encoding="utf-8"?>
<p:tagLst xmlns:a="http://schemas.openxmlformats.org/drawingml/2006/main" xmlns:r="http://schemas.openxmlformats.org/officeDocument/2006/relationships" xmlns:p="http://schemas.openxmlformats.org/presentationml/2006/main">
  <p:tag name="PA" val="v3.0.1"/>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41.xml><?xml version="1.0" encoding="utf-8"?>
<p:tagLst xmlns:a="http://schemas.openxmlformats.org/drawingml/2006/main" xmlns:r="http://schemas.openxmlformats.org/officeDocument/2006/relationships" xmlns:p="http://schemas.openxmlformats.org/presentationml/2006/main">
  <p:tag name="PA" val="v3.0.1"/>
</p:tagLst>
</file>

<file path=ppt/tags/tag42.xml><?xml version="1.0" encoding="utf-8"?>
<p:tagLst xmlns:a="http://schemas.openxmlformats.org/drawingml/2006/main" xmlns:r="http://schemas.openxmlformats.org/officeDocument/2006/relationships" xmlns:p="http://schemas.openxmlformats.org/presentationml/2006/main">
  <p:tag name="PA" val="v3.0.1"/>
</p:tagLst>
</file>

<file path=ppt/tags/tag43.xml><?xml version="1.0" encoding="utf-8"?>
<p:tagLst xmlns:a="http://schemas.openxmlformats.org/drawingml/2006/main" xmlns:r="http://schemas.openxmlformats.org/officeDocument/2006/relationships" xmlns:p="http://schemas.openxmlformats.org/presentationml/2006/main">
  <p:tag name="PA" val="v3.0.1"/>
</p:tagLst>
</file>

<file path=ppt/tags/tag4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275,&quot;width&quot;:10200}"/>
</p:tagLst>
</file>

<file path=ppt/tags/tag5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700,&quot;width&quot;:5060}"/>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6.xml><?xml version="1.0" encoding="utf-8"?>
<p:tagLst xmlns:a="http://schemas.openxmlformats.org/drawingml/2006/main" xmlns:r="http://schemas.openxmlformats.org/officeDocument/2006/relationships" xmlns:p="http://schemas.openxmlformats.org/presentationml/2006/main">
  <p:tag name="PA" val="v3.0.1"/>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TotalTime>
  <Words>14767</Words>
  <Application>Microsoft Office PowerPoint</Application>
  <PresentationFormat>宽屏</PresentationFormat>
  <Paragraphs>855</Paragraphs>
  <Slides>136</Slides>
  <Notes>2</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136</vt:i4>
      </vt:variant>
    </vt:vector>
  </HeadingPairs>
  <TitlesOfParts>
    <vt:vector size="152" baseType="lpstr">
      <vt:lpstr>Arial Unicode MS</vt:lpstr>
      <vt:lpstr>等线</vt:lpstr>
      <vt:lpstr>方正魏碑简体</vt:lpstr>
      <vt:lpstr>汉仪南宫体简</vt:lpstr>
      <vt:lpstr>华文楷体</vt:lpstr>
      <vt:lpstr>华文新魏</vt:lpstr>
      <vt:lpstr>楷体</vt:lpstr>
      <vt:lpstr>李旭科书法</vt:lpstr>
      <vt:lpstr>迷你简书魂</vt:lpstr>
      <vt:lpstr>腾祥铁山楷书简</vt:lpstr>
      <vt:lpstr>微软雅黑</vt:lpstr>
      <vt:lpstr>造字工房悦黑（非商用）常规体</vt:lpstr>
      <vt:lpstr>Arial</vt:lpstr>
      <vt:lpstr>Times New Roman</vt:lpstr>
      <vt:lpstr>Wingdings</vt:lpstr>
      <vt:lpstr>Office 主题​​</vt:lpstr>
      <vt:lpstr>PowerPoint 演示文稿</vt:lpstr>
      <vt:lpstr>PowerPoint 演示文稿</vt:lpstr>
      <vt:lpstr>PowerPoint 演示文稿</vt:lpstr>
      <vt:lpstr>用例的概念</vt:lpstr>
      <vt:lpstr>使用用例的主要目的</vt:lpstr>
      <vt:lpstr>用例图</vt:lpstr>
      <vt:lpstr>用例图的主要作用</vt:lpstr>
      <vt:lpstr>用例图的元素组成</vt:lpstr>
      <vt:lpstr>4.1.1参与者</vt:lpstr>
      <vt:lpstr>4.1.1参与者</vt:lpstr>
      <vt:lpstr>4.1.2用例</vt:lpstr>
      <vt:lpstr>4.1.2用例</vt:lpstr>
      <vt:lpstr>4.1.3用例描述</vt:lpstr>
      <vt:lpstr>用例描述模板</vt:lpstr>
      <vt:lpstr>用例描述模板</vt:lpstr>
      <vt:lpstr>4.1.3用例描述</vt:lpstr>
      <vt:lpstr>提问环节</vt:lpstr>
      <vt:lpstr>4.2用例之间的可视化表示</vt:lpstr>
      <vt:lpstr>4.2.1包含关系</vt:lpstr>
      <vt:lpstr>4.2.2扩展关系</vt:lpstr>
      <vt:lpstr>4.2.2扩展关系</vt:lpstr>
      <vt:lpstr>4.2.3泛化关系</vt:lpstr>
      <vt:lpstr>4.2.4分组关系</vt:lpstr>
      <vt:lpstr>4.2总结</vt:lpstr>
      <vt:lpstr>4.3用例图建模技术及应用</vt:lpstr>
      <vt:lpstr>4.3.1.识别出系统中的角色和用例</vt:lpstr>
      <vt:lpstr>4.3.1.识别出系统中的角色和用例</vt:lpstr>
      <vt:lpstr>4.3.2区分用例优先次序&amp; 4.3.3构建用例图模型</vt:lpstr>
      <vt:lpstr>PowerPoint 演示文稿</vt:lpstr>
      <vt:lpstr>类图</vt:lpstr>
      <vt:lpstr>5.1.1类图概述</vt:lpstr>
      <vt:lpstr>5.1.1类图概述</vt:lpstr>
      <vt:lpstr>5.1.1类图概述</vt:lpstr>
      <vt:lpstr>5.1.1类图概述——类属性的语法</vt:lpstr>
      <vt:lpstr>5.1.1类图概述</vt:lpstr>
      <vt:lpstr>5.1.1类图概述——类操作的语法</vt:lpstr>
      <vt:lpstr>5.1.1类图概述</vt:lpstr>
      <vt:lpstr>5.1.2对象图概述</vt:lpstr>
      <vt:lpstr>5.1.2对象图概述</vt:lpstr>
      <vt:lpstr>5.1.2对象图概述</vt:lpstr>
      <vt:lpstr>5.1.2对象图概述——类图与对象图</vt:lpstr>
      <vt:lpstr>5.1.3接口</vt:lpstr>
      <vt:lpstr>5.1.4抽象类</vt:lpstr>
      <vt:lpstr>5.2.1依赖关系</vt:lpstr>
      <vt:lpstr>5.2.1依赖关系</vt:lpstr>
      <vt:lpstr>5.2.1依赖关系</vt:lpstr>
      <vt:lpstr>5.2.1依赖关系</vt:lpstr>
      <vt:lpstr>5.2.1依赖关系</vt:lpstr>
      <vt:lpstr>5.2.2泛化关系</vt:lpstr>
      <vt:lpstr>5.2.3关联关系</vt:lpstr>
      <vt:lpstr>5.2.3关联关系</vt:lpstr>
      <vt:lpstr>5.2.3关联关系</vt:lpstr>
      <vt:lpstr>5.2.3关联关系</vt:lpstr>
      <vt:lpstr>5.2.3关联关系</vt:lpstr>
      <vt:lpstr>5.2.3关联关系</vt:lpstr>
      <vt:lpstr>5.2.3关联关系</vt:lpstr>
      <vt:lpstr>5.2.3关联关系</vt:lpstr>
      <vt:lpstr>5.2.3关联关系</vt:lpstr>
      <vt:lpstr>5.2.4实现关系</vt:lpstr>
      <vt:lpstr>5.3.1概念层类图</vt:lpstr>
      <vt:lpstr>5.3.2说明层类图</vt:lpstr>
      <vt:lpstr>5.3.3实现层类图</vt:lpstr>
      <vt:lpstr>5.3.3实现层类图</vt:lpstr>
      <vt:lpstr>5.3.3实现层类图——CRC卡</vt:lpstr>
      <vt:lpstr>5.3.3实现层类图</vt:lpstr>
      <vt:lpstr>5.3.3实现层类图</vt:lpstr>
      <vt:lpstr>提问环节</vt:lpstr>
      <vt:lpstr>提问环节</vt:lpstr>
      <vt:lpstr>提问环节</vt:lpstr>
      <vt:lpstr>PowerPoint 演示文稿</vt:lpstr>
      <vt:lpstr>顺序图定义：</vt:lpstr>
      <vt:lpstr>顺序图用途</vt:lpstr>
      <vt:lpstr>顺序图与用例图和类图之间关系</vt:lpstr>
      <vt:lpstr>顺序图的基本内容</vt:lpstr>
      <vt:lpstr>对象定义</vt:lpstr>
      <vt:lpstr>对象的三种命名方式</vt:lpstr>
      <vt:lpstr>对象建模的原则</vt:lpstr>
      <vt:lpstr>生命线</vt:lpstr>
      <vt:lpstr>激活期</vt:lpstr>
      <vt:lpstr>消息</vt:lpstr>
      <vt:lpstr>消息的表示</vt:lpstr>
      <vt:lpstr>消息的类型 </vt:lpstr>
      <vt:lpstr>同步消息</vt:lpstr>
      <vt:lpstr>异步消息</vt:lpstr>
      <vt:lpstr>返回消息</vt:lpstr>
      <vt:lpstr> 创建对象 </vt:lpstr>
      <vt:lpstr>撤销对象</vt:lpstr>
      <vt:lpstr> 自关联消息 </vt:lpstr>
      <vt:lpstr>约束</vt:lpstr>
      <vt:lpstr>约束片段</vt:lpstr>
      <vt:lpstr>顺序图的建模原则</vt:lpstr>
      <vt:lpstr>顺序图步骤</vt:lpstr>
      <vt:lpstr>PowerPoint 演示文稿</vt:lpstr>
      <vt:lpstr>通信图定义</vt:lpstr>
      <vt:lpstr>通信图作用</vt:lpstr>
      <vt:lpstr>通信图的基本内容</vt:lpstr>
      <vt:lpstr>通信图的基本内容</vt:lpstr>
      <vt:lpstr>序列化</vt:lpstr>
      <vt:lpstr>控制点条件</vt:lpstr>
      <vt:lpstr> 创建实例 </vt:lpstr>
      <vt:lpstr>发送给多对象的消息</vt:lpstr>
      <vt:lpstr>返回结果</vt:lpstr>
      <vt:lpstr>构造型</vt:lpstr>
      <vt:lpstr>通信图建模策略</vt:lpstr>
      <vt:lpstr>顺序图与通信图的比较</vt:lpstr>
      <vt:lpstr> 顺序图与通信图的比较 </vt:lpstr>
      <vt:lpstr>PowerPoint 演示文稿</vt:lpstr>
      <vt:lpstr>状态机图的概述</vt:lpstr>
      <vt:lpstr>PowerPoint 演示文稿</vt:lpstr>
      <vt:lpstr>状态机图的建模技术及应用</vt:lpstr>
      <vt:lpstr>PowerPoint 演示文稿</vt:lpstr>
      <vt:lpstr>PowerPoint 演示文稿</vt:lpstr>
      <vt:lpstr>活动图</vt:lpstr>
      <vt:lpstr>提问环节</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Whishile.King&amp;Ethan</dc:creator>
  <cp:lastModifiedBy>xu guo</cp:lastModifiedBy>
  <cp:revision>103</cp:revision>
  <dcterms:created xsi:type="dcterms:W3CDTF">2017-09-12T03:39:00Z</dcterms:created>
  <dcterms:modified xsi:type="dcterms:W3CDTF">2022-03-28T06:16:07Z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2052-10.1.0.7520</vt:lpwstr>
  </property>
</Properties>
</file>